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312" r:id="rId2"/>
    <p:sldId id="352" r:id="rId3"/>
    <p:sldId id="341" r:id="rId4"/>
    <p:sldId id="342" r:id="rId5"/>
    <p:sldId id="343" r:id="rId6"/>
    <p:sldId id="344" r:id="rId7"/>
    <p:sldId id="345" r:id="rId8"/>
    <p:sldId id="346" r:id="rId9"/>
    <p:sldId id="347" r:id="rId10"/>
    <p:sldId id="348" r:id="rId11"/>
    <p:sldId id="349" r:id="rId12"/>
    <p:sldId id="350" r:id="rId13"/>
    <p:sldId id="351" r:id="rId14"/>
    <p:sldId id="278" r:id="rId15"/>
    <p:sldId id="279" r:id="rId16"/>
    <p:sldId id="281" r:id="rId17"/>
    <p:sldId id="282" r:id="rId18"/>
    <p:sldId id="367" r:id="rId19"/>
    <p:sldId id="325" r:id="rId20"/>
    <p:sldId id="283" r:id="rId21"/>
    <p:sldId id="284" r:id="rId22"/>
    <p:sldId id="285" r:id="rId23"/>
    <p:sldId id="286" r:id="rId24"/>
    <p:sldId id="287" r:id="rId25"/>
    <p:sldId id="288" r:id="rId26"/>
    <p:sldId id="289" r:id="rId27"/>
    <p:sldId id="290" r:id="rId28"/>
    <p:sldId id="354" r:id="rId29"/>
    <p:sldId id="353" r:id="rId30"/>
    <p:sldId id="355" r:id="rId31"/>
    <p:sldId id="356" r:id="rId32"/>
    <p:sldId id="359" r:id="rId33"/>
    <p:sldId id="363" r:id="rId34"/>
    <p:sldId id="360" r:id="rId35"/>
    <p:sldId id="36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3" r:id="rId51"/>
    <p:sldId id="314" r:id="rId52"/>
    <p:sldId id="315" r:id="rId53"/>
    <p:sldId id="316" r:id="rId54"/>
    <p:sldId id="317" r:id="rId55"/>
    <p:sldId id="318" r:id="rId56"/>
    <p:sldId id="319" r:id="rId57"/>
    <p:sldId id="320" r:id="rId58"/>
    <p:sldId id="321" r:id="rId59"/>
    <p:sldId id="322" r:id="rId60"/>
    <p:sldId id="326" r:id="rId61"/>
    <p:sldId id="327" r:id="rId62"/>
    <p:sldId id="328" r:id="rId63"/>
    <p:sldId id="329" r:id="rId64"/>
    <p:sldId id="330" r:id="rId65"/>
    <p:sldId id="331" r:id="rId66"/>
    <p:sldId id="332" r:id="rId67"/>
    <p:sldId id="339" r:id="rId68"/>
    <p:sldId id="366" r:id="rId6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varScale="1">
        <p:scale>
          <a:sx n="126" d="100"/>
          <a:sy n="126" d="100"/>
        </p:scale>
        <p:origin x="-12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A7185BE-7562-46B4-BB09-2BD7B2CDCB0A}" type="datetimeFigureOut">
              <a:rPr lang="en-US" smtClean="0"/>
              <a:t>8/10/2017</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35226B6D-7ACD-4876-AA10-A595931E58F2}" type="slidenum">
              <a:rPr lang="en-US" smtClean="0"/>
              <a:t>‹#›</a:t>
            </a:fld>
            <a:endParaRPr lang="en-US" dirty="0"/>
          </a:p>
        </p:txBody>
      </p:sp>
    </p:spTree>
    <p:extLst>
      <p:ext uri="{BB962C8B-B14F-4D97-AF65-F5344CB8AC3E}">
        <p14:creationId xmlns:p14="http://schemas.microsoft.com/office/powerpoint/2010/main" val="154853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Request for Action which now allows for the Nursing facility provider to indicate whether the individual has Medicare coverage and when that coverage will end.</a:t>
            </a:r>
            <a:endParaRPr lang="en-US" dirty="0"/>
          </a:p>
        </p:txBody>
      </p:sp>
      <p:sp>
        <p:nvSpPr>
          <p:cNvPr id="4" name="Slide Number Placeholder 3"/>
          <p:cNvSpPr>
            <a:spLocks noGrp="1"/>
          </p:cNvSpPr>
          <p:nvPr>
            <p:ph type="sldNum" sz="quarter" idx="10"/>
          </p:nvPr>
        </p:nvSpPr>
        <p:spPr/>
        <p:txBody>
          <a:bodyPr/>
          <a:lstStyle/>
          <a:p>
            <a:fld id="{66DC78EC-4760-4321-8842-32D3E0E7D1F6}" type="slidenum">
              <a:rPr lang="en-US" smtClean="0"/>
              <a:t>20</a:t>
            </a:fld>
            <a:endParaRPr lang="en-US" dirty="0"/>
          </a:p>
        </p:txBody>
      </p:sp>
    </p:spTree>
    <p:extLst>
      <p:ext uri="{BB962C8B-B14F-4D97-AF65-F5344CB8AC3E}">
        <p14:creationId xmlns:p14="http://schemas.microsoft.com/office/powerpoint/2010/main" val="335367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703263"/>
            <a:ext cx="4695825" cy="3522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339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By law, the District and states</a:t>
            </a:r>
            <a:r>
              <a:rPr lang="en-US" baseline="0" dirty="0"/>
              <a:t> that have Medicaid programs must employ an electronic asset verification process to verify the financial institution accounts of all ABD and LTC applicants and beneficiaries </a:t>
            </a:r>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52</a:t>
            </a:fld>
            <a:endParaRPr lang="en-US" dirty="0"/>
          </a:p>
        </p:txBody>
      </p:sp>
    </p:spTree>
    <p:extLst>
      <p:ext uri="{BB962C8B-B14F-4D97-AF65-F5344CB8AC3E}">
        <p14:creationId xmlns:p14="http://schemas.microsoft.com/office/powerpoint/2010/main" val="242198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Medicaid defines financial institutions as banks</a:t>
            </a:r>
            <a:r>
              <a:rPr lang="en-US" baseline="0" dirty="0"/>
              <a:t> and credit unions. </a:t>
            </a:r>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53</a:t>
            </a:fld>
            <a:endParaRPr lang="en-US" dirty="0"/>
          </a:p>
        </p:txBody>
      </p:sp>
    </p:spTree>
    <p:extLst>
      <p:ext uri="{BB962C8B-B14F-4D97-AF65-F5344CB8AC3E}">
        <p14:creationId xmlns:p14="http://schemas.microsoft.com/office/powerpoint/2010/main" val="405646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The types</a:t>
            </a:r>
            <a:r>
              <a:rPr lang="en-US" baseline="0" dirty="0"/>
              <a:t> of accounts that will be verified by AVS and evaluated by ESA include checking accounts, savings, CD accounts, Money Market Accounts, Christmas Club Accounts</a:t>
            </a:r>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54</a:t>
            </a:fld>
            <a:endParaRPr lang="en-US" dirty="0"/>
          </a:p>
        </p:txBody>
      </p:sp>
    </p:spTree>
    <p:extLst>
      <p:ext uri="{BB962C8B-B14F-4D97-AF65-F5344CB8AC3E}">
        <p14:creationId xmlns:p14="http://schemas.microsoft.com/office/powerpoint/2010/main" val="253881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Once a case is registered in ACEDS, it is added to a file which includes the other cases for that day. Its fed into the AVS portal</a:t>
            </a:r>
            <a:r>
              <a:rPr lang="en-US" baseline="0" dirty="0"/>
              <a:t> and our partner PCG processes it. The largest national banks such as Suntrust and Chase are included in PCG’s National network. So if the applicant opened a Suntrust account in Richmond, Virginia, AVS picks that account up automatically. AVS  also does a local search for banks in the District and surrounding counties in Virginia and Maryland. So if an individual belongs to Falls Church  Credit Union which is not national, AVS picks that up. There are also Direct Account searches or Ad Hoc Searches that can be completed.</a:t>
            </a:r>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58</a:t>
            </a:fld>
            <a:endParaRPr lang="en-US" dirty="0"/>
          </a:p>
        </p:txBody>
      </p:sp>
    </p:spTree>
    <p:extLst>
      <p:ext uri="{BB962C8B-B14F-4D97-AF65-F5344CB8AC3E}">
        <p14:creationId xmlns:p14="http://schemas.microsoft.com/office/powerpoint/2010/main" val="322071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594998F-F118-4DDF-AFEC-084EA7BD2CA1}" type="datetime1">
              <a:rPr lang="en-US" smtClean="0"/>
              <a:t>8/10/2017</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dirty="0"/>
              <a:t>www.pcghealth.com | PCG Health </a:t>
            </a: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459EE3C-E6BE-4B30-845A-F93220F86C56}"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FBF614D-2DBB-480D-A72C-35BE0F624F79}" type="datetime1">
              <a:rPr lang="en-US" smtClean="0"/>
              <a:t>8/10/2017</a:t>
            </a:fld>
            <a:endParaRPr lang="en-US" dirty="0"/>
          </a:p>
        </p:txBody>
      </p:sp>
      <p:sp>
        <p:nvSpPr>
          <p:cNvPr id="5" name="Footer Placeholder 4"/>
          <p:cNvSpPr>
            <a:spLocks noGrp="1"/>
          </p:cNvSpPr>
          <p:nvPr>
            <p:ph type="ftr" sz="quarter" idx="11"/>
          </p:nvPr>
        </p:nvSpPr>
        <p:spPr/>
        <p:txBody>
          <a:bodyPr/>
          <a:lstStyle/>
          <a:p>
            <a:r>
              <a:rPr lang="en-US" dirty="0"/>
              <a:t>www.pcghealth.com | PCG Health </a:t>
            </a:r>
          </a:p>
        </p:txBody>
      </p:sp>
      <p:sp>
        <p:nvSpPr>
          <p:cNvPr id="6" name="Slide Number Placeholder 5"/>
          <p:cNvSpPr>
            <a:spLocks noGrp="1"/>
          </p:cNvSpPr>
          <p:nvPr>
            <p:ph type="sldNum" sz="quarter" idx="12"/>
          </p:nvPr>
        </p:nvSpPr>
        <p:spPr/>
        <p:txBody>
          <a:bodyPr/>
          <a:lstStyle/>
          <a:p>
            <a:fld id="{F459EE3C-E6BE-4B30-845A-F93220F86C5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A2780B1-C338-44DA-A588-A602ADD730D9}" type="datetime1">
              <a:rPr lang="en-US" smtClean="0"/>
              <a:t>8/10/2017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en-US" dirty="0"/>
              <a:t>www.pcghealth.com | PCG Health </a:t>
            </a: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F459EE3C-E6BE-4B30-845A-F93220F86C5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96A59EB-B9A6-4167-84C6-FAF1CAC0AFF1}" type="datetime1">
              <a:rPr lang="en-US" smtClean="0"/>
              <a:t>8/10/2017</a:t>
            </a:fld>
            <a:endParaRPr lang="en-US" dirty="0"/>
          </a:p>
        </p:txBody>
      </p:sp>
      <p:sp>
        <p:nvSpPr>
          <p:cNvPr id="5" name="Footer Placeholder 4"/>
          <p:cNvSpPr>
            <a:spLocks noGrp="1"/>
          </p:cNvSpPr>
          <p:nvPr>
            <p:ph type="ftr" sz="quarter" idx="11"/>
          </p:nvPr>
        </p:nvSpPr>
        <p:spPr/>
        <p:txBody>
          <a:bodyPr/>
          <a:lstStyle/>
          <a:p>
            <a:r>
              <a:rPr lang="en-US" dirty="0"/>
              <a:t>www.pcghealth.com | PCG Health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459EE3C-E6BE-4B30-845A-F93220F86C56}"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600BE06-1F0C-463F-90D2-671BC756CE67}" type="datetime1">
              <a:rPr lang="en-US" smtClean="0"/>
              <a:t>8/10/2017</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459EE3C-E6BE-4B30-845A-F93220F86C56}" type="slidenum">
              <a:rPr lang="en-US" smtClean="0"/>
              <a:t>‹#›</a:t>
            </a:fld>
            <a:endParaRPr lang="en-US" dirty="0"/>
          </a:p>
        </p:txBody>
      </p:sp>
      <p:sp>
        <p:nvSpPr>
          <p:cNvPr id="14" name="Footer Placeholder 13"/>
          <p:cNvSpPr>
            <a:spLocks noGrp="1"/>
          </p:cNvSpPr>
          <p:nvPr>
            <p:ph type="ftr" sz="quarter" idx="12"/>
          </p:nvPr>
        </p:nvSpPr>
        <p:spPr/>
        <p:txBody>
          <a:bodyPr/>
          <a:lstStyle/>
          <a:p>
            <a:r>
              <a:rPr lang="en-US" dirty="0"/>
              <a:t>www.pcghealth.com | PCG Health </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DDDFB86-4D97-4A04-BAFC-7706C517F2FE}" type="datetime1">
              <a:rPr lang="en-US" smtClean="0"/>
              <a:t>8/10/2017</a:t>
            </a:fld>
            <a:endParaRPr lang="en-US" dirty="0"/>
          </a:p>
        </p:txBody>
      </p:sp>
      <p:sp>
        <p:nvSpPr>
          <p:cNvPr id="10" name="Slide Number Placeholder 9"/>
          <p:cNvSpPr>
            <a:spLocks noGrp="1"/>
          </p:cNvSpPr>
          <p:nvPr>
            <p:ph type="sldNum" sz="quarter" idx="16"/>
          </p:nvPr>
        </p:nvSpPr>
        <p:spPr/>
        <p:txBody>
          <a:bodyPr rtlCol="0"/>
          <a:lstStyle/>
          <a:p>
            <a:fld id="{F459EE3C-E6BE-4B30-845A-F93220F86C56}" type="slidenum">
              <a:rPr lang="en-US" smtClean="0"/>
              <a:t>‹#›</a:t>
            </a:fld>
            <a:endParaRPr lang="en-US" dirty="0"/>
          </a:p>
        </p:txBody>
      </p:sp>
      <p:sp>
        <p:nvSpPr>
          <p:cNvPr id="12" name="Footer Placeholder 11"/>
          <p:cNvSpPr>
            <a:spLocks noGrp="1"/>
          </p:cNvSpPr>
          <p:nvPr>
            <p:ph type="ftr" sz="quarter" idx="17"/>
          </p:nvPr>
        </p:nvSpPr>
        <p:spPr/>
        <p:txBody>
          <a:bodyPr rtlCol="0"/>
          <a:lstStyle/>
          <a:p>
            <a:r>
              <a:rPr lang="en-US" dirty="0"/>
              <a:t>www.pcghealth.com | PCG Health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2B6A1D39-FA24-4898-89C3-CA7765F41B81}" type="datetime1">
              <a:rPr lang="en-US" smtClean="0"/>
              <a:t>8/10/2017</a:t>
            </a:fld>
            <a:endParaRPr lang="en-US" dirty="0"/>
          </a:p>
        </p:txBody>
      </p:sp>
      <p:sp>
        <p:nvSpPr>
          <p:cNvPr id="12" name="Slide Number Placeholder 11"/>
          <p:cNvSpPr>
            <a:spLocks noGrp="1"/>
          </p:cNvSpPr>
          <p:nvPr>
            <p:ph type="sldNum" sz="quarter" idx="16"/>
          </p:nvPr>
        </p:nvSpPr>
        <p:spPr/>
        <p:txBody>
          <a:bodyPr rtlCol="0"/>
          <a:lstStyle/>
          <a:p>
            <a:fld id="{F459EE3C-E6BE-4B30-845A-F93220F86C56}" type="slidenum">
              <a:rPr lang="en-US" smtClean="0"/>
              <a:t>‹#›</a:t>
            </a:fld>
            <a:endParaRPr lang="en-US" dirty="0"/>
          </a:p>
        </p:txBody>
      </p:sp>
      <p:sp>
        <p:nvSpPr>
          <p:cNvPr id="14" name="Footer Placeholder 13"/>
          <p:cNvSpPr>
            <a:spLocks noGrp="1"/>
          </p:cNvSpPr>
          <p:nvPr>
            <p:ph type="ftr" sz="quarter" idx="17"/>
          </p:nvPr>
        </p:nvSpPr>
        <p:spPr/>
        <p:txBody>
          <a:bodyPr rtlCol="0"/>
          <a:lstStyle/>
          <a:p>
            <a:r>
              <a:rPr lang="en-US" dirty="0"/>
              <a:t>www.pcghealth.com | PCG Health </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8006CC6-1E6C-482E-BCC9-3FEA6CC7C668}" type="datetime1">
              <a:rPr lang="en-US" smtClean="0"/>
              <a:t>8/10/2017</a:t>
            </a:fld>
            <a:endParaRPr lang="en-US" dirty="0"/>
          </a:p>
        </p:txBody>
      </p:sp>
      <p:sp>
        <p:nvSpPr>
          <p:cNvPr id="4" name="Footer Placeholder 3"/>
          <p:cNvSpPr>
            <a:spLocks noGrp="1"/>
          </p:cNvSpPr>
          <p:nvPr>
            <p:ph type="ftr" sz="quarter" idx="11"/>
          </p:nvPr>
        </p:nvSpPr>
        <p:spPr/>
        <p:txBody>
          <a:bodyPr/>
          <a:lstStyle/>
          <a:p>
            <a:r>
              <a:rPr lang="en-US" dirty="0"/>
              <a:t>www.pcghealth.com | PCG Health </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459EE3C-E6BE-4B30-845A-F93220F86C5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9D000-7C15-4524-9325-EC3528D4425E}" type="datetime1">
              <a:rPr lang="en-US" smtClean="0"/>
              <a:t>8/10/2017</a:t>
            </a:fld>
            <a:endParaRPr lang="en-US" dirty="0"/>
          </a:p>
        </p:txBody>
      </p:sp>
      <p:sp>
        <p:nvSpPr>
          <p:cNvPr id="3" name="Footer Placeholder 2"/>
          <p:cNvSpPr>
            <a:spLocks noGrp="1"/>
          </p:cNvSpPr>
          <p:nvPr>
            <p:ph type="ftr" sz="quarter" idx="11"/>
          </p:nvPr>
        </p:nvSpPr>
        <p:spPr/>
        <p:txBody>
          <a:bodyPr/>
          <a:lstStyle/>
          <a:p>
            <a:r>
              <a:rPr lang="en-US" dirty="0"/>
              <a:t>www.pcghealth.com | PCG Health </a:t>
            </a: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459EE3C-E6BE-4B30-845A-F93220F86C5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498B49F1-8922-458A-B14B-B23A9F046197}" type="datetime1">
              <a:rPr lang="en-US" smtClean="0"/>
              <a:t>8/10/2017</a:t>
            </a:fld>
            <a:endParaRPr lang="en-US" dirty="0"/>
          </a:p>
        </p:txBody>
      </p:sp>
      <p:sp>
        <p:nvSpPr>
          <p:cNvPr id="6" name="Footer Placeholder 5"/>
          <p:cNvSpPr>
            <a:spLocks noGrp="1"/>
          </p:cNvSpPr>
          <p:nvPr>
            <p:ph type="ftr" sz="quarter" idx="11"/>
          </p:nvPr>
        </p:nvSpPr>
        <p:spPr/>
        <p:txBody>
          <a:bodyPr/>
          <a:lstStyle/>
          <a:p>
            <a:r>
              <a:rPr lang="en-US" dirty="0"/>
              <a:t>www.pcghealth.com | PCG Health </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459EE3C-E6BE-4B30-845A-F93220F86C56}"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A12D2779-9A4F-4348-98A9-E3E4F63B61E9}" type="datetime1">
              <a:rPr lang="en-US" smtClean="0"/>
              <a:t>8/10/2017</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459EE3C-E6BE-4B30-845A-F93220F86C56}"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r>
              <a:rPr lang="en-US" dirty="0"/>
              <a:t>www.pcghealth.com | PCG Health </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AC9C785-8719-4D16-8CA6-3A2E5D40C483}" type="datetime1">
              <a:rPr lang="en-US" smtClean="0"/>
              <a:t>8/10/2017</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dirty="0"/>
              <a:t>www.pcghealth.com | PCG Health </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459EE3C-E6BE-4B30-845A-F93220F86C5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Anthony.Proctor3@dc.gov" TargetMode="External"/><Relationship Id="rId7" Type="http://schemas.openxmlformats.org/officeDocument/2006/relationships/image" Target="../media/image19.jpeg"/><Relationship Id="rId2" Type="http://schemas.openxmlformats.org/officeDocument/2006/relationships/hyperlink" Target="mailto:Danielle.Lewis@dc.gov" TargetMode="External"/><Relationship Id="rId1" Type="http://schemas.openxmlformats.org/officeDocument/2006/relationships/slideLayout" Target="../slideLayouts/slideLayout4.xml"/><Relationship Id="rId6" Type="http://schemas.openxmlformats.org/officeDocument/2006/relationships/hyperlink" Target="mailto:Natasha.Moss2@dc.gov" TargetMode="External"/><Relationship Id="rId5" Type="http://schemas.openxmlformats.org/officeDocument/2006/relationships/hyperlink" Target="mailto:Araceli.Simbulan@dc.gov" TargetMode="External"/><Relationship Id="rId4" Type="http://schemas.openxmlformats.org/officeDocument/2006/relationships/hyperlink" Target="mailto:Gary.Watts@dc.gov"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Suprenia.robinson@dc.gov" TargetMode="External"/><Relationship Id="rId2" Type="http://schemas.openxmlformats.org/officeDocument/2006/relationships/hyperlink" Target="mailto:Ann.thomas4@dc.gov"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mailto:Monique.willard2@dc.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447800"/>
            <a:ext cx="6477000" cy="1828800"/>
          </a:xfrm>
        </p:spPr>
        <p:txBody>
          <a:bodyPr>
            <a:normAutofit fontScale="90000"/>
          </a:bodyPr>
          <a:lstStyle/>
          <a:p>
            <a:r>
              <a:rPr lang="en-US" dirty="0"/>
              <a:t> New Medicaid Policies and Procedures Training for Nursing Facilities </a:t>
            </a:r>
          </a:p>
        </p:txBody>
      </p:sp>
      <p:sp>
        <p:nvSpPr>
          <p:cNvPr id="3" name="Subtitle 2"/>
          <p:cNvSpPr>
            <a:spLocks noGrp="1"/>
          </p:cNvSpPr>
          <p:nvPr>
            <p:ph type="subTitle" idx="1"/>
          </p:nvPr>
        </p:nvSpPr>
        <p:spPr>
          <a:xfrm>
            <a:off x="2403335" y="6172200"/>
            <a:ext cx="6705600" cy="685800"/>
          </a:xfrm>
        </p:spPr>
        <p:txBody>
          <a:bodyPr>
            <a:normAutofit fontScale="77500" lnSpcReduction="20000"/>
          </a:bodyPr>
          <a:lstStyle/>
          <a:p>
            <a:pPr algn="ctr"/>
            <a:r>
              <a:rPr lang="en-US" dirty="0"/>
              <a:t>Division of Eligibility Policy </a:t>
            </a:r>
          </a:p>
          <a:p>
            <a:pPr algn="ctr"/>
            <a:r>
              <a:rPr lang="en-US" dirty="0"/>
              <a:t>July 26, 2017 </a:t>
            </a:r>
          </a:p>
          <a:p>
            <a:endParaRPr lang="en-US" dirty="0"/>
          </a:p>
        </p:txBody>
      </p:sp>
      <p:pic>
        <p:nvPicPr>
          <p:cNvPr id="4" name="Picture 2" descr="https://encrypted-tbn2.gstatic.com/images?q=tbn:ANd9GcS8pJuVEe2VXQbyv-r67UlVFHTaYy8dJp8O6H2_Mq9-R-Zx46j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144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215" t="4381" r="15904" b="4277"/>
          <a:stretch/>
        </p:blipFill>
        <p:spPr>
          <a:xfrm>
            <a:off x="8077200" y="76200"/>
            <a:ext cx="914400" cy="617629"/>
          </a:xfrm>
          <a:prstGeom prst="rect">
            <a:avLst/>
          </a:prstGeom>
          <a:ln>
            <a:noFill/>
          </a:ln>
          <a:effectLst>
            <a:softEdge rad="12700"/>
          </a:effectLst>
        </p:spPr>
      </p:pic>
      <p:sp>
        <p:nvSpPr>
          <p:cNvPr id="6" name="Slide Number Placeholder 5"/>
          <p:cNvSpPr>
            <a:spLocks noGrp="1"/>
          </p:cNvSpPr>
          <p:nvPr>
            <p:ph type="sldNum" sz="quarter" idx="12"/>
          </p:nvPr>
        </p:nvSpPr>
        <p:spPr/>
        <p:txBody>
          <a:bodyPr/>
          <a:lstStyle/>
          <a:p>
            <a:fld id="{F459EE3C-E6BE-4B30-845A-F93220F86C56}" type="slidenum">
              <a:rPr lang="en-US" smtClean="0"/>
              <a:t>1</a:t>
            </a:fld>
            <a:endParaRPr lang="en-US" dirty="0"/>
          </a:p>
        </p:txBody>
      </p:sp>
    </p:spTree>
    <p:extLst>
      <p:ext uri="{BB962C8B-B14F-4D97-AF65-F5344CB8AC3E}">
        <p14:creationId xmlns:p14="http://schemas.microsoft.com/office/powerpoint/2010/main" val="2366044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Identity Verification Cont.</a:t>
            </a:r>
          </a:p>
        </p:txBody>
      </p:sp>
      <p:sp>
        <p:nvSpPr>
          <p:cNvPr id="5" name="Content Placeholder 2"/>
          <p:cNvSpPr>
            <a:spLocks noGrp="1"/>
          </p:cNvSpPr>
          <p:nvPr>
            <p:ph sz="quarter" idx="1"/>
          </p:nvPr>
        </p:nvSpPr>
        <p:spPr>
          <a:xfrm>
            <a:off x="612648" y="1600200"/>
            <a:ext cx="8226552" cy="4953000"/>
          </a:xfrm>
        </p:spPr>
        <p:txBody>
          <a:bodyPr>
            <a:normAutofit fontScale="62500" lnSpcReduction="20000"/>
          </a:bodyPr>
          <a:lstStyle/>
          <a:p>
            <a:pPr marL="0" indent="0" algn="ctr">
              <a:buNone/>
            </a:pPr>
            <a:r>
              <a:rPr lang="en-US" b="1" dirty="0"/>
              <a:t>ACCEPTABLE FORMS OF IDENTITY (cont.)</a:t>
            </a:r>
            <a:endParaRPr lang="en-US" dirty="0"/>
          </a:p>
          <a:p>
            <a:pPr marL="0" indent="0">
              <a:buNone/>
            </a:pPr>
            <a:r>
              <a:rPr lang="en-US" sz="3200" dirty="0"/>
              <a:t>Identification containing Photograph or Other Sufficient Identifying Information </a:t>
            </a:r>
          </a:p>
          <a:p>
            <a:pPr marL="407988" indent="-319088"/>
            <a:r>
              <a:rPr lang="en-US" sz="3200" dirty="0"/>
              <a:t>Voter registration card </a:t>
            </a:r>
          </a:p>
          <a:p>
            <a:pPr marL="407988" indent="-319088"/>
            <a:r>
              <a:rPr lang="en-US" sz="3200" dirty="0"/>
              <a:t>Driver’s license issued by a State or Territory </a:t>
            </a:r>
          </a:p>
          <a:p>
            <a:pPr marL="407988" indent="-319088"/>
            <a:r>
              <a:rPr lang="en-US" sz="3200" dirty="0"/>
              <a:t>US military card or draft record </a:t>
            </a:r>
          </a:p>
          <a:p>
            <a:pPr marL="407988" indent="-319088"/>
            <a:r>
              <a:rPr lang="en-US" sz="3200" dirty="0"/>
              <a:t>Military dependent’s ID card </a:t>
            </a:r>
          </a:p>
          <a:p>
            <a:pPr marL="407988" indent="-319088"/>
            <a:r>
              <a:rPr lang="en-US" sz="3200" dirty="0"/>
              <a:t>For a child under 19 years old, a clinic, doctor, hospital, or school record including preschool or day care records. </a:t>
            </a:r>
          </a:p>
          <a:p>
            <a:pPr marL="407988" indent="-319088"/>
            <a:r>
              <a:rPr lang="en-US" sz="3200" dirty="0"/>
              <a:t>School ID card </a:t>
            </a:r>
          </a:p>
          <a:p>
            <a:pPr marL="407988" indent="-319088"/>
            <a:r>
              <a:rPr lang="en-US" sz="3200" dirty="0"/>
              <a:t>ID card issued by the Federal, State, or local government </a:t>
            </a:r>
          </a:p>
          <a:p>
            <a:pPr marL="407988" indent="-319088"/>
            <a:r>
              <a:rPr lang="en-US" sz="3200" dirty="0"/>
              <a:t>US Coast Guard Merchant Mariner card </a:t>
            </a:r>
          </a:p>
          <a:p>
            <a:pPr marL="407988" indent="-319088"/>
            <a:r>
              <a:rPr lang="en-US" sz="3200" dirty="0"/>
              <a:t>A finding of identity from an Express Lane agency </a:t>
            </a:r>
          </a:p>
          <a:p>
            <a:pPr marL="407988" indent="-319088"/>
            <a:r>
              <a:rPr lang="en-US" sz="3200" dirty="0"/>
              <a:t>Two other documents containing consistent information that corroborates an applicant’s identity, including but not limited to: employer ID card, high school/equivalent and college diplomas, marriage certificates, divorce decrees, and property deeds or titles. </a:t>
            </a:r>
          </a:p>
          <a:p>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10</a:t>
            </a:fld>
            <a:endParaRPr lang="en-US" dirty="0"/>
          </a:p>
        </p:txBody>
      </p:sp>
    </p:spTree>
    <p:extLst>
      <p:ext uri="{BB962C8B-B14F-4D97-AF65-F5344CB8AC3E}">
        <p14:creationId xmlns:p14="http://schemas.microsoft.com/office/powerpoint/2010/main" val="125781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Identity Verification Cont. </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11</a:t>
            </a:fld>
            <a:endParaRPr lang="en-US" dirty="0"/>
          </a:p>
        </p:txBody>
      </p:sp>
      <p:sp>
        <p:nvSpPr>
          <p:cNvPr id="4" name="Content Placeholder 3"/>
          <p:cNvSpPr>
            <a:spLocks noGrp="1"/>
          </p:cNvSpPr>
          <p:nvPr>
            <p:ph sz="quarter" idx="1"/>
          </p:nvPr>
        </p:nvSpPr>
        <p:spPr/>
        <p:txBody>
          <a:bodyPr>
            <a:normAutofit fontScale="92500"/>
          </a:bodyPr>
          <a:lstStyle/>
          <a:p>
            <a:pPr marL="0" indent="0" algn="ctr">
              <a:buNone/>
            </a:pPr>
            <a:r>
              <a:rPr lang="en-US" sz="2800" b="1" dirty="0"/>
              <a:t>Affidavit of Identity (</a:t>
            </a:r>
            <a:r>
              <a:rPr lang="en-US" sz="2800" dirty="0"/>
              <a:t>42 CFR § 435.407(c)(3) )</a:t>
            </a:r>
          </a:p>
          <a:p>
            <a:pPr marL="0" indent="0" algn="ctr">
              <a:spcBef>
                <a:spcPts val="0"/>
              </a:spcBef>
              <a:buNone/>
            </a:pPr>
            <a:endParaRPr lang="en-US" sz="1300" b="1" dirty="0"/>
          </a:p>
          <a:p>
            <a:pPr>
              <a:buFont typeface="Wingdings" panose="05000000000000000000" pitchFamily="2" charset="2"/>
              <a:buChar char="q"/>
            </a:pPr>
            <a:r>
              <a:rPr lang="en-US" sz="2800" dirty="0"/>
              <a:t>If the applicant’s identity cannot be verified by an electronic data source or other documentation of identity, the agency must accept an Affidavit of Identify.</a:t>
            </a:r>
          </a:p>
          <a:p>
            <a:pPr marL="0" indent="0">
              <a:lnSpc>
                <a:spcPct val="110000"/>
              </a:lnSpc>
              <a:spcBef>
                <a:spcPts val="0"/>
              </a:spcBef>
              <a:buNone/>
            </a:pPr>
            <a:endParaRPr lang="en-US" sz="1100" dirty="0"/>
          </a:p>
          <a:p>
            <a:pPr>
              <a:buFont typeface="Wingdings" panose="05000000000000000000" pitchFamily="2" charset="2"/>
              <a:buChar char="q"/>
            </a:pPr>
            <a:r>
              <a:rPr lang="en-US" sz="2800" dirty="0"/>
              <a:t>The affidavit must be signed under penalty of perjury, by a person other than the applicant who can reasonably attest to the applicant's identity, and must contain the applicant's name and other identifying information. </a:t>
            </a:r>
          </a:p>
          <a:p>
            <a:pPr marL="0" indent="0">
              <a:lnSpc>
                <a:spcPct val="110000"/>
              </a:lnSpc>
              <a:spcBef>
                <a:spcPts val="0"/>
              </a:spcBef>
              <a:buNone/>
            </a:pPr>
            <a:endParaRPr lang="en-US" sz="1100" dirty="0"/>
          </a:p>
          <a:p>
            <a:pPr>
              <a:buFont typeface="Wingdings" panose="05000000000000000000" pitchFamily="2" charset="2"/>
              <a:buChar char="q"/>
            </a:pPr>
            <a:r>
              <a:rPr lang="en-US" sz="2800" dirty="0"/>
              <a:t>The affidavit </a:t>
            </a:r>
            <a:r>
              <a:rPr lang="en-US" sz="2800" b="1" u="sng" dirty="0"/>
              <a:t>does not </a:t>
            </a:r>
            <a:r>
              <a:rPr lang="en-US" sz="2800" dirty="0"/>
              <a:t>have to be notarized.</a:t>
            </a:r>
          </a:p>
        </p:txBody>
      </p:sp>
    </p:spTree>
    <p:extLst>
      <p:ext uri="{BB962C8B-B14F-4D97-AF65-F5344CB8AC3E}">
        <p14:creationId xmlns:p14="http://schemas.microsoft.com/office/powerpoint/2010/main" val="382057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of Affidavit of Identity</a:t>
            </a:r>
          </a:p>
        </p:txBody>
      </p:sp>
      <p:pic>
        <p:nvPicPr>
          <p:cNvPr id="1026"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4548" t="11930" r="37499" b="2803"/>
          <a:stretch/>
        </p:blipFill>
        <p:spPr bwMode="auto">
          <a:xfrm>
            <a:off x="1295400" y="1524000"/>
            <a:ext cx="609599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12</a:t>
            </a:fld>
            <a:endParaRPr lang="en-US" dirty="0"/>
          </a:p>
        </p:txBody>
      </p:sp>
    </p:spTree>
    <p:extLst>
      <p:ext uri="{BB962C8B-B14F-4D97-AF65-F5344CB8AC3E}">
        <p14:creationId xmlns:p14="http://schemas.microsoft.com/office/powerpoint/2010/main" val="2099545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01018"/>
            <a:ext cx="6477000" cy="1828800"/>
          </a:xfrm>
        </p:spPr>
        <p:txBody>
          <a:bodyPr>
            <a:normAutofit fontScale="90000"/>
          </a:bodyPr>
          <a:lstStyle/>
          <a:p>
            <a:r>
              <a:rPr lang="en-US" dirty="0"/>
              <a:t>Section 2: New Medicaid Application Submission Process </a:t>
            </a:r>
          </a:p>
        </p:txBody>
      </p:sp>
      <p:sp>
        <p:nvSpPr>
          <p:cNvPr id="3" name="Subtitle 2"/>
          <p:cNvSpPr>
            <a:spLocks noGrp="1"/>
          </p:cNvSpPr>
          <p:nvPr>
            <p:ph type="subTitle" idx="1"/>
          </p:nvPr>
        </p:nvSpPr>
        <p:spPr/>
        <p:txBody>
          <a:bodyPr>
            <a:normAutofit fontScale="77500" lnSpcReduction="20000"/>
          </a:bodyPr>
          <a:lstStyle/>
          <a:p>
            <a:pPr algn="ctr"/>
            <a:r>
              <a:rPr lang="en-US" dirty="0"/>
              <a:t>Division of Eligibility Policy </a:t>
            </a:r>
          </a:p>
          <a:p>
            <a:pPr algn="ctr"/>
            <a:r>
              <a:rPr lang="en-US" dirty="0"/>
              <a:t>July 26, 2017 </a:t>
            </a:r>
          </a:p>
        </p:txBody>
      </p:sp>
      <p:pic>
        <p:nvPicPr>
          <p:cNvPr id="4" name="Picture 2" descr="https://encrypted-tbn2.gstatic.com/images?q=tbn:ANd9GcS8pJuVEe2VXQbyv-r67UlVFHTaYy8dJp8O6H2_Mq9-R-Zx46j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144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215" t="4381" r="15904" b="4277"/>
          <a:stretch/>
        </p:blipFill>
        <p:spPr>
          <a:xfrm>
            <a:off x="8077200" y="76200"/>
            <a:ext cx="914400" cy="617629"/>
          </a:xfrm>
          <a:prstGeom prst="rect">
            <a:avLst/>
          </a:prstGeom>
          <a:ln>
            <a:noFill/>
          </a:ln>
          <a:effectLst>
            <a:softEdge rad="12700"/>
          </a:effectLst>
        </p:spPr>
      </p:pic>
      <p:sp>
        <p:nvSpPr>
          <p:cNvPr id="6" name="Slide Number Placeholder 5"/>
          <p:cNvSpPr>
            <a:spLocks noGrp="1"/>
          </p:cNvSpPr>
          <p:nvPr>
            <p:ph type="sldNum" sz="quarter" idx="12"/>
          </p:nvPr>
        </p:nvSpPr>
        <p:spPr/>
        <p:txBody>
          <a:bodyPr/>
          <a:lstStyle/>
          <a:p>
            <a:fld id="{F459EE3C-E6BE-4B30-845A-F93220F86C56}" type="slidenum">
              <a:rPr lang="en-US" smtClean="0"/>
              <a:t>13</a:t>
            </a:fld>
            <a:endParaRPr lang="en-US" dirty="0"/>
          </a:p>
        </p:txBody>
      </p:sp>
    </p:spTree>
    <p:extLst>
      <p:ext uri="{BB962C8B-B14F-4D97-AF65-F5344CB8AC3E}">
        <p14:creationId xmlns:p14="http://schemas.microsoft.com/office/powerpoint/2010/main" val="79014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Submission of  Medicaid Application during Medicare Stay </a:t>
            </a:r>
          </a:p>
        </p:txBody>
      </p:sp>
      <p:sp>
        <p:nvSpPr>
          <p:cNvPr id="4" name="Slide Number Placeholder 3"/>
          <p:cNvSpPr>
            <a:spLocks noGrp="1"/>
          </p:cNvSpPr>
          <p:nvPr>
            <p:ph type="sldNum" sz="quarter" idx="12"/>
          </p:nvPr>
        </p:nvSpPr>
        <p:spPr/>
        <p:txBody>
          <a:bodyPr>
            <a:normAutofit fontScale="85000" lnSpcReduction="20000"/>
          </a:bodyPr>
          <a:lstStyle/>
          <a:p>
            <a:fld id="{EBEBA819-4947-43A3-A9E1-EF68EF60B528}" type="slidenum">
              <a:rPr lang="en-US" smtClean="0"/>
              <a:pPr/>
              <a:t>14</a:t>
            </a:fld>
            <a:endParaRPr lang="en-US" dirty="0"/>
          </a:p>
        </p:txBody>
      </p:sp>
      <p:sp>
        <p:nvSpPr>
          <p:cNvPr id="3" name="Content Placeholder 2"/>
          <p:cNvSpPr>
            <a:spLocks noGrp="1"/>
          </p:cNvSpPr>
          <p:nvPr>
            <p:ph sz="quarter" idx="1"/>
          </p:nvPr>
        </p:nvSpPr>
        <p:spPr>
          <a:xfrm>
            <a:off x="612648" y="1905000"/>
            <a:ext cx="8153400" cy="4191000"/>
          </a:xfrm>
        </p:spPr>
        <p:txBody>
          <a:bodyPr>
            <a:normAutofit/>
          </a:bodyPr>
          <a:lstStyle/>
          <a:p>
            <a:r>
              <a:rPr lang="en-US" sz="2600" dirty="0"/>
              <a:t>To streamline the Long Term Care (LTC) application process to allow Medicare recipients to apply for Medicaid during their Medicare coverage days.</a:t>
            </a:r>
          </a:p>
          <a:p>
            <a:r>
              <a:rPr lang="en-US" sz="2600" dirty="0"/>
              <a:t>Only nursing facility residents who intent to remind in the nursing facility on a long term care basis need to submit a LTC Medicaid application. </a:t>
            </a:r>
          </a:p>
          <a:p>
            <a:r>
              <a:rPr lang="en-US" sz="2600" dirty="0"/>
              <a:t> Residents who are only in nursing facility for short stay like rehabilitation and intent to return to the community are not consider LTC Medicaid.   </a:t>
            </a:r>
          </a:p>
          <a:p>
            <a:endParaRPr lang="en-US" sz="2600" dirty="0"/>
          </a:p>
          <a:p>
            <a:endParaRPr lang="en-US" sz="2600" dirty="0"/>
          </a:p>
        </p:txBody>
      </p:sp>
    </p:spTree>
    <p:extLst>
      <p:ext uri="{BB962C8B-B14F-4D97-AF65-F5344CB8AC3E}">
        <p14:creationId xmlns:p14="http://schemas.microsoft.com/office/powerpoint/2010/main" val="224521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Medicaid Long Term Care Payment </a:t>
            </a:r>
          </a:p>
        </p:txBody>
      </p:sp>
      <p:sp>
        <p:nvSpPr>
          <p:cNvPr id="3" name="Slide Number Placeholder 2"/>
          <p:cNvSpPr>
            <a:spLocks noGrp="1"/>
          </p:cNvSpPr>
          <p:nvPr>
            <p:ph type="sldNum" sz="quarter" idx="12"/>
          </p:nvPr>
        </p:nvSpPr>
        <p:spPr/>
        <p:txBody>
          <a:bodyPr>
            <a:normAutofit fontScale="85000" lnSpcReduction="20000"/>
          </a:bodyPr>
          <a:lstStyle/>
          <a:p>
            <a:fld id="{64203067-8B9A-4EED-81EB-F0971C53926C}" type="slidenum">
              <a:rPr lang="en-US" smtClean="0"/>
              <a:t>15</a:t>
            </a:fld>
            <a:endParaRPr lang="en-US" dirty="0"/>
          </a:p>
        </p:txBody>
      </p:sp>
      <p:sp>
        <p:nvSpPr>
          <p:cNvPr id="4" name="Content Placeholder 3"/>
          <p:cNvSpPr>
            <a:spLocks noGrp="1"/>
          </p:cNvSpPr>
          <p:nvPr>
            <p:ph sz="quarter" idx="1"/>
          </p:nvPr>
        </p:nvSpPr>
        <p:spPr/>
        <p:txBody>
          <a:bodyPr>
            <a:normAutofit/>
          </a:bodyPr>
          <a:lstStyle/>
          <a:p>
            <a:pPr marL="0" indent="0">
              <a:buNone/>
            </a:pPr>
            <a:endParaRPr lang="en-US" sz="3200" dirty="0"/>
          </a:p>
          <a:p>
            <a:pPr>
              <a:buFont typeface="Wingdings" panose="05000000000000000000" pitchFamily="2" charset="2"/>
              <a:buChar char="q"/>
            </a:pPr>
            <a:r>
              <a:rPr lang="en-US" sz="2600" dirty="0"/>
              <a:t>By law, Medicaid is the payer of last resort and all other insurers including Medicare must meet their legal obligation to pay claims before the Medicaid program pays for the care of an individual eligible for Medicaid. </a:t>
            </a:r>
          </a:p>
          <a:p>
            <a:pPr marL="0" indent="0">
              <a:buNone/>
            </a:pPr>
            <a:endParaRPr lang="en-US" dirty="0"/>
          </a:p>
        </p:txBody>
      </p:sp>
    </p:spTree>
    <p:extLst>
      <p:ext uri="{BB962C8B-B14F-4D97-AF65-F5344CB8AC3E}">
        <p14:creationId xmlns:p14="http://schemas.microsoft.com/office/powerpoint/2010/main" val="218588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 Medicaid LTC Application Process for Individuals who are receiving Medicare Coverage </a:t>
            </a:r>
          </a:p>
        </p:txBody>
      </p:sp>
      <p:sp>
        <p:nvSpPr>
          <p:cNvPr id="3" name="Slide Number Placeholder 2"/>
          <p:cNvSpPr>
            <a:spLocks noGrp="1"/>
          </p:cNvSpPr>
          <p:nvPr>
            <p:ph type="sldNum" sz="quarter" idx="12"/>
          </p:nvPr>
        </p:nvSpPr>
        <p:spPr/>
        <p:txBody>
          <a:bodyPr>
            <a:normAutofit fontScale="85000" lnSpcReduction="20000"/>
          </a:bodyPr>
          <a:lstStyle/>
          <a:p>
            <a:fld id="{64203067-8B9A-4EED-81EB-F0971C53926C}" type="slidenum">
              <a:rPr lang="en-US" smtClean="0"/>
              <a:t>16</a:t>
            </a:fld>
            <a:endParaRPr lang="en-US" dirty="0"/>
          </a:p>
        </p:txBody>
      </p:sp>
      <p:sp>
        <p:nvSpPr>
          <p:cNvPr id="4" name="Content Placeholder 3"/>
          <p:cNvSpPr>
            <a:spLocks noGrp="1"/>
          </p:cNvSpPr>
          <p:nvPr>
            <p:ph sz="quarter" idx="1"/>
          </p:nvPr>
        </p:nvSpPr>
        <p:spPr/>
        <p:txBody>
          <a:bodyPr>
            <a:normAutofit/>
          </a:bodyPr>
          <a:lstStyle/>
          <a:p>
            <a:pPr marL="0" indent="0">
              <a:buNone/>
            </a:pPr>
            <a:endParaRPr lang="en-US" dirty="0"/>
          </a:p>
          <a:p>
            <a:r>
              <a:rPr lang="en-US" sz="2600" dirty="0"/>
              <a:t>A Medicaid LTC application may be submitted to ESA during an individual’s Medicare pay days. </a:t>
            </a:r>
          </a:p>
          <a:p>
            <a:r>
              <a:rPr lang="en-US" sz="2600" dirty="0"/>
              <a:t>In order for  the application to be considered complete and registered in ACEDS ESA must receive:</a:t>
            </a:r>
          </a:p>
          <a:p>
            <a:pPr lvl="1">
              <a:buFont typeface="Wingdings" panose="05000000000000000000" pitchFamily="2" charset="2"/>
              <a:buChar char="§"/>
            </a:pPr>
            <a:r>
              <a:rPr lang="en-US" sz="2300" dirty="0"/>
              <a:t>	</a:t>
            </a:r>
            <a:r>
              <a:rPr lang="en-US" sz="2100" dirty="0"/>
              <a:t>The signed and completed Medicaid LTC application </a:t>
            </a:r>
          </a:p>
          <a:p>
            <a:pPr lvl="1">
              <a:buFont typeface="Wingdings" panose="05000000000000000000" pitchFamily="2" charset="2"/>
              <a:buChar char="§"/>
            </a:pPr>
            <a:r>
              <a:rPr lang="en-US" sz="2100" dirty="0"/>
              <a:t>	The Request for Action 1346</a:t>
            </a:r>
          </a:p>
          <a:p>
            <a:pPr lvl="1">
              <a:buFont typeface="Wingdings" panose="05000000000000000000" pitchFamily="2" charset="2"/>
              <a:buChar char="§"/>
            </a:pPr>
            <a:r>
              <a:rPr lang="en-US" sz="2100" dirty="0"/>
              <a:t> 	The current Level of Care Form </a:t>
            </a:r>
            <a:r>
              <a:rPr lang="en-US" dirty="0"/>
              <a:t>	</a:t>
            </a:r>
          </a:p>
        </p:txBody>
      </p:sp>
      <p:pic>
        <p:nvPicPr>
          <p:cNvPr id="5" name="Picture 3" descr="C:\Users\araceli.simbulan\AppData\Local\Microsoft\Windows\Temporary Internet Files\Content.IE5\O3OQE7MU\documentclipart_zpsf218e84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953000"/>
            <a:ext cx="962191" cy="107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7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Medicaid LTC Application Process for Individuals who are receiving Medicare Coverage </a:t>
            </a:r>
          </a:p>
        </p:txBody>
      </p:sp>
      <p:sp>
        <p:nvSpPr>
          <p:cNvPr id="3" name="Slide Number Placeholder 2"/>
          <p:cNvSpPr>
            <a:spLocks noGrp="1"/>
          </p:cNvSpPr>
          <p:nvPr>
            <p:ph type="sldNum" sz="quarter" idx="12"/>
          </p:nvPr>
        </p:nvSpPr>
        <p:spPr/>
        <p:txBody>
          <a:bodyPr>
            <a:normAutofit fontScale="85000" lnSpcReduction="20000"/>
          </a:bodyPr>
          <a:lstStyle/>
          <a:p>
            <a:fld id="{64203067-8B9A-4EED-81EB-F0971C53926C}" type="slidenum">
              <a:rPr lang="en-US" smtClean="0"/>
              <a:t>17</a:t>
            </a:fld>
            <a:endParaRPr lang="en-US" dirty="0"/>
          </a:p>
        </p:txBody>
      </p:sp>
      <p:sp>
        <p:nvSpPr>
          <p:cNvPr id="4" name="Content Placeholder 3"/>
          <p:cNvSpPr>
            <a:spLocks noGrp="1"/>
          </p:cNvSpPr>
          <p:nvPr>
            <p:ph sz="quarter" idx="1"/>
          </p:nvPr>
        </p:nvSpPr>
        <p:spPr>
          <a:xfrm>
            <a:off x="612648" y="1752600"/>
            <a:ext cx="8153400" cy="3657600"/>
          </a:xfrm>
        </p:spPr>
        <p:txBody>
          <a:bodyPr>
            <a:normAutofit fontScale="85000" lnSpcReduction="10000"/>
          </a:bodyPr>
          <a:lstStyle/>
          <a:p>
            <a:pPr marL="0" indent="0">
              <a:buNone/>
            </a:pPr>
            <a:endParaRPr lang="en-US" dirty="0"/>
          </a:p>
          <a:p>
            <a:r>
              <a:rPr lang="en-US" sz="2600" dirty="0"/>
              <a:t>The provider will indicate on the 1346 whether the applicant has Medicare coverage and when that coverage will end. </a:t>
            </a:r>
          </a:p>
          <a:p>
            <a:r>
              <a:rPr lang="en-US" sz="2600" dirty="0">
                <a:ea typeface="Calibri"/>
              </a:rPr>
              <a:t>Medicaid Long Term Care coverage will start when the individual meets all non-financial and financial eligibility criteria. </a:t>
            </a:r>
          </a:p>
          <a:p>
            <a:r>
              <a:rPr lang="en-US" sz="2600" dirty="0"/>
              <a:t>If the applicant is not enrolled in Medicaid as a Qualified Medicare Beneficiary (QMB), the individual will be evaluated for QMB coverage as well. </a:t>
            </a:r>
          </a:p>
          <a:p>
            <a:r>
              <a:rPr lang="en-US" sz="2600" dirty="0"/>
              <a:t>Patient pay responsibility begins the first day after the applicant’s Medicare coverage expires.</a:t>
            </a:r>
          </a:p>
          <a:p>
            <a:endParaRPr lang="en-US" sz="2600" dirty="0"/>
          </a:p>
          <a:p>
            <a:pPr marL="0" indent="0">
              <a:buNone/>
            </a:pPr>
            <a:endParaRPr lang="en-US" sz="2600" dirty="0"/>
          </a:p>
        </p:txBody>
      </p:sp>
    </p:spTree>
    <p:extLst>
      <p:ext uri="{BB962C8B-B14F-4D97-AF65-F5344CB8AC3E}">
        <p14:creationId xmlns:p14="http://schemas.microsoft.com/office/powerpoint/2010/main" val="294520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QMB</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18</a:t>
            </a:fld>
            <a:endParaRPr lang="en-US" dirty="0"/>
          </a:p>
        </p:txBody>
      </p:sp>
      <p:sp>
        <p:nvSpPr>
          <p:cNvPr id="4" name="Content Placeholder 3"/>
          <p:cNvSpPr>
            <a:spLocks noGrp="1"/>
          </p:cNvSpPr>
          <p:nvPr>
            <p:ph sz="quarter" idx="1"/>
          </p:nvPr>
        </p:nvSpPr>
        <p:spPr/>
        <p:txBody>
          <a:bodyPr/>
          <a:lstStyle/>
          <a:p>
            <a:r>
              <a:rPr lang="en-US" dirty="0" smtClean="0"/>
              <a:t>A </a:t>
            </a:r>
            <a:r>
              <a:rPr lang="en-US" dirty="0" smtClean="0"/>
              <a:t>QMB only </a:t>
            </a:r>
            <a:r>
              <a:rPr lang="en-US" dirty="0" smtClean="0"/>
              <a:t>application may be submitted </a:t>
            </a:r>
            <a:r>
              <a:rPr lang="en-US" dirty="0" smtClean="0"/>
              <a:t>through Quickbase. QMB only covers Medicare cost sharing. </a:t>
            </a:r>
          </a:p>
          <a:p>
            <a:r>
              <a:rPr lang="en-US" smtClean="0"/>
              <a:t>A </a:t>
            </a:r>
            <a:r>
              <a:rPr lang="en-US" dirty="0" smtClean="0"/>
              <a:t>Long Term Care Medicaid application, Request for Action, and a Level of Care must be submitted </a:t>
            </a:r>
            <a:r>
              <a:rPr lang="en-US" dirty="0" smtClean="0"/>
              <a:t>if </a:t>
            </a:r>
            <a:r>
              <a:rPr lang="en-US" dirty="0" smtClean="0"/>
              <a:t>the applicant wished to be considered for Medicaid </a:t>
            </a:r>
            <a:r>
              <a:rPr lang="en-US" dirty="0" smtClean="0"/>
              <a:t>Long Term Care.  </a:t>
            </a:r>
            <a:endParaRPr lang="en-US" dirty="0"/>
          </a:p>
        </p:txBody>
      </p:sp>
    </p:spTree>
    <p:extLst>
      <p:ext uri="{BB962C8B-B14F-4D97-AF65-F5344CB8AC3E}">
        <p14:creationId xmlns:p14="http://schemas.microsoft.com/office/powerpoint/2010/main" val="2726850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Qualified Medicare Beneficiary (QMB) Income Limits</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195686422"/>
              </p:ext>
            </p:extLst>
          </p:nvPr>
        </p:nvGraphicFramePr>
        <p:xfrm>
          <a:off x="533400" y="1905000"/>
          <a:ext cx="8305799" cy="2743200"/>
        </p:xfrm>
        <a:graphic>
          <a:graphicData uri="http://schemas.openxmlformats.org/drawingml/2006/table">
            <a:tbl>
              <a:tblPr firstRow="1" bandRow="1">
                <a:tableStyleId>{5C22544A-7EE6-4342-B048-85BDC9FD1C3A}</a:tableStyleId>
              </a:tblPr>
              <a:tblGrid>
                <a:gridCol w="1400301">
                  <a:extLst>
                    <a:ext uri="{9D8B030D-6E8A-4147-A177-3AD203B41FA5}">
                      <a16:colId xmlns="" xmlns:a16="http://schemas.microsoft.com/office/drawing/2014/main" val="20000"/>
                    </a:ext>
                  </a:extLst>
                </a:gridCol>
                <a:gridCol w="3452749">
                  <a:extLst>
                    <a:ext uri="{9D8B030D-6E8A-4147-A177-3AD203B41FA5}">
                      <a16:colId xmlns="" xmlns:a16="http://schemas.microsoft.com/office/drawing/2014/main" val="20001"/>
                    </a:ext>
                  </a:extLst>
                </a:gridCol>
                <a:gridCol w="3452749">
                  <a:extLst>
                    <a:ext uri="{9D8B030D-6E8A-4147-A177-3AD203B41FA5}">
                      <a16:colId xmlns="" xmlns:a16="http://schemas.microsoft.com/office/drawing/2014/main" val="20002"/>
                    </a:ext>
                  </a:extLst>
                </a:gridCol>
              </a:tblGrid>
              <a:tr h="1430922">
                <a:tc>
                  <a:txBody>
                    <a:bodyPr/>
                    <a:lstStyle/>
                    <a:p>
                      <a:r>
                        <a:rPr lang="en-US" dirty="0"/>
                        <a:t>Federal</a:t>
                      </a:r>
                      <a:r>
                        <a:rPr lang="en-US" baseline="0" dirty="0"/>
                        <a:t> Poverty Level (FPL) </a:t>
                      </a:r>
                      <a:endParaRPr lang="en-US" dirty="0"/>
                    </a:p>
                  </a:txBody>
                  <a:tcPr/>
                </a:tc>
                <a:tc>
                  <a:txBody>
                    <a:bodyPr/>
                    <a:lstStyle/>
                    <a:p>
                      <a:r>
                        <a:rPr lang="en-US" dirty="0"/>
                        <a:t>1 Person Household Monthly</a:t>
                      </a:r>
                    </a:p>
                  </a:txBody>
                  <a:tcPr/>
                </a:tc>
                <a:tc>
                  <a:txBody>
                    <a:bodyPr/>
                    <a:lstStyle/>
                    <a:p>
                      <a:r>
                        <a:rPr lang="en-US" dirty="0"/>
                        <a:t>2 Person Household Monthly</a:t>
                      </a:r>
                    </a:p>
                  </a:txBody>
                  <a:tcPr/>
                </a:tc>
                <a:extLst>
                  <a:ext uri="{0D108BD9-81ED-4DB2-BD59-A6C34878D82A}">
                    <a16:rowId xmlns="" xmlns:a16="http://schemas.microsoft.com/office/drawing/2014/main" val="10000"/>
                  </a:ext>
                </a:extLst>
              </a:tr>
              <a:tr h="1312278">
                <a:tc>
                  <a:txBody>
                    <a:bodyPr/>
                    <a:lstStyle/>
                    <a:p>
                      <a:r>
                        <a:rPr lang="en-US" dirty="0"/>
                        <a:t>QMB</a:t>
                      </a:r>
                      <a:r>
                        <a:rPr lang="en-US" baseline="0" dirty="0"/>
                        <a:t> </a:t>
                      </a:r>
                      <a:r>
                        <a:rPr lang="en-US" dirty="0"/>
                        <a:t> </a:t>
                      </a:r>
                    </a:p>
                    <a:p>
                      <a:r>
                        <a:rPr lang="en-US" dirty="0"/>
                        <a:t>300% FPL</a:t>
                      </a:r>
                    </a:p>
                  </a:txBody>
                  <a:tcPr/>
                </a:tc>
                <a:tc>
                  <a:txBody>
                    <a:bodyPr/>
                    <a:lstStyle/>
                    <a:p>
                      <a:pPr algn="ctr"/>
                      <a:r>
                        <a:rPr lang="en-US" dirty="0"/>
                        <a:t>$3,015</a:t>
                      </a:r>
                    </a:p>
                  </a:txBody>
                  <a:tcPr/>
                </a:tc>
                <a:tc>
                  <a:txBody>
                    <a:bodyPr/>
                    <a:lstStyle/>
                    <a:p>
                      <a:pPr algn="ctr"/>
                      <a:r>
                        <a:rPr lang="en-US" dirty="0"/>
                        <a:t>$4,059</a:t>
                      </a:r>
                    </a:p>
                  </a:txBody>
                  <a:tcPr/>
                </a:tc>
                <a:extLst>
                  <a:ext uri="{0D108BD9-81ED-4DB2-BD59-A6C34878D82A}">
                    <a16:rowId xmlns="" xmlns:a16="http://schemas.microsoft.com/office/drawing/2014/main" val="10001"/>
                  </a:ext>
                </a:extLst>
              </a:tr>
            </a:tbl>
          </a:graphicData>
        </a:graphic>
      </p:graphicFrame>
      <p:sp>
        <p:nvSpPr>
          <p:cNvPr id="3" name="TextBox 2"/>
          <p:cNvSpPr txBox="1"/>
          <p:nvPr/>
        </p:nvSpPr>
        <p:spPr>
          <a:xfrm>
            <a:off x="612648" y="5562600"/>
            <a:ext cx="6092952" cy="523220"/>
          </a:xfrm>
          <a:prstGeom prst="rect">
            <a:avLst/>
          </a:prstGeom>
          <a:noFill/>
        </p:spPr>
        <p:txBody>
          <a:bodyPr wrap="square" rtlCol="0">
            <a:spAutoFit/>
          </a:bodyPr>
          <a:lstStyle/>
          <a:p>
            <a:r>
              <a:rPr lang="en-US" sz="2800" dirty="0"/>
              <a:t>***  QMB has no resource test</a:t>
            </a:r>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19</a:t>
            </a:fld>
            <a:endParaRPr lang="en-US" dirty="0"/>
          </a:p>
        </p:txBody>
      </p:sp>
    </p:spTree>
    <p:extLst>
      <p:ext uri="{BB962C8B-B14F-4D97-AF65-F5344CB8AC3E}">
        <p14:creationId xmlns:p14="http://schemas.microsoft.com/office/powerpoint/2010/main" val="310673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01018"/>
            <a:ext cx="6477000" cy="1828800"/>
          </a:xfrm>
        </p:spPr>
        <p:txBody>
          <a:bodyPr>
            <a:normAutofit fontScale="90000"/>
          </a:bodyPr>
          <a:lstStyle/>
          <a:p>
            <a:r>
              <a:rPr lang="en-US" dirty="0"/>
              <a:t>Section 1: Identity Verification Policy and Procedures </a:t>
            </a:r>
          </a:p>
        </p:txBody>
      </p:sp>
      <p:sp>
        <p:nvSpPr>
          <p:cNvPr id="3" name="Subtitle 2"/>
          <p:cNvSpPr>
            <a:spLocks noGrp="1"/>
          </p:cNvSpPr>
          <p:nvPr>
            <p:ph type="subTitle" idx="1"/>
          </p:nvPr>
        </p:nvSpPr>
        <p:spPr/>
        <p:txBody>
          <a:bodyPr>
            <a:normAutofit fontScale="77500" lnSpcReduction="20000"/>
          </a:bodyPr>
          <a:lstStyle/>
          <a:p>
            <a:pPr algn="ctr"/>
            <a:r>
              <a:rPr lang="en-US" dirty="0"/>
              <a:t>Division of Eligibility Policy </a:t>
            </a:r>
          </a:p>
          <a:p>
            <a:pPr algn="ctr"/>
            <a:r>
              <a:rPr lang="en-US" dirty="0"/>
              <a:t>July 26, 2017 </a:t>
            </a:r>
          </a:p>
        </p:txBody>
      </p:sp>
      <p:pic>
        <p:nvPicPr>
          <p:cNvPr id="4" name="Picture 2" descr="https://encrypted-tbn2.gstatic.com/images?q=tbn:ANd9GcS8pJuVEe2VXQbyv-r67UlVFHTaYy8dJp8O6H2_Mq9-R-Zx46j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144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215" t="4381" r="15904" b="4277"/>
          <a:stretch/>
        </p:blipFill>
        <p:spPr>
          <a:xfrm>
            <a:off x="8077200" y="76200"/>
            <a:ext cx="914400" cy="617629"/>
          </a:xfrm>
          <a:prstGeom prst="rect">
            <a:avLst/>
          </a:prstGeom>
          <a:ln>
            <a:noFill/>
          </a:ln>
          <a:effectLst>
            <a:softEdge rad="12700"/>
          </a:effectLst>
        </p:spPr>
      </p:pic>
      <p:sp>
        <p:nvSpPr>
          <p:cNvPr id="6" name="Slide Number Placeholder 5"/>
          <p:cNvSpPr>
            <a:spLocks noGrp="1"/>
          </p:cNvSpPr>
          <p:nvPr>
            <p:ph type="sldNum" sz="quarter" idx="12"/>
          </p:nvPr>
        </p:nvSpPr>
        <p:spPr/>
        <p:txBody>
          <a:bodyPr/>
          <a:lstStyle/>
          <a:p>
            <a:fld id="{F459EE3C-E6BE-4B30-845A-F93220F86C56}" type="slidenum">
              <a:rPr lang="en-US" smtClean="0"/>
              <a:t>2</a:t>
            </a:fld>
            <a:endParaRPr lang="en-US" dirty="0"/>
          </a:p>
        </p:txBody>
      </p:sp>
    </p:spTree>
    <p:extLst>
      <p:ext uri="{BB962C8B-B14F-4D97-AF65-F5344CB8AC3E}">
        <p14:creationId xmlns:p14="http://schemas.microsoft.com/office/powerpoint/2010/main" val="2591355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For Action Form 1346</a:t>
            </a:r>
          </a:p>
        </p:txBody>
      </p:sp>
      <p:sp>
        <p:nvSpPr>
          <p:cNvPr id="3" name="Slide Number Placeholder 2"/>
          <p:cNvSpPr>
            <a:spLocks noGrp="1"/>
          </p:cNvSpPr>
          <p:nvPr>
            <p:ph type="sldNum" sz="quarter" idx="12"/>
          </p:nvPr>
        </p:nvSpPr>
        <p:spPr/>
        <p:txBody>
          <a:bodyPr>
            <a:normAutofit fontScale="85000" lnSpcReduction="20000"/>
          </a:bodyPr>
          <a:lstStyle/>
          <a:p>
            <a:fld id="{64203067-8B9A-4EED-81EB-F0971C53926C}" type="slidenum">
              <a:rPr lang="en-US" smtClean="0"/>
              <a:t>20</a:t>
            </a:fld>
            <a:endParaRPr lang="en-US" dirty="0"/>
          </a:p>
        </p:txBody>
      </p:sp>
      <p:pic>
        <p:nvPicPr>
          <p:cNvPr id="8" name="Content Placeholder 5"/>
          <p:cNvPicPr>
            <a:picLocks noGrp="1" noChangeAspect="1"/>
          </p:cNvPicPr>
          <p:nvPr>
            <p:ph sz="quarter" idx="1"/>
          </p:nvPr>
        </p:nvPicPr>
        <p:blipFill rotWithShape="1">
          <a:blip r:embed="rId3"/>
          <a:srcRect l="25021" t="9778" r="26087" b="3194"/>
          <a:stretch/>
        </p:blipFill>
        <p:spPr>
          <a:xfrm>
            <a:off x="914400" y="1524000"/>
            <a:ext cx="6781800" cy="5335358"/>
          </a:xfrm>
          <a:prstGeom prst="rect">
            <a:avLst/>
          </a:prstGeom>
        </p:spPr>
      </p:pic>
    </p:spTree>
    <p:extLst>
      <p:ext uri="{BB962C8B-B14F-4D97-AF65-F5344CB8AC3E}">
        <p14:creationId xmlns:p14="http://schemas.microsoft.com/office/powerpoint/2010/main" val="356285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a:t>
            </a:r>
          </a:p>
        </p:txBody>
      </p:sp>
      <p:sp>
        <p:nvSpPr>
          <p:cNvPr id="3" name="Slide Number Placeholder 2"/>
          <p:cNvSpPr>
            <a:spLocks noGrp="1"/>
          </p:cNvSpPr>
          <p:nvPr>
            <p:ph type="sldNum" sz="quarter" idx="12"/>
          </p:nvPr>
        </p:nvSpPr>
        <p:spPr/>
        <p:txBody>
          <a:bodyPr>
            <a:normAutofit fontScale="85000" lnSpcReduction="20000"/>
          </a:bodyPr>
          <a:lstStyle/>
          <a:p>
            <a:fld id="{64203067-8B9A-4EED-81EB-F0971C53926C}" type="slidenum">
              <a:rPr lang="en-US" smtClean="0"/>
              <a:t>21</a:t>
            </a:fld>
            <a:endParaRPr lang="en-US" dirty="0"/>
          </a:p>
        </p:txBody>
      </p:sp>
      <p:sp>
        <p:nvSpPr>
          <p:cNvPr id="4" name="Content Placeholder 3"/>
          <p:cNvSpPr>
            <a:spLocks noGrp="1"/>
          </p:cNvSpPr>
          <p:nvPr>
            <p:ph sz="quarter" idx="1"/>
          </p:nvPr>
        </p:nvSpPr>
        <p:spPr>
          <a:xfrm>
            <a:off x="612648" y="1447800"/>
            <a:ext cx="8153400" cy="4648200"/>
          </a:xfrm>
        </p:spPr>
        <p:txBody>
          <a:bodyPr>
            <a:normAutofit lnSpcReduction="10000"/>
          </a:bodyPr>
          <a:lstStyle/>
          <a:p>
            <a:endParaRPr lang="en-US" sz="2200" b="1" dirty="0"/>
          </a:p>
          <a:p>
            <a:r>
              <a:rPr lang="en-US" sz="2200" b="1" dirty="0"/>
              <a:t>Jackie Mclean who is a Medicare beneficiary enters a nursing home on January 1, 2017.  He applies for Medicaid on January 12, 2017 and determined eligible because he meets all non-financial and financial criteria for Medicaid LTC coverage. Swell Nursing Home submitted the required Request for Action which indicates Mr. Mclean has Medicare and his Medicare coverage days end on April 11, 2017.</a:t>
            </a:r>
          </a:p>
          <a:p>
            <a:r>
              <a:rPr lang="en-US" sz="2200" b="1" dirty="0"/>
              <a:t>Jackie Mclean is determined eligible for Medicaid so ESA enrolls him into Medicaid on January 1, 2017 which is reflected on the 1346. ESA completes 1346 showing the initial month of patient pay effective April 12, 2017 through April 30, 2017. The Request for Action will also reflect the beneficiary’s patient pay effective May 1, 2017 and ongoing.</a:t>
            </a:r>
            <a:endParaRPr lang="en-US" sz="2200" dirty="0"/>
          </a:p>
          <a:p>
            <a:endParaRPr lang="en-US" dirty="0"/>
          </a:p>
        </p:txBody>
      </p:sp>
    </p:spTree>
    <p:extLst>
      <p:ext uri="{BB962C8B-B14F-4D97-AF65-F5344CB8AC3E}">
        <p14:creationId xmlns:p14="http://schemas.microsoft.com/office/powerpoint/2010/main" val="2549559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if the Applicant has Excess Income</a:t>
            </a:r>
          </a:p>
        </p:txBody>
      </p:sp>
      <p:sp>
        <p:nvSpPr>
          <p:cNvPr id="3" name="Slide Number Placeholder 2"/>
          <p:cNvSpPr>
            <a:spLocks noGrp="1"/>
          </p:cNvSpPr>
          <p:nvPr>
            <p:ph type="sldNum" sz="quarter" idx="12"/>
          </p:nvPr>
        </p:nvSpPr>
        <p:spPr/>
        <p:txBody>
          <a:bodyPr>
            <a:normAutofit fontScale="85000" lnSpcReduction="20000"/>
          </a:bodyPr>
          <a:lstStyle/>
          <a:p>
            <a:fld id="{64203067-8B9A-4EED-81EB-F0971C53926C}" type="slidenum">
              <a:rPr lang="en-US" smtClean="0"/>
              <a:t>22</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dirty="0"/>
              <a:t>If ESA evaluates the application and determines the applicant has income in excess of 300% of SSI and has Medicare coverage, the individual should be placed on a six month spend-down. </a:t>
            </a:r>
          </a:p>
          <a:p>
            <a:r>
              <a:rPr lang="en-US" sz="2600" dirty="0"/>
              <a:t>The spend-down begins the first day of the month of application  and ends on the last day of the sixth month. </a:t>
            </a:r>
          </a:p>
          <a:p>
            <a:r>
              <a:rPr lang="en-US" sz="2600" dirty="0"/>
              <a:t>Incurred medical expenses that will not be paid by any other party may be submitted to ESA to meet the spend-down </a:t>
            </a:r>
          </a:p>
          <a:p>
            <a:r>
              <a:rPr lang="en-US" sz="2600" dirty="0"/>
              <a:t>In addition to other incurred medical expenses, ESA should use projected medical institution expenses when Medicaid become the primary payer through the end of the spend-down period to be considered an allowable expense to meet the spend-down and have Medicaid coverage. </a:t>
            </a:r>
          </a:p>
          <a:p>
            <a:endParaRPr lang="en-US" sz="2600" dirty="0"/>
          </a:p>
        </p:txBody>
      </p:sp>
    </p:spTree>
    <p:extLst>
      <p:ext uri="{BB962C8B-B14F-4D97-AF65-F5344CB8AC3E}">
        <p14:creationId xmlns:p14="http://schemas.microsoft.com/office/powerpoint/2010/main" val="417248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a:t>
            </a:r>
          </a:p>
        </p:txBody>
      </p:sp>
      <p:sp>
        <p:nvSpPr>
          <p:cNvPr id="3" name="Slide Number Placeholder 2"/>
          <p:cNvSpPr>
            <a:spLocks noGrp="1"/>
          </p:cNvSpPr>
          <p:nvPr>
            <p:ph type="sldNum" sz="quarter" idx="12"/>
          </p:nvPr>
        </p:nvSpPr>
        <p:spPr/>
        <p:txBody>
          <a:bodyPr>
            <a:normAutofit fontScale="85000" lnSpcReduction="20000"/>
          </a:bodyPr>
          <a:lstStyle/>
          <a:p>
            <a:fld id="{64203067-8B9A-4EED-81EB-F0971C53926C}" type="slidenum">
              <a:rPr lang="en-US" smtClean="0"/>
              <a:t>23</a:t>
            </a:fld>
            <a:endParaRPr lang="en-US" dirty="0"/>
          </a:p>
        </p:txBody>
      </p:sp>
      <p:sp>
        <p:nvSpPr>
          <p:cNvPr id="4" name="Content Placeholder 3"/>
          <p:cNvSpPr>
            <a:spLocks noGrp="1"/>
          </p:cNvSpPr>
          <p:nvPr>
            <p:ph sz="quarter" idx="1"/>
          </p:nvPr>
        </p:nvSpPr>
        <p:spPr/>
        <p:txBody>
          <a:bodyPr>
            <a:normAutofit fontScale="70000" lnSpcReduction="20000"/>
          </a:bodyPr>
          <a:lstStyle/>
          <a:p>
            <a:pPr lvl="0"/>
            <a:r>
              <a:rPr lang="en-US" b="1" dirty="0"/>
              <a:t>Paul Chambers who is a Medicare beneficiary enters a nursing home on January 1, 2017.  He applies for Medicaid on January 12, 2017. His gross income from Social Security is $2,642.83. His countable income, $2,642.83 exceeds the 300% SSI income limit of $2,205. The Request for Action form indicates that Mr. Chambers’ has Medicare and his Medicare covered days ends on April 11, 2017. </a:t>
            </a:r>
            <a:endParaRPr lang="en-US" dirty="0"/>
          </a:p>
          <a:p>
            <a:r>
              <a:rPr lang="en-US" b="1" dirty="0"/>
              <a:t>Paul is placed on a six month spend-down effective January 1, 2017 through June 30, 2017. The spend-down is determined by subtracting the MNIL of $642.83 from Paul’s countable income of $2,642.83. The difference of $2,000 is multiplied by six to arrive at the spend-down amount of $12,000 effective January 1, 2017 through June 30, 2017.</a:t>
            </a:r>
            <a:endParaRPr lang="en-US" dirty="0"/>
          </a:p>
          <a:p>
            <a:r>
              <a:rPr lang="en-US" b="1" dirty="0"/>
              <a:t>Paul has no other medical expenses for which he is responsible which can be considered for spend-down. On April 12, 2017, ESA evaluates Paul’s projected medical expenses and enrolls him into Medicaid the first day of the month in which he meets eligibility April 1, 2017. </a:t>
            </a:r>
            <a:endParaRPr lang="en-US" dirty="0"/>
          </a:p>
          <a:p>
            <a:endParaRPr lang="en-US" dirty="0"/>
          </a:p>
        </p:txBody>
      </p:sp>
    </p:spTree>
    <p:extLst>
      <p:ext uri="{BB962C8B-B14F-4D97-AF65-F5344CB8AC3E}">
        <p14:creationId xmlns:p14="http://schemas.microsoft.com/office/powerpoint/2010/main" val="163384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a:t>
            </a:r>
          </a:p>
        </p:txBody>
      </p:sp>
      <p:sp>
        <p:nvSpPr>
          <p:cNvPr id="3" name="Slide Number Placeholder 2"/>
          <p:cNvSpPr>
            <a:spLocks noGrp="1"/>
          </p:cNvSpPr>
          <p:nvPr>
            <p:ph type="sldNum" sz="quarter" idx="12"/>
          </p:nvPr>
        </p:nvSpPr>
        <p:spPr/>
        <p:txBody>
          <a:bodyPr>
            <a:normAutofit fontScale="85000" lnSpcReduction="20000"/>
          </a:bodyPr>
          <a:lstStyle/>
          <a:p>
            <a:fld id="{64203067-8B9A-4EED-81EB-F0971C53926C}" type="slidenum">
              <a:rPr lang="en-US" smtClean="0"/>
              <a:t>24</a:t>
            </a:fld>
            <a:endParaRPr lang="en-US" dirty="0"/>
          </a:p>
        </p:txBody>
      </p:sp>
      <p:sp>
        <p:nvSpPr>
          <p:cNvPr id="4" name="Content Placeholder 3"/>
          <p:cNvSpPr>
            <a:spLocks noGrp="1"/>
          </p:cNvSpPr>
          <p:nvPr>
            <p:ph sz="quarter" idx="1"/>
          </p:nvPr>
        </p:nvSpPr>
        <p:spPr/>
        <p:txBody>
          <a:bodyPr>
            <a:normAutofit fontScale="77500" lnSpcReduction="20000"/>
          </a:bodyPr>
          <a:lstStyle/>
          <a:p>
            <a:r>
              <a:rPr lang="en-US" b="1" dirty="0"/>
              <a:t>Since Paul was not responsible for any medical institutional expenses from January 1, 2017 through April 11, 2017, ESA can only consider the projected medical institution costs that Paul is expected to incur from April 12, 2017 through June 30, 2017. ESA determines that the projected medical institution costs are $24,000. Since that expense exceeds Paul’s spend-down amount, Paul will be enrolled in Medicaid April 1, 2017. Paul’s patient pay responsibility will become effective April 12, 2017 through June 30, 2017.</a:t>
            </a:r>
            <a:endParaRPr lang="en-US" dirty="0"/>
          </a:p>
          <a:p>
            <a:r>
              <a:rPr lang="en-US" b="1" dirty="0"/>
              <a:t>Lastly, since Paul met his spend-down, ESA will process a second spend-down for July 1, 2017 through December 31, 2017. ESA should use Paul’s projected medical institution expenses to meet the second spend-down. ESA must complete a 1445 for the second spend-down.</a:t>
            </a:r>
            <a:endParaRPr lang="en-US" dirty="0"/>
          </a:p>
          <a:p>
            <a:endParaRPr lang="en-US" dirty="0"/>
          </a:p>
        </p:txBody>
      </p:sp>
    </p:spTree>
    <p:extLst>
      <p:ext uri="{BB962C8B-B14F-4D97-AF65-F5344CB8AC3E}">
        <p14:creationId xmlns:p14="http://schemas.microsoft.com/office/powerpoint/2010/main" val="2529521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Patient Pay </a:t>
            </a:r>
          </a:p>
        </p:txBody>
      </p:sp>
      <p:sp>
        <p:nvSpPr>
          <p:cNvPr id="3" name="Slide Number Placeholder 2"/>
          <p:cNvSpPr>
            <a:spLocks noGrp="1"/>
          </p:cNvSpPr>
          <p:nvPr>
            <p:ph type="sldNum" sz="quarter" idx="12"/>
          </p:nvPr>
        </p:nvSpPr>
        <p:spPr/>
        <p:txBody>
          <a:bodyPr>
            <a:normAutofit fontScale="85000" lnSpcReduction="20000"/>
          </a:bodyPr>
          <a:lstStyle/>
          <a:p>
            <a:fld id="{64203067-8B9A-4EED-81EB-F0971C53926C}" type="slidenum">
              <a:rPr lang="en-US" smtClean="0"/>
              <a:t>25</a:t>
            </a:fld>
            <a:endParaRPr lang="en-US" dirty="0"/>
          </a:p>
        </p:txBody>
      </p:sp>
      <p:sp>
        <p:nvSpPr>
          <p:cNvPr id="4" name="Content Placeholder 3"/>
          <p:cNvSpPr>
            <a:spLocks noGrp="1"/>
          </p:cNvSpPr>
          <p:nvPr>
            <p:ph sz="quarter" idx="1"/>
          </p:nvPr>
        </p:nvSpPr>
        <p:spPr/>
        <p:txBody>
          <a:bodyPr>
            <a:normAutofit/>
          </a:bodyPr>
          <a:lstStyle/>
          <a:p>
            <a:r>
              <a:rPr lang="en-US" sz="2400" dirty="0"/>
              <a:t>The patient pay responsibility for individuals who were previously covered by Medicare begins after the Medicare coverage days expire. </a:t>
            </a:r>
          </a:p>
          <a:p>
            <a:r>
              <a:rPr lang="en-US" sz="2400" dirty="0"/>
              <a:t>A prorated patient pay determination will be required if the Medicare coverage days end on any day other than the last day of the month.</a:t>
            </a:r>
          </a:p>
        </p:txBody>
      </p:sp>
    </p:spTree>
    <p:extLst>
      <p:ext uri="{BB962C8B-B14F-4D97-AF65-F5344CB8AC3E}">
        <p14:creationId xmlns:p14="http://schemas.microsoft.com/office/powerpoint/2010/main" val="2005926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a:t>
            </a:r>
          </a:p>
        </p:txBody>
      </p:sp>
      <p:sp>
        <p:nvSpPr>
          <p:cNvPr id="3" name="Slide Number Placeholder 2"/>
          <p:cNvSpPr>
            <a:spLocks noGrp="1"/>
          </p:cNvSpPr>
          <p:nvPr>
            <p:ph type="sldNum" sz="quarter" idx="12"/>
          </p:nvPr>
        </p:nvSpPr>
        <p:spPr/>
        <p:txBody>
          <a:bodyPr>
            <a:normAutofit fontScale="85000" lnSpcReduction="20000"/>
          </a:bodyPr>
          <a:lstStyle/>
          <a:p>
            <a:fld id="{64203067-8B9A-4EED-81EB-F0971C53926C}" type="slidenum">
              <a:rPr lang="en-US" smtClean="0"/>
              <a:t>26</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a:t>Max Roach’s Medicare coverage days expired on April 11, 2017. He has countable income of $1,070 from retirement. The only allowances that are applicable for Max’s patient pay determination is a personal needs allowance and a monthly Medicare premium of $100.</a:t>
            </a:r>
          </a:p>
          <a:p>
            <a:pPr lvl="1"/>
            <a:r>
              <a:rPr lang="en-US" sz="1700" dirty="0"/>
              <a:t>The prorated patient pay determination for April is determined by subtracting his Medicare premium of $100 and the $70 personal needs allowance from his countable income of $1,070. </a:t>
            </a:r>
          </a:p>
          <a:p>
            <a:pPr lvl="1"/>
            <a:r>
              <a:rPr lang="en-US" sz="1700" dirty="0"/>
              <a:t>The difference of $900 is divided by 30. The result, $30.00 is multiplied by nineteen to arrive at Mr. Roach’s prorated patient pay for April 2017 </a:t>
            </a:r>
          </a:p>
          <a:p>
            <a:pPr lvl="1"/>
            <a:r>
              <a:rPr lang="en-US" sz="1700" dirty="0"/>
              <a:t>The prorated patient pay is determined as follows:</a:t>
            </a:r>
          </a:p>
          <a:p>
            <a:pPr lvl="2"/>
            <a:r>
              <a:rPr lang="en-US" sz="1400" dirty="0"/>
              <a:t>$1,070 Countable Income                                       $900/30= $30 per day</a:t>
            </a:r>
          </a:p>
          <a:p>
            <a:pPr lvl="2"/>
            <a:r>
              <a:rPr lang="en-US" sz="1400" dirty="0"/>
              <a:t>   -70.00 Personal needs allowance                          $30 x 19= $570 patient pay effective April 12</a:t>
            </a:r>
          </a:p>
          <a:p>
            <a:pPr lvl="2"/>
            <a:r>
              <a:rPr lang="en-US" sz="1400" u="sng" dirty="0"/>
              <a:t>  -100.00 </a:t>
            </a:r>
            <a:r>
              <a:rPr lang="en-US" sz="1400" dirty="0"/>
              <a:t>Medicare premium                                   through April 30, 2017 </a:t>
            </a:r>
          </a:p>
          <a:p>
            <a:pPr lvl="2"/>
            <a:r>
              <a:rPr lang="en-US" sz="1400" dirty="0"/>
              <a:t>    $900  </a:t>
            </a:r>
          </a:p>
        </p:txBody>
      </p:sp>
    </p:spTree>
    <p:extLst>
      <p:ext uri="{BB962C8B-B14F-4D97-AF65-F5344CB8AC3E}">
        <p14:creationId xmlns:p14="http://schemas.microsoft.com/office/powerpoint/2010/main" val="2310282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cont’d</a:t>
            </a:r>
          </a:p>
        </p:txBody>
      </p:sp>
      <p:sp>
        <p:nvSpPr>
          <p:cNvPr id="3" name="Slide Number Placeholder 2"/>
          <p:cNvSpPr>
            <a:spLocks noGrp="1"/>
          </p:cNvSpPr>
          <p:nvPr>
            <p:ph type="sldNum" sz="quarter" idx="12"/>
          </p:nvPr>
        </p:nvSpPr>
        <p:spPr/>
        <p:txBody>
          <a:bodyPr>
            <a:normAutofit fontScale="85000" lnSpcReduction="20000"/>
          </a:bodyPr>
          <a:lstStyle/>
          <a:p>
            <a:fld id="{64203067-8B9A-4EED-81EB-F0971C53926C}" type="slidenum">
              <a:rPr lang="en-US" smtClean="0"/>
              <a:t>27</a:t>
            </a:fld>
            <a:endParaRPr lang="en-US" dirty="0"/>
          </a:p>
        </p:txBody>
      </p:sp>
      <p:sp>
        <p:nvSpPr>
          <p:cNvPr id="4" name="Content Placeholder 3"/>
          <p:cNvSpPr>
            <a:spLocks noGrp="1"/>
          </p:cNvSpPr>
          <p:nvPr>
            <p:ph sz="quarter" idx="1"/>
          </p:nvPr>
        </p:nvSpPr>
        <p:spPr/>
        <p:txBody>
          <a:bodyPr/>
          <a:lstStyle/>
          <a:p>
            <a:r>
              <a:rPr lang="en-US" dirty="0"/>
              <a:t>Max Roach’s Medicare coverage days expired on April 11, 2017. He has countable income of $1,070 from retirement. </a:t>
            </a:r>
          </a:p>
          <a:p>
            <a:pPr lvl="1"/>
            <a:r>
              <a:rPr lang="en-US" sz="1700" dirty="0"/>
              <a:t>$1,070 Countable Income</a:t>
            </a:r>
          </a:p>
          <a:p>
            <a:pPr lvl="1"/>
            <a:r>
              <a:rPr lang="en-US" sz="1700" dirty="0"/>
              <a:t> -70.00 Personal needs allowance</a:t>
            </a:r>
          </a:p>
          <a:p>
            <a:pPr lvl="1"/>
            <a:r>
              <a:rPr lang="en-US" sz="1700" u="sng" dirty="0"/>
              <a:t>-100.00 </a:t>
            </a:r>
            <a:r>
              <a:rPr lang="en-US" sz="1700" dirty="0"/>
              <a:t>Medicare premium</a:t>
            </a:r>
          </a:p>
          <a:p>
            <a:pPr lvl="1"/>
            <a:r>
              <a:rPr lang="en-US" sz="1700" dirty="0"/>
              <a:t>$900.00 Max Roach’s patient pay effective May 1, 2017 and ongoing </a:t>
            </a:r>
          </a:p>
          <a:p>
            <a:endParaRPr lang="en-US" dirty="0"/>
          </a:p>
        </p:txBody>
      </p:sp>
    </p:spTree>
    <p:extLst>
      <p:ext uri="{BB962C8B-B14F-4D97-AF65-F5344CB8AC3E}">
        <p14:creationId xmlns:p14="http://schemas.microsoft.com/office/powerpoint/2010/main" val="387386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95400"/>
            <a:ext cx="7239000" cy="3352800"/>
          </a:xfrm>
        </p:spPr>
        <p:txBody>
          <a:bodyPr>
            <a:normAutofit/>
          </a:bodyPr>
          <a:lstStyle/>
          <a:p>
            <a:r>
              <a:rPr lang="en-US" dirty="0"/>
              <a:t>Section 3: NURSING FACILITY ANNUAL Level of care ATTESTATION form</a:t>
            </a:r>
            <a:br>
              <a:rPr lang="en-US" dirty="0"/>
            </a:br>
            <a:endParaRPr lang="en-US" dirty="0"/>
          </a:p>
        </p:txBody>
      </p:sp>
      <p:sp>
        <p:nvSpPr>
          <p:cNvPr id="3" name="Subtitle 2"/>
          <p:cNvSpPr>
            <a:spLocks noGrp="1"/>
          </p:cNvSpPr>
          <p:nvPr>
            <p:ph type="subTitle" idx="1"/>
          </p:nvPr>
        </p:nvSpPr>
        <p:spPr/>
        <p:txBody>
          <a:bodyPr>
            <a:normAutofit fontScale="77500" lnSpcReduction="20000"/>
          </a:bodyPr>
          <a:lstStyle/>
          <a:p>
            <a:pPr algn="ctr"/>
            <a:r>
              <a:rPr lang="en-US" dirty="0"/>
              <a:t>Division of Eligibility Policy </a:t>
            </a:r>
          </a:p>
          <a:p>
            <a:pPr algn="ctr"/>
            <a:r>
              <a:rPr lang="en-US" dirty="0"/>
              <a:t>July 26, 2017 </a:t>
            </a:r>
          </a:p>
        </p:txBody>
      </p:sp>
      <p:pic>
        <p:nvPicPr>
          <p:cNvPr id="4" name="Picture 2" descr="https://encrypted-tbn2.gstatic.com/images?q=tbn:ANd9GcS8pJuVEe2VXQbyv-r67UlVFHTaYy8dJp8O6H2_Mq9-R-Zx46j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144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215" t="4381" r="15904" b="4277"/>
          <a:stretch/>
        </p:blipFill>
        <p:spPr>
          <a:xfrm>
            <a:off x="8077200" y="76200"/>
            <a:ext cx="914400" cy="617629"/>
          </a:xfrm>
          <a:prstGeom prst="rect">
            <a:avLst/>
          </a:prstGeom>
          <a:ln>
            <a:noFill/>
          </a:ln>
          <a:effectLst>
            <a:softEdge rad="12700"/>
          </a:effectLst>
        </p:spPr>
      </p:pic>
      <p:sp>
        <p:nvSpPr>
          <p:cNvPr id="6" name="Slide Number Placeholder 5"/>
          <p:cNvSpPr>
            <a:spLocks noGrp="1"/>
          </p:cNvSpPr>
          <p:nvPr>
            <p:ph type="sldNum" sz="quarter" idx="12"/>
          </p:nvPr>
        </p:nvSpPr>
        <p:spPr/>
        <p:txBody>
          <a:bodyPr/>
          <a:lstStyle/>
          <a:p>
            <a:fld id="{F459EE3C-E6BE-4B30-845A-F93220F86C56}" type="slidenum">
              <a:rPr lang="en-US" smtClean="0"/>
              <a:t>28</a:t>
            </a:fld>
            <a:endParaRPr lang="en-US" dirty="0"/>
          </a:p>
        </p:txBody>
      </p:sp>
    </p:spTree>
    <p:extLst>
      <p:ext uri="{BB962C8B-B14F-4D97-AF65-F5344CB8AC3E}">
        <p14:creationId xmlns:p14="http://schemas.microsoft.com/office/powerpoint/2010/main" val="1257073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29</a:t>
            </a:fld>
            <a:endParaRPr lang="en-US" dirty="0"/>
          </a:p>
        </p:txBody>
      </p:sp>
      <p:sp>
        <p:nvSpPr>
          <p:cNvPr id="4" name="Content Placeholder 3"/>
          <p:cNvSpPr>
            <a:spLocks noGrp="1"/>
          </p:cNvSpPr>
          <p:nvPr>
            <p:ph sz="quarter" idx="1"/>
          </p:nvPr>
        </p:nvSpPr>
        <p:spPr>
          <a:xfrm>
            <a:off x="609600" y="1600200"/>
            <a:ext cx="8153400" cy="4495800"/>
          </a:xfrm>
        </p:spPr>
        <p:txBody>
          <a:bodyPr/>
          <a:lstStyle/>
          <a:p>
            <a:r>
              <a:rPr lang="en-US" dirty="0"/>
              <a:t>Nursing Facility Annual Level of Care Attestation</a:t>
            </a:r>
          </a:p>
          <a:p>
            <a:pPr>
              <a:buFont typeface="Wingdings" panose="05000000000000000000" pitchFamily="2" charset="2"/>
              <a:buChar char="q"/>
            </a:pPr>
            <a:r>
              <a:rPr lang="en-US" dirty="0"/>
              <a:t>When to Use the Form</a:t>
            </a:r>
          </a:p>
          <a:p>
            <a:r>
              <a:rPr lang="en-US" dirty="0"/>
              <a:t>How to Use the Form </a:t>
            </a:r>
          </a:p>
          <a:p>
            <a:r>
              <a:rPr lang="en-US" dirty="0"/>
              <a:t>Where to Send the Form </a:t>
            </a:r>
          </a:p>
        </p:txBody>
      </p:sp>
    </p:spTree>
    <p:extLst>
      <p:ext uri="{BB962C8B-B14F-4D97-AF65-F5344CB8AC3E}">
        <p14:creationId xmlns:p14="http://schemas.microsoft.com/office/powerpoint/2010/main" val="406115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a:t>
            </a:r>
          </a:p>
        </p:txBody>
      </p:sp>
      <p:sp>
        <p:nvSpPr>
          <p:cNvPr id="3" name="Content Placeholder 2"/>
          <p:cNvSpPr>
            <a:spLocks noGrp="1"/>
          </p:cNvSpPr>
          <p:nvPr>
            <p:ph sz="quarter" idx="1"/>
          </p:nvPr>
        </p:nvSpPr>
        <p:spPr>
          <a:xfrm>
            <a:off x="612648" y="1600200"/>
            <a:ext cx="8226552" cy="4953000"/>
          </a:xfrm>
        </p:spPr>
        <p:txBody>
          <a:bodyPr/>
          <a:lstStyle/>
          <a:p>
            <a:r>
              <a:rPr lang="en-US" dirty="0"/>
              <a:t>Purpose of Identity Verification</a:t>
            </a:r>
          </a:p>
          <a:p>
            <a:r>
              <a:rPr lang="en-US" dirty="0"/>
              <a:t>Identity Verification Hierarchy</a:t>
            </a:r>
          </a:p>
          <a:p>
            <a:pPr lvl="1"/>
            <a:r>
              <a:rPr lang="en-US" dirty="0"/>
              <a:t>Electronic Data Sources</a:t>
            </a:r>
          </a:p>
          <a:p>
            <a:pPr lvl="1"/>
            <a:r>
              <a:rPr lang="en-US" dirty="0"/>
              <a:t>Other Documentation of Identity</a:t>
            </a:r>
          </a:p>
          <a:p>
            <a:pPr lvl="1"/>
            <a:r>
              <a:rPr lang="en-US" dirty="0"/>
              <a:t>Affidavit of Identity </a:t>
            </a:r>
          </a:p>
        </p:txBody>
      </p:sp>
      <p:pic>
        <p:nvPicPr>
          <p:cNvPr id="2050" name="Picture 2" descr="C:\Users\natasha.moss2\AppData\Local\Microsoft\Windows\Temporary Internet Files\Content.IE5\XZ67ZJWF\shutterstock_911308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95800"/>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3</a:t>
            </a:fld>
            <a:endParaRPr lang="en-US" dirty="0"/>
          </a:p>
        </p:txBody>
      </p:sp>
    </p:spTree>
    <p:extLst>
      <p:ext uri="{BB962C8B-B14F-4D97-AF65-F5344CB8AC3E}">
        <p14:creationId xmlns:p14="http://schemas.microsoft.com/office/powerpoint/2010/main" val="2218542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to Use the Form</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30</a:t>
            </a:fld>
            <a:endParaRPr lang="en-US" dirty="0"/>
          </a:p>
        </p:txBody>
      </p:sp>
      <p:sp>
        <p:nvSpPr>
          <p:cNvPr id="4" name="Content Placeholder 3"/>
          <p:cNvSpPr>
            <a:spLocks noGrp="1"/>
          </p:cNvSpPr>
          <p:nvPr>
            <p:ph sz="quarter" idx="1"/>
          </p:nvPr>
        </p:nvSpPr>
        <p:spPr/>
        <p:txBody>
          <a:bodyPr/>
          <a:lstStyle/>
          <a:p>
            <a:r>
              <a:rPr lang="en-US" dirty="0"/>
              <a:t>As part of the annual Medicaid renewal, the Nursing Facility Annual Level of Care Attestation Form must be completed for beneficiaries receiving Medicaid long term care.</a:t>
            </a:r>
          </a:p>
          <a:p>
            <a:r>
              <a:rPr lang="en-US" dirty="0"/>
              <a:t>The form replaced the DHS 1728 – Request for Medicaid Level of Care Form effective August 1, 2017.</a:t>
            </a:r>
          </a:p>
          <a:p>
            <a:endParaRPr lang="en-US" dirty="0"/>
          </a:p>
          <a:p>
            <a:endParaRPr lang="en-US" dirty="0"/>
          </a:p>
        </p:txBody>
      </p:sp>
    </p:spTree>
    <p:extLst>
      <p:ext uri="{BB962C8B-B14F-4D97-AF65-F5344CB8AC3E}">
        <p14:creationId xmlns:p14="http://schemas.microsoft.com/office/powerpoint/2010/main" val="715607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complete the form?</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31</a:t>
            </a:fld>
            <a:endParaRPr lang="en-US" dirty="0"/>
          </a:p>
        </p:txBody>
      </p:sp>
      <p:sp>
        <p:nvSpPr>
          <p:cNvPr id="4" name="Content Placeholder 3"/>
          <p:cNvSpPr>
            <a:spLocks noGrp="1"/>
          </p:cNvSpPr>
          <p:nvPr>
            <p:ph sz="quarter" idx="1"/>
          </p:nvPr>
        </p:nvSpPr>
        <p:spPr/>
        <p:txBody>
          <a:bodyPr/>
          <a:lstStyle/>
          <a:p>
            <a:pPr marL="0" indent="0">
              <a:buNone/>
            </a:pPr>
            <a:r>
              <a:rPr lang="en-US" b="1" u="sng" dirty="0"/>
              <a:t>Only</a:t>
            </a:r>
            <a:r>
              <a:rPr lang="en-US" b="1" dirty="0"/>
              <a:t> </a:t>
            </a:r>
            <a:r>
              <a:rPr lang="en-US" dirty="0"/>
              <a:t>the Nursing Facility Physician or Advance Practice Registered Nurse (APRN) is authorized to complete and sign the attestation form. </a:t>
            </a:r>
          </a:p>
        </p:txBody>
      </p:sp>
    </p:spTree>
    <p:extLst>
      <p:ext uri="{BB962C8B-B14F-4D97-AF65-F5344CB8AC3E}">
        <p14:creationId xmlns:p14="http://schemas.microsoft.com/office/powerpoint/2010/main" val="918055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the Form?</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32</a:t>
            </a:fld>
            <a:endParaRPr lang="en-US" dirty="0"/>
          </a:p>
        </p:txBody>
      </p:sp>
      <p:sp>
        <p:nvSpPr>
          <p:cNvPr id="4" name="Content Placeholder 3"/>
          <p:cNvSpPr>
            <a:spLocks noGrp="1"/>
          </p:cNvSpPr>
          <p:nvPr>
            <p:ph sz="quarter" idx="1"/>
          </p:nvPr>
        </p:nvSpPr>
        <p:spPr/>
        <p:txBody>
          <a:bodyPr>
            <a:normAutofit/>
          </a:bodyPr>
          <a:lstStyle/>
          <a:p>
            <a:r>
              <a:rPr lang="en-US" dirty="0"/>
              <a:t>The physician or APRN must complete all of the below sections on the attestation form: </a:t>
            </a:r>
          </a:p>
          <a:p>
            <a:pPr marL="747713" lvl="1" indent="-290513"/>
            <a:r>
              <a:rPr lang="en-US" dirty="0"/>
              <a:t>Section I: Beneficiary Information</a:t>
            </a:r>
          </a:p>
          <a:p>
            <a:pPr marL="747713" lvl="1" indent="-290513"/>
            <a:r>
              <a:rPr lang="en-US" dirty="0"/>
              <a:t>Section II: Summary of Beneficiary’s Needs</a:t>
            </a:r>
          </a:p>
          <a:p>
            <a:pPr marL="747713" lvl="1" indent="-290513"/>
            <a:r>
              <a:rPr lang="en-US" dirty="0"/>
              <a:t>Section III: Summary of Beneficiary’s Health Status</a:t>
            </a:r>
          </a:p>
          <a:p>
            <a:pPr marL="747713" lvl="1" indent="-290513"/>
            <a:r>
              <a:rPr lang="en-US" dirty="0"/>
              <a:t>Section IV: Attestation</a:t>
            </a:r>
          </a:p>
          <a:p>
            <a:pPr marL="320040" lvl="1" indent="-320040">
              <a:spcBef>
                <a:spcPts val="700"/>
              </a:spcBef>
              <a:buClr>
                <a:schemeClr val="accent2"/>
              </a:buClr>
              <a:buSzPct val="60000"/>
              <a:buFont typeface="Wingdings"/>
              <a:buChar char=""/>
            </a:pPr>
            <a:r>
              <a:rPr lang="en-US" sz="2900" dirty="0"/>
              <a:t>If all sections are not completed and the document is not signed, the form will be considered incomplete and will be blocked by ESA.</a:t>
            </a:r>
          </a:p>
          <a:p>
            <a:pPr marL="320040" lvl="1" indent="-320040">
              <a:spcBef>
                <a:spcPts val="700"/>
              </a:spcBef>
              <a:buClr>
                <a:schemeClr val="accent2"/>
              </a:buClr>
              <a:buSzPct val="60000"/>
              <a:buFont typeface="Wingdings"/>
              <a:buChar char=""/>
            </a:pPr>
            <a:endParaRPr lang="en-US" sz="2900"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3107888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Level of Care Process:  No Change</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33</a:t>
            </a:fld>
            <a:endParaRPr lang="en-US" dirty="0"/>
          </a:p>
        </p:txBody>
      </p:sp>
      <p:sp>
        <p:nvSpPr>
          <p:cNvPr id="4" name="Content Placeholder 3"/>
          <p:cNvSpPr>
            <a:spLocks noGrp="1"/>
          </p:cNvSpPr>
          <p:nvPr>
            <p:ph sz="quarter" idx="1"/>
          </p:nvPr>
        </p:nvSpPr>
        <p:spPr/>
        <p:txBody>
          <a:bodyPr/>
          <a:lstStyle/>
          <a:p>
            <a:r>
              <a:rPr lang="en-US" dirty="0"/>
              <a:t>If the physician checked “</a:t>
            </a:r>
            <a:r>
              <a:rPr lang="en-US" b="1" u="sng" dirty="0"/>
              <a:t>no change</a:t>
            </a:r>
            <a:r>
              <a:rPr lang="en-US" dirty="0"/>
              <a:t>”, the nursing facility will submit the attestation form with the renewal packet to ESA. </a:t>
            </a:r>
          </a:p>
          <a:p>
            <a:pPr marL="0" indent="0">
              <a:buNone/>
            </a:pPr>
            <a:r>
              <a:rPr lang="en-US" b="1" i="1" dirty="0"/>
              <a:t>Note: The form will not be sent to Delmarva</a:t>
            </a:r>
          </a:p>
          <a:p>
            <a:pPr marL="0" indent="0">
              <a:buNone/>
            </a:pPr>
            <a:endParaRPr lang="en-US" b="1" i="1" dirty="0"/>
          </a:p>
          <a:p>
            <a:r>
              <a:rPr lang="en-US" dirty="0"/>
              <a:t>The NF will submit the form with the renewal packet to ESA through Quickbase.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21568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Level of Care Process:  Improved </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34</a:t>
            </a:fld>
            <a:endParaRPr lang="en-US" dirty="0"/>
          </a:p>
        </p:txBody>
      </p:sp>
      <p:sp>
        <p:nvSpPr>
          <p:cNvPr id="4" name="Content Placeholder 3"/>
          <p:cNvSpPr>
            <a:spLocks noGrp="1"/>
          </p:cNvSpPr>
          <p:nvPr>
            <p:ph sz="quarter" idx="1"/>
          </p:nvPr>
        </p:nvSpPr>
        <p:spPr/>
        <p:txBody>
          <a:bodyPr>
            <a:normAutofit fontScale="85000" lnSpcReduction="20000"/>
          </a:bodyPr>
          <a:lstStyle/>
          <a:p>
            <a:r>
              <a:rPr lang="en-US" dirty="0"/>
              <a:t>If the physician checked “</a:t>
            </a:r>
            <a:r>
              <a:rPr lang="en-US" b="1" dirty="0"/>
              <a:t>improved</a:t>
            </a:r>
            <a:r>
              <a:rPr lang="en-US" dirty="0"/>
              <a:t>” the attestation form does not go to ESA. Instead the nursing facility will request a reassessment prior to submitting a renewal package to ESA by completing the following steps:</a:t>
            </a:r>
          </a:p>
          <a:p>
            <a:pPr marL="747713" lvl="1" indent="-290513">
              <a:buClr>
                <a:srgbClr val="94B6D2"/>
              </a:buClr>
            </a:pPr>
            <a:r>
              <a:rPr lang="en-US" sz="2200" dirty="0">
                <a:solidFill>
                  <a:prstClr val="black"/>
                </a:solidFill>
              </a:rPr>
              <a:t>The physician must request a reassessment by submitting a Prescription Order Form (POF) directly to Delmarva via fax to (202) 698-2075. </a:t>
            </a:r>
          </a:p>
          <a:p>
            <a:pPr marL="747713" lvl="1" indent="-290513">
              <a:buClr>
                <a:srgbClr val="94B6D2"/>
              </a:buClr>
            </a:pPr>
            <a:r>
              <a:rPr lang="en-US" sz="2200" dirty="0">
                <a:solidFill>
                  <a:prstClr val="black"/>
                </a:solidFill>
              </a:rPr>
              <a:t>Delmarva has </a:t>
            </a:r>
            <a:r>
              <a:rPr lang="en-US" sz="2200" b="1" dirty="0">
                <a:solidFill>
                  <a:prstClr val="black"/>
                </a:solidFill>
              </a:rPr>
              <a:t>5 business days </a:t>
            </a:r>
            <a:r>
              <a:rPr lang="en-US" sz="2200" dirty="0">
                <a:solidFill>
                  <a:prstClr val="black"/>
                </a:solidFill>
              </a:rPr>
              <a:t>to complete the assessment and issue a determination:</a:t>
            </a:r>
          </a:p>
          <a:p>
            <a:pPr marL="1257300" lvl="1" indent="-457200">
              <a:buClr>
                <a:srgbClr val="94B6D2"/>
              </a:buClr>
              <a:buFont typeface="Wingdings" panose="05000000000000000000" pitchFamily="2" charset="2"/>
              <a:buChar char="Ø"/>
            </a:pPr>
            <a:r>
              <a:rPr lang="en-US" sz="1900" dirty="0">
                <a:solidFill>
                  <a:prstClr val="black"/>
                </a:solidFill>
              </a:rPr>
              <a:t>A score of 9 or higher, the beneficiary still meets the LOC requirements.</a:t>
            </a:r>
          </a:p>
          <a:p>
            <a:pPr marL="1257300" lvl="1" indent="-457200">
              <a:buClr>
                <a:srgbClr val="94B6D2"/>
              </a:buClr>
              <a:buFont typeface="Wingdings" panose="05000000000000000000" pitchFamily="2" charset="2"/>
              <a:buChar char="Ø"/>
            </a:pPr>
            <a:r>
              <a:rPr lang="en-US" sz="1900" dirty="0">
                <a:solidFill>
                  <a:prstClr val="black"/>
                </a:solidFill>
              </a:rPr>
              <a:t>A score less than 9, the beneficiary does not meet the LOC requirements.</a:t>
            </a:r>
          </a:p>
          <a:p>
            <a:r>
              <a:rPr lang="en-US" dirty="0"/>
              <a:t>Once Delmarva makes the determination, nursing facility must submit the LOC with the renewal packet to ESA. </a:t>
            </a:r>
          </a:p>
          <a:p>
            <a:r>
              <a:rPr lang="en-US" dirty="0"/>
              <a:t>If ESA receives an attestation checked “Improved”, ESA will block the case in Quickbase.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753503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NF Attestation of Level of Care Form</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35</a:t>
            </a:fld>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1568153"/>
            <a:ext cx="88392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800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95400"/>
            <a:ext cx="7239000" cy="3352800"/>
          </a:xfrm>
        </p:spPr>
        <p:txBody>
          <a:bodyPr>
            <a:normAutofit fontScale="90000"/>
          </a:bodyPr>
          <a:lstStyle/>
          <a:p>
            <a:r>
              <a:rPr lang="en-US" dirty="0"/>
              <a:t>Section 4: Overview of Request for Action (DHS 1346 FORM) and statement </a:t>
            </a:r>
            <a:br>
              <a:rPr lang="en-US" dirty="0"/>
            </a:br>
            <a:r>
              <a:rPr lang="en-US" dirty="0"/>
              <a:t>of Patient Payability </a:t>
            </a:r>
            <a:br>
              <a:rPr lang="en-US" dirty="0"/>
            </a:br>
            <a:r>
              <a:rPr lang="en-US" dirty="0"/>
              <a:t>(DHS 1445 Form)</a:t>
            </a:r>
          </a:p>
        </p:txBody>
      </p:sp>
      <p:sp>
        <p:nvSpPr>
          <p:cNvPr id="3" name="Subtitle 2"/>
          <p:cNvSpPr>
            <a:spLocks noGrp="1"/>
          </p:cNvSpPr>
          <p:nvPr>
            <p:ph type="subTitle" idx="1"/>
          </p:nvPr>
        </p:nvSpPr>
        <p:spPr/>
        <p:txBody>
          <a:bodyPr>
            <a:normAutofit fontScale="77500" lnSpcReduction="20000"/>
          </a:bodyPr>
          <a:lstStyle/>
          <a:p>
            <a:pPr algn="ctr"/>
            <a:r>
              <a:rPr lang="en-US" dirty="0"/>
              <a:t>Division of Eligibility Policy </a:t>
            </a:r>
          </a:p>
          <a:p>
            <a:pPr algn="ctr"/>
            <a:r>
              <a:rPr lang="en-US" dirty="0"/>
              <a:t>July 26, 2017 </a:t>
            </a:r>
          </a:p>
        </p:txBody>
      </p:sp>
      <p:pic>
        <p:nvPicPr>
          <p:cNvPr id="4" name="Picture 2" descr="https://encrypted-tbn2.gstatic.com/images?q=tbn:ANd9GcS8pJuVEe2VXQbyv-r67UlVFHTaYy8dJp8O6H2_Mq9-R-Zx46j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144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215" t="4381" r="15904" b="4277"/>
          <a:stretch/>
        </p:blipFill>
        <p:spPr>
          <a:xfrm>
            <a:off x="8077200" y="76200"/>
            <a:ext cx="914400" cy="617629"/>
          </a:xfrm>
          <a:prstGeom prst="rect">
            <a:avLst/>
          </a:prstGeom>
          <a:ln>
            <a:noFill/>
          </a:ln>
          <a:effectLst>
            <a:softEdge rad="12700"/>
          </a:effectLst>
        </p:spPr>
      </p:pic>
      <p:sp>
        <p:nvSpPr>
          <p:cNvPr id="6" name="Slide Number Placeholder 5"/>
          <p:cNvSpPr>
            <a:spLocks noGrp="1"/>
          </p:cNvSpPr>
          <p:nvPr>
            <p:ph type="sldNum" sz="quarter" idx="12"/>
          </p:nvPr>
        </p:nvSpPr>
        <p:spPr/>
        <p:txBody>
          <a:bodyPr/>
          <a:lstStyle/>
          <a:p>
            <a:fld id="{F459EE3C-E6BE-4B30-845A-F93220F86C56}" type="slidenum">
              <a:rPr lang="en-US" smtClean="0"/>
              <a:t>36</a:t>
            </a:fld>
            <a:endParaRPr lang="en-US" dirty="0"/>
          </a:p>
        </p:txBody>
      </p:sp>
    </p:spTree>
    <p:extLst>
      <p:ext uri="{BB962C8B-B14F-4D97-AF65-F5344CB8AC3E}">
        <p14:creationId xmlns:p14="http://schemas.microsoft.com/office/powerpoint/2010/main" val="199872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a:t>
            </a:r>
          </a:p>
        </p:txBody>
      </p:sp>
      <p:sp>
        <p:nvSpPr>
          <p:cNvPr id="3" name="Content Placeholder 2"/>
          <p:cNvSpPr>
            <a:spLocks noGrp="1"/>
          </p:cNvSpPr>
          <p:nvPr>
            <p:ph sz="quarter" idx="1"/>
          </p:nvPr>
        </p:nvSpPr>
        <p:spPr>
          <a:xfrm>
            <a:off x="612648" y="1600200"/>
            <a:ext cx="8226552" cy="4953000"/>
          </a:xfrm>
        </p:spPr>
        <p:txBody>
          <a:bodyPr/>
          <a:lstStyle/>
          <a:p>
            <a:r>
              <a:rPr lang="en-US" dirty="0"/>
              <a:t>Purpose of the Form</a:t>
            </a:r>
          </a:p>
          <a:p>
            <a:pPr lvl="1"/>
            <a:r>
              <a:rPr lang="en-US" dirty="0"/>
              <a:t>DHS 1346 (Rev. 06/17)</a:t>
            </a:r>
          </a:p>
          <a:p>
            <a:pPr lvl="1"/>
            <a:r>
              <a:rPr lang="en-US" dirty="0"/>
              <a:t>DHS 1445 (Rev. 06/17) </a:t>
            </a:r>
          </a:p>
          <a:p>
            <a:r>
              <a:rPr lang="en-US" dirty="0"/>
              <a:t>When to Use the Form</a:t>
            </a:r>
          </a:p>
          <a:p>
            <a:r>
              <a:rPr lang="en-US" dirty="0"/>
              <a:t>How to Use the Form </a:t>
            </a:r>
          </a:p>
          <a:p>
            <a:r>
              <a:rPr lang="en-US" dirty="0"/>
              <a:t>Where to Send the Form </a:t>
            </a:r>
          </a:p>
        </p:txBody>
      </p:sp>
      <p:pic>
        <p:nvPicPr>
          <p:cNvPr id="1027" name="Picture 3" descr="C:\Users\araceli.simbulan\AppData\Local\Microsoft\Windows\Temporary Internet Files\Content.IE5\TTVZO50F\encuesta[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0386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37</a:t>
            </a:fld>
            <a:endParaRPr lang="en-US" dirty="0"/>
          </a:p>
        </p:txBody>
      </p:sp>
    </p:spTree>
    <p:extLst>
      <p:ext uri="{BB962C8B-B14F-4D97-AF65-F5344CB8AC3E}">
        <p14:creationId xmlns:p14="http://schemas.microsoft.com/office/powerpoint/2010/main" val="4019444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t>
            </a:r>
          </a:p>
        </p:txBody>
      </p:sp>
      <p:sp>
        <p:nvSpPr>
          <p:cNvPr id="3" name="Content Placeholder 2"/>
          <p:cNvSpPr>
            <a:spLocks noGrp="1"/>
          </p:cNvSpPr>
          <p:nvPr>
            <p:ph sz="quarter" idx="1"/>
          </p:nvPr>
        </p:nvSpPr>
        <p:spPr>
          <a:xfrm>
            <a:off x="612648" y="1600200"/>
            <a:ext cx="8226552" cy="4995362"/>
          </a:xfrm>
        </p:spPr>
        <p:txBody>
          <a:bodyPr>
            <a:normAutofit lnSpcReduction="10000"/>
          </a:bodyPr>
          <a:lstStyle/>
          <a:p>
            <a:r>
              <a:rPr lang="en-US" dirty="0"/>
              <a:t>To streamline the Long Term Care (LTC) application process and communication of patient payability between nursing facility providers and ESA</a:t>
            </a:r>
          </a:p>
          <a:p>
            <a:r>
              <a:rPr lang="en-US" dirty="0"/>
              <a:t>Summary of Changes    </a:t>
            </a:r>
          </a:p>
          <a:p>
            <a:pPr lvl="1"/>
            <a:r>
              <a:rPr lang="en-US" dirty="0"/>
              <a:t>Removal of the Medicare cost –sharing eligibility span </a:t>
            </a:r>
          </a:p>
          <a:p>
            <a:pPr lvl="1"/>
            <a:r>
              <a:rPr lang="en-US" dirty="0"/>
              <a:t>Revision of DHS 1346 to retire the use of the Patient Relocation Request Form to report patient discharge </a:t>
            </a:r>
          </a:p>
          <a:p>
            <a:pPr lvl="1"/>
            <a:r>
              <a:rPr lang="en-US" dirty="0"/>
              <a:t>Elimination of the supervisor signature line from the forms</a:t>
            </a:r>
          </a:p>
          <a:p>
            <a:pPr marL="365760" lvl="1" indent="0">
              <a:buNone/>
            </a:pPr>
            <a:endParaRPr lang="en-US" dirty="0"/>
          </a:p>
          <a:p>
            <a:pPr marL="365760" lvl="1" indent="0">
              <a:buNone/>
            </a:pPr>
            <a:r>
              <a:rPr lang="en-US" dirty="0"/>
              <a:t> </a:t>
            </a:r>
          </a:p>
          <a:p>
            <a:pPr marL="365760" lvl="1" indent="0">
              <a:buNone/>
            </a:pPr>
            <a:endParaRPr lang="en-US" dirty="0"/>
          </a:p>
          <a:p>
            <a:pPr lvl="1"/>
            <a:endParaRPr lang="en-US" dirty="0"/>
          </a:p>
          <a:p>
            <a:endParaRPr lang="en-US" dirty="0"/>
          </a:p>
        </p:txBody>
      </p:sp>
      <p:pic>
        <p:nvPicPr>
          <p:cNvPr id="2051" name="Picture 3" descr="C:\Users\araceli.simbulan\AppData\Local\Microsoft\Windows\Temporary Internet Files\Content.IE5\O3OQE7MU\documentclipart_zpsf218e84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5410200"/>
            <a:ext cx="962191" cy="10738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38</a:t>
            </a:fld>
            <a:endParaRPr lang="en-US" dirty="0"/>
          </a:p>
        </p:txBody>
      </p:sp>
    </p:spTree>
    <p:extLst>
      <p:ext uri="{BB962C8B-B14F-4D97-AF65-F5344CB8AC3E}">
        <p14:creationId xmlns:p14="http://schemas.microsoft.com/office/powerpoint/2010/main" val="3941032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Request for Action Form</a:t>
            </a:r>
          </a:p>
        </p:txBody>
      </p:sp>
      <p:sp>
        <p:nvSpPr>
          <p:cNvPr id="3" name="Content Placeholder 2"/>
          <p:cNvSpPr>
            <a:spLocks noGrp="1"/>
          </p:cNvSpPr>
          <p:nvPr>
            <p:ph sz="quarter" idx="1"/>
          </p:nvPr>
        </p:nvSpPr>
        <p:spPr>
          <a:xfrm>
            <a:off x="612648" y="1600200"/>
            <a:ext cx="8302752" cy="5029200"/>
          </a:xfrm>
        </p:spPr>
        <p:txBody>
          <a:bodyPr>
            <a:normAutofit fontScale="92500" lnSpcReduction="20000"/>
          </a:bodyPr>
          <a:lstStyle/>
          <a:p>
            <a:r>
              <a:rPr lang="en-US" dirty="0"/>
              <a:t>DHS Form 1346 has two sections</a:t>
            </a:r>
          </a:p>
          <a:p>
            <a:pPr lvl="1"/>
            <a:r>
              <a:rPr lang="en-US" dirty="0"/>
              <a:t>Section 1 – Provider Section </a:t>
            </a:r>
          </a:p>
          <a:p>
            <a:pPr lvl="1"/>
            <a:r>
              <a:rPr lang="en-US" dirty="0"/>
              <a:t>Section 2 – Economic Security Administration Section </a:t>
            </a:r>
          </a:p>
          <a:p>
            <a:r>
              <a:rPr lang="en-US" dirty="0"/>
              <a:t>What changed? </a:t>
            </a:r>
          </a:p>
          <a:p>
            <a:pPr lvl="1"/>
            <a:r>
              <a:rPr lang="en-US" dirty="0"/>
              <a:t>Form Name: Request for Action  </a:t>
            </a:r>
          </a:p>
          <a:p>
            <a:pPr lvl="1"/>
            <a:r>
              <a:rPr lang="en-US" dirty="0"/>
              <a:t>Addition of discharge section with details on relocation information </a:t>
            </a:r>
          </a:p>
          <a:p>
            <a:pPr lvl="1"/>
            <a:r>
              <a:rPr lang="en-US" dirty="0"/>
              <a:t>Elimination of Medicare cost sharing eligibility span dates</a:t>
            </a:r>
          </a:p>
          <a:p>
            <a:pPr lvl="1"/>
            <a:r>
              <a:rPr lang="en-US" dirty="0"/>
              <a:t>Separate sections for Medicaid eligibility period and patient payability </a:t>
            </a:r>
          </a:p>
          <a:p>
            <a:pPr lvl="1"/>
            <a:r>
              <a:rPr lang="en-US" dirty="0"/>
              <a:t>Elimination of the supervisor signature line</a:t>
            </a:r>
          </a:p>
          <a:p>
            <a:pPr marL="365760" lvl="1" indent="0">
              <a:buNone/>
            </a:pPr>
            <a:r>
              <a:rPr lang="en-US" dirty="0"/>
              <a:t>  </a:t>
            </a:r>
          </a:p>
          <a:p>
            <a:pPr marL="365760" lvl="1" indent="0">
              <a:buNone/>
            </a:pPr>
            <a:r>
              <a:rPr lang="en-US" sz="2200" i="1" dirty="0"/>
              <a:t>Note: Continue to use the Long Term Care-Nursing Home Worksheet to calculate patient payability amount  </a:t>
            </a:r>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39</a:t>
            </a:fld>
            <a:endParaRPr lang="en-US" dirty="0"/>
          </a:p>
        </p:txBody>
      </p:sp>
    </p:spTree>
    <p:extLst>
      <p:ext uri="{BB962C8B-B14F-4D97-AF65-F5344CB8AC3E}">
        <p14:creationId xmlns:p14="http://schemas.microsoft.com/office/powerpoint/2010/main" val="158925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t>
            </a:r>
          </a:p>
        </p:txBody>
      </p:sp>
      <p:sp>
        <p:nvSpPr>
          <p:cNvPr id="3" name="Content Placeholder 2"/>
          <p:cNvSpPr>
            <a:spLocks noGrp="1"/>
          </p:cNvSpPr>
          <p:nvPr>
            <p:ph sz="quarter" idx="1"/>
          </p:nvPr>
        </p:nvSpPr>
        <p:spPr>
          <a:xfrm>
            <a:off x="612648" y="1600200"/>
            <a:ext cx="8226552" cy="4995362"/>
          </a:xfrm>
        </p:spPr>
        <p:txBody>
          <a:bodyPr>
            <a:normAutofit/>
          </a:bodyPr>
          <a:lstStyle/>
          <a:p>
            <a:r>
              <a:rPr lang="en-US" dirty="0"/>
              <a:t>To streamline the identity verification process for individuals applying for Medicaid</a:t>
            </a:r>
          </a:p>
          <a:p>
            <a:pPr lvl="1"/>
            <a:r>
              <a:rPr lang="en-US" dirty="0"/>
              <a:t>A photo ID </a:t>
            </a:r>
            <a:r>
              <a:rPr lang="en-US" b="1" u="sng" dirty="0"/>
              <a:t>is not </a:t>
            </a:r>
            <a:r>
              <a:rPr lang="en-US" dirty="0"/>
              <a:t>required as part of the application submission</a:t>
            </a:r>
          </a:p>
          <a:p>
            <a:pPr lvl="1"/>
            <a:r>
              <a:rPr lang="en-US" dirty="0"/>
              <a:t>ESA will leverage electronic data sources to verify an individual’s identity</a:t>
            </a:r>
          </a:p>
          <a:p>
            <a:pPr marL="365760" lvl="1" indent="0">
              <a:buNone/>
            </a:pPr>
            <a:endParaRPr lang="en-US" dirty="0"/>
          </a:p>
          <a:p>
            <a:pPr lvl="1"/>
            <a:endParaRPr lang="en-US" dirty="0"/>
          </a:p>
          <a:p>
            <a:pPr marL="0" indent="0">
              <a:buNone/>
            </a:pPr>
            <a:endParaRPr lang="en-US" dirty="0"/>
          </a:p>
          <a:p>
            <a:pPr marL="365760" lvl="1" indent="0">
              <a:buNone/>
            </a:pP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4</a:t>
            </a:fld>
            <a:endParaRPr lang="en-US" dirty="0"/>
          </a:p>
        </p:txBody>
      </p:sp>
    </p:spTree>
    <p:extLst>
      <p:ext uri="{BB962C8B-B14F-4D97-AF65-F5344CB8AC3E}">
        <p14:creationId xmlns:p14="http://schemas.microsoft.com/office/powerpoint/2010/main" val="545738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the Form  </a:t>
            </a:r>
          </a:p>
        </p:txBody>
      </p:sp>
      <p:sp>
        <p:nvSpPr>
          <p:cNvPr id="3" name="Content Placeholder 2"/>
          <p:cNvSpPr>
            <a:spLocks noGrp="1"/>
          </p:cNvSpPr>
          <p:nvPr>
            <p:ph sz="quarter" idx="1"/>
          </p:nvPr>
        </p:nvSpPr>
        <p:spPr>
          <a:xfrm>
            <a:off x="612648" y="1600200"/>
            <a:ext cx="8302752" cy="4953000"/>
          </a:xfrm>
        </p:spPr>
        <p:txBody>
          <a:bodyPr>
            <a:normAutofit fontScale="85000" lnSpcReduction="20000"/>
          </a:bodyPr>
          <a:lstStyle/>
          <a:p>
            <a:pPr marL="0" indent="0">
              <a:buNone/>
            </a:pPr>
            <a:r>
              <a:rPr lang="en-US" dirty="0"/>
              <a:t>Nursing facility staff must complete and submit a DHS 1346 to ESA; </a:t>
            </a:r>
          </a:p>
          <a:p>
            <a:r>
              <a:rPr lang="en-US" dirty="0"/>
              <a:t>At initial application</a:t>
            </a:r>
          </a:p>
          <a:p>
            <a:pPr lvl="1"/>
            <a:r>
              <a:rPr lang="en-US" dirty="0"/>
              <a:t>Not required at renewal  </a:t>
            </a:r>
          </a:p>
          <a:p>
            <a:r>
              <a:rPr lang="en-US" dirty="0"/>
              <a:t>Readmission</a:t>
            </a:r>
          </a:p>
          <a:p>
            <a:r>
              <a:rPr lang="en-US" dirty="0"/>
              <a:t>Payment Change request</a:t>
            </a:r>
          </a:p>
          <a:p>
            <a:pPr lvl="1"/>
            <a:r>
              <a:rPr lang="en-US" dirty="0"/>
              <a:t>Nursing facility staff must submit a payment change request  if the Medicaid LTC payment begin date previously reported has changed    </a:t>
            </a:r>
          </a:p>
          <a:p>
            <a:r>
              <a:rPr lang="en-US" dirty="0"/>
              <a:t>Discharge </a:t>
            </a:r>
          </a:p>
          <a:p>
            <a:pPr lvl="1"/>
            <a:r>
              <a:rPr lang="en-US" dirty="0"/>
              <a:t> Nursing facility staff must report patient discharge within 2 business days to ESA </a:t>
            </a:r>
            <a:r>
              <a:rPr lang="en-US" b="1" dirty="0"/>
              <a:t>except</a:t>
            </a:r>
            <a:r>
              <a:rPr lang="en-US" dirty="0"/>
              <a:t> hospital discharge</a:t>
            </a:r>
          </a:p>
          <a:p>
            <a:pPr lvl="1"/>
            <a:r>
              <a:rPr lang="en-US" dirty="0"/>
              <a:t>For hospital discharge, the timeline with be 18 business days (bed hold days) + 2 business days (per DHCF guidance). </a:t>
            </a:r>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40</a:t>
            </a:fld>
            <a:endParaRPr lang="en-US" dirty="0"/>
          </a:p>
        </p:txBody>
      </p:sp>
    </p:spTree>
    <p:extLst>
      <p:ext uri="{BB962C8B-B14F-4D97-AF65-F5344CB8AC3E}">
        <p14:creationId xmlns:p14="http://schemas.microsoft.com/office/powerpoint/2010/main" val="4125747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1- Provider Section </a:t>
            </a:r>
          </a:p>
        </p:txBody>
      </p:sp>
      <p:sp>
        <p:nvSpPr>
          <p:cNvPr id="3" name="Content Placeholder 2"/>
          <p:cNvSpPr>
            <a:spLocks noGrp="1"/>
          </p:cNvSpPr>
          <p:nvPr>
            <p:ph sz="quarter" idx="1"/>
          </p:nvPr>
        </p:nvSpPr>
        <p:spPr>
          <a:xfrm>
            <a:off x="612648" y="1600200"/>
            <a:ext cx="8153400" cy="4724400"/>
          </a:xfrm>
        </p:spPr>
        <p:txBody>
          <a:bodyPr>
            <a:normAutofit fontScale="70000" lnSpcReduction="20000"/>
          </a:bodyPr>
          <a:lstStyle/>
          <a:p>
            <a:r>
              <a:rPr lang="en-US" sz="2800" dirty="0"/>
              <a:t>Nursing facility staff must complete section 1 and submit the completed form to ESA. </a:t>
            </a:r>
          </a:p>
          <a:p>
            <a:pPr lvl="1">
              <a:buClr>
                <a:srgbClr val="94B6D2"/>
              </a:buClr>
            </a:pPr>
            <a:r>
              <a:rPr lang="en-US" sz="2100" dirty="0">
                <a:solidFill>
                  <a:prstClr val="black"/>
                </a:solidFill>
              </a:rPr>
              <a:t>Facility Name </a:t>
            </a:r>
          </a:p>
          <a:p>
            <a:pPr lvl="1">
              <a:buClr>
                <a:srgbClr val="94B6D2"/>
              </a:buClr>
            </a:pPr>
            <a:r>
              <a:rPr lang="en-US" sz="2100" dirty="0">
                <a:solidFill>
                  <a:prstClr val="black"/>
                </a:solidFill>
              </a:rPr>
              <a:t>Facility Address</a:t>
            </a:r>
          </a:p>
          <a:p>
            <a:pPr lvl="1">
              <a:buClr>
                <a:srgbClr val="94B6D2"/>
              </a:buClr>
            </a:pPr>
            <a:r>
              <a:rPr lang="en-US" sz="2100" dirty="0">
                <a:solidFill>
                  <a:prstClr val="black"/>
                </a:solidFill>
              </a:rPr>
              <a:t>Telephone number</a:t>
            </a:r>
          </a:p>
          <a:p>
            <a:pPr lvl="1">
              <a:buClr>
                <a:srgbClr val="94B6D2"/>
              </a:buClr>
            </a:pPr>
            <a:r>
              <a:rPr lang="en-US" sz="2100" dirty="0">
                <a:solidFill>
                  <a:prstClr val="black"/>
                </a:solidFill>
              </a:rPr>
              <a:t>Provider number</a:t>
            </a:r>
          </a:p>
          <a:p>
            <a:pPr lvl="1">
              <a:buClr>
                <a:srgbClr val="94B6D2"/>
              </a:buClr>
            </a:pPr>
            <a:r>
              <a:rPr lang="en-US" sz="2100" dirty="0">
                <a:solidFill>
                  <a:prstClr val="black"/>
                </a:solidFill>
              </a:rPr>
              <a:t>Facility type – Long Term Care Facility </a:t>
            </a:r>
          </a:p>
          <a:p>
            <a:pPr lvl="1">
              <a:buClr>
                <a:srgbClr val="94B6D2"/>
              </a:buClr>
            </a:pPr>
            <a:r>
              <a:rPr lang="en-US" sz="2100" dirty="0">
                <a:solidFill>
                  <a:prstClr val="black"/>
                </a:solidFill>
              </a:rPr>
              <a:t>Name of Patient</a:t>
            </a:r>
          </a:p>
          <a:p>
            <a:pPr lvl="1">
              <a:buClr>
                <a:srgbClr val="94B6D2"/>
              </a:buClr>
            </a:pPr>
            <a:r>
              <a:rPr lang="en-US" sz="2100" dirty="0">
                <a:solidFill>
                  <a:prstClr val="black"/>
                </a:solidFill>
              </a:rPr>
              <a:t>Patient’s Social Security Number</a:t>
            </a:r>
          </a:p>
          <a:p>
            <a:pPr lvl="1">
              <a:buClr>
                <a:srgbClr val="94B6D2"/>
              </a:buClr>
            </a:pPr>
            <a:r>
              <a:rPr lang="en-US" sz="2100" dirty="0">
                <a:solidFill>
                  <a:prstClr val="black"/>
                </a:solidFill>
              </a:rPr>
              <a:t>Patient’s Medicaid number (if any) </a:t>
            </a:r>
          </a:p>
          <a:p>
            <a:pPr lvl="1">
              <a:buClr>
                <a:srgbClr val="94B6D2"/>
              </a:buClr>
            </a:pPr>
            <a:r>
              <a:rPr lang="en-US" sz="2100" dirty="0">
                <a:solidFill>
                  <a:prstClr val="black"/>
                </a:solidFill>
              </a:rPr>
              <a:t>Request Type (New Admit, Re-Admit, Discharge, Payment Change) </a:t>
            </a:r>
          </a:p>
          <a:p>
            <a:pPr lvl="1">
              <a:buClr>
                <a:srgbClr val="94B6D2"/>
              </a:buClr>
            </a:pPr>
            <a:r>
              <a:rPr lang="en-US" sz="2100" dirty="0">
                <a:solidFill>
                  <a:prstClr val="black"/>
                </a:solidFill>
              </a:rPr>
              <a:t>Medicare Coverage information </a:t>
            </a:r>
          </a:p>
          <a:p>
            <a:pPr lvl="1">
              <a:buClr>
                <a:srgbClr val="94B6D2"/>
              </a:buClr>
            </a:pPr>
            <a:r>
              <a:rPr lang="en-US" sz="2100" dirty="0">
                <a:solidFill>
                  <a:prstClr val="black"/>
                </a:solidFill>
              </a:rPr>
              <a:t>Conservator/Authorized Representative information</a:t>
            </a:r>
          </a:p>
          <a:p>
            <a:pPr lvl="1">
              <a:buClr>
                <a:srgbClr val="94B6D2"/>
              </a:buClr>
            </a:pPr>
            <a:r>
              <a:rPr lang="en-US" sz="2100" dirty="0">
                <a:solidFill>
                  <a:prstClr val="black"/>
                </a:solidFill>
              </a:rPr>
              <a:t>Nursing Facility Administrator/Authorized Staff information</a:t>
            </a:r>
          </a:p>
          <a:p>
            <a:pPr marL="365760" lvl="1" indent="0">
              <a:buNone/>
            </a:pPr>
            <a:endParaRPr lang="en-US" sz="2400" b="1" dirty="0"/>
          </a:p>
          <a:p>
            <a:pPr marL="365760" lvl="1" indent="0">
              <a:buNone/>
            </a:pPr>
            <a:r>
              <a:rPr lang="en-US" sz="2400" b="1" dirty="0"/>
              <a:t>Note: It is the responsibility of the nursing facility staff to provide the date when Medicaid LTC payment begins (Medicare no longer serves as the primary payer for care)</a:t>
            </a:r>
            <a:endParaRPr lang="en-US" dirty="0"/>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41</a:t>
            </a:fld>
            <a:endParaRPr lang="en-US" dirty="0"/>
          </a:p>
        </p:txBody>
      </p:sp>
    </p:spTree>
    <p:extLst>
      <p:ext uri="{BB962C8B-B14F-4D97-AF65-F5344CB8AC3E}">
        <p14:creationId xmlns:p14="http://schemas.microsoft.com/office/powerpoint/2010/main" val="1826218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Request for Action Section 1 Snapshot </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42</a:t>
            </a:fld>
            <a:endParaRPr lang="en-US" dirty="0"/>
          </a:p>
        </p:txBody>
      </p:sp>
      <p:pic>
        <p:nvPicPr>
          <p:cNvPr id="8" name="Content Placeholder 4"/>
          <p:cNvPicPr>
            <a:picLocks noGrp="1" noChangeAspect="1"/>
          </p:cNvPicPr>
          <p:nvPr>
            <p:ph sz="quarter" idx="1"/>
          </p:nvPr>
        </p:nvPicPr>
        <p:blipFill rotWithShape="1">
          <a:blip r:embed="rId2"/>
          <a:srcRect l="12920" t="9779" r="13742" b="3390"/>
          <a:stretch/>
        </p:blipFill>
        <p:spPr>
          <a:xfrm>
            <a:off x="1198448" y="1524000"/>
            <a:ext cx="6726351" cy="5029199"/>
          </a:xfrm>
          <a:prstGeom prst="rect">
            <a:avLst/>
          </a:prstGeom>
        </p:spPr>
      </p:pic>
    </p:spTree>
    <p:extLst>
      <p:ext uri="{BB962C8B-B14F-4D97-AF65-F5344CB8AC3E}">
        <p14:creationId xmlns:p14="http://schemas.microsoft.com/office/powerpoint/2010/main" val="100657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solidFill>
                  <a:srgbClr val="775F55"/>
                </a:solidFill>
              </a:rPr>
              <a:t>Section 2- Economic Security Administration Section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ESA must inform the nursing facility provider of the patient’s Medicaid eligibility and patient payability by completing section 2 of the form </a:t>
            </a:r>
          </a:p>
          <a:p>
            <a:pPr lvl="1">
              <a:buClr>
                <a:srgbClr val="94B6D2"/>
              </a:buClr>
            </a:pPr>
            <a:r>
              <a:rPr lang="en-US" sz="2400" dirty="0">
                <a:solidFill>
                  <a:prstClr val="black"/>
                </a:solidFill>
              </a:rPr>
              <a:t>Medicaid eligibility period </a:t>
            </a:r>
          </a:p>
          <a:p>
            <a:pPr lvl="2">
              <a:buClr>
                <a:srgbClr val="DD8047"/>
              </a:buClr>
            </a:pPr>
            <a:r>
              <a:rPr lang="en-US" sz="2100" dirty="0">
                <a:solidFill>
                  <a:prstClr val="black"/>
                </a:solidFill>
              </a:rPr>
              <a:t>Begin date</a:t>
            </a:r>
          </a:p>
          <a:p>
            <a:pPr lvl="2">
              <a:buClr>
                <a:srgbClr val="DD8047"/>
              </a:buClr>
            </a:pPr>
            <a:r>
              <a:rPr lang="en-US" sz="2100" dirty="0">
                <a:solidFill>
                  <a:prstClr val="black"/>
                </a:solidFill>
              </a:rPr>
              <a:t>End of certification date</a:t>
            </a:r>
          </a:p>
          <a:p>
            <a:pPr lvl="1">
              <a:buClr>
                <a:srgbClr val="94B6D2"/>
              </a:buClr>
            </a:pPr>
            <a:r>
              <a:rPr lang="en-US" sz="2400" dirty="0">
                <a:solidFill>
                  <a:prstClr val="black"/>
                </a:solidFill>
              </a:rPr>
              <a:t>Patient Payability</a:t>
            </a:r>
          </a:p>
          <a:p>
            <a:pPr lvl="2">
              <a:buClr>
                <a:srgbClr val="DD8047"/>
              </a:buClr>
            </a:pPr>
            <a:r>
              <a:rPr lang="en-US" sz="2100" dirty="0">
                <a:solidFill>
                  <a:prstClr val="black"/>
                </a:solidFill>
              </a:rPr>
              <a:t>Initial month (if applicable, prorated amount)</a:t>
            </a:r>
          </a:p>
          <a:p>
            <a:pPr lvl="2">
              <a:buClr>
                <a:srgbClr val="DD8047"/>
              </a:buClr>
            </a:pPr>
            <a:r>
              <a:rPr lang="en-US" sz="2100" dirty="0">
                <a:solidFill>
                  <a:prstClr val="black"/>
                </a:solidFill>
              </a:rPr>
              <a:t>Monthly amount </a:t>
            </a:r>
          </a:p>
          <a:p>
            <a:pPr lvl="1">
              <a:buClr>
                <a:srgbClr val="94B6D2"/>
              </a:buClr>
            </a:pPr>
            <a:r>
              <a:rPr lang="en-US" sz="2400" dirty="0">
                <a:solidFill>
                  <a:prstClr val="black"/>
                </a:solidFill>
              </a:rPr>
              <a:t>Authorized Social Service Representative (SSR)</a:t>
            </a:r>
            <a:endParaRPr lang="en-US" dirty="0"/>
          </a:p>
          <a:p>
            <a:r>
              <a:rPr lang="en-US" dirty="0"/>
              <a:t>Once completed, ESA must forward a copy of the form as listed on the distribution section </a:t>
            </a:r>
          </a:p>
          <a:p>
            <a:pPr marL="365760" lvl="1" indent="0">
              <a:buNone/>
            </a:pPr>
            <a:r>
              <a:rPr lang="en-US" dirty="0"/>
              <a:t>  </a:t>
            </a:r>
          </a:p>
        </p:txBody>
      </p:sp>
      <p:pic>
        <p:nvPicPr>
          <p:cNvPr id="5" name="Picture 4" descr="To &lt;strong&gt;apply&lt;/strong&gt; for the internship course, please submit the followin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5334000"/>
            <a:ext cx="1314450" cy="1314450"/>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43</a:t>
            </a:fld>
            <a:endParaRPr lang="en-US" dirty="0"/>
          </a:p>
        </p:txBody>
      </p:sp>
    </p:spTree>
    <p:extLst>
      <p:ext uri="{BB962C8B-B14F-4D97-AF65-F5344CB8AC3E}">
        <p14:creationId xmlns:p14="http://schemas.microsoft.com/office/powerpoint/2010/main" val="3868960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Request for Action Section 2 Snapshot  </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44</a:t>
            </a:fld>
            <a:endParaRPr lang="en-US" dirty="0"/>
          </a:p>
        </p:txBody>
      </p:sp>
      <p:pic>
        <p:nvPicPr>
          <p:cNvPr id="10"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66800" y="1524001"/>
            <a:ext cx="7162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690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Statement of Patient Payability Form</a:t>
            </a:r>
          </a:p>
        </p:txBody>
      </p:sp>
      <p:sp>
        <p:nvSpPr>
          <p:cNvPr id="3" name="Content Placeholder 2"/>
          <p:cNvSpPr>
            <a:spLocks noGrp="1"/>
          </p:cNvSpPr>
          <p:nvPr>
            <p:ph sz="quarter" idx="1"/>
          </p:nvPr>
        </p:nvSpPr>
        <p:spPr/>
        <p:txBody>
          <a:bodyPr/>
          <a:lstStyle/>
          <a:p>
            <a:r>
              <a:rPr lang="en-US" dirty="0"/>
              <a:t>DHS 1445: Statement of Patient Payability</a:t>
            </a:r>
          </a:p>
          <a:p>
            <a:pPr lvl="1"/>
            <a:r>
              <a:rPr lang="en-US" dirty="0"/>
              <a:t>ESA uses DHS 1445 to communicate patient payability  to nursing facility providers</a:t>
            </a:r>
          </a:p>
          <a:p>
            <a:r>
              <a:rPr lang="en-US" dirty="0"/>
              <a:t>What changed? </a:t>
            </a:r>
          </a:p>
          <a:p>
            <a:pPr lvl="1"/>
            <a:r>
              <a:rPr lang="en-US" dirty="0"/>
              <a:t>Minor changes</a:t>
            </a:r>
          </a:p>
          <a:p>
            <a:pPr lvl="2"/>
            <a:r>
              <a:rPr lang="en-US" dirty="0"/>
              <a:t>Initial month and monthly amount sections consolidated into one (1) renewal month section </a:t>
            </a:r>
          </a:p>
          <a:p>
            <a:pPr lvl="2"/>
            <a:r>
              <a:rPr lang="en-US" dirty="0"/>
              <a:t>Supervisor’s signature line eliminated</a:t>
            </a:r>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45</a:t>
            </a:fld>
            <a:endParaRPr lang="en-US" dirty="0"/>
          </a:p>
        </p:txBody>
      </p:sp>
    </p:spTree>
    <p:extLst>
      <p:ext uri="{BB962C8B-B14F-4D97-AF65-F5344CB8AC3E}">
        <p14:creationId xmlns:p14="http://schemas.microsoft.com/office/powerpoint/2010/main" val="3220572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the Form </a:t>
            </a:r>
          </a:p>
        </p:txBody>
      </p:sp>
      <p:sp>
        <p:nvSpPr>
          <p:cNvPr id="3" name="Content Placeholder 2"/>
          <p:cNvSpPr>
            <a:spLocks noGrp="1"/>
          </p:cNvSpPr>
          <p:nvPr>
            <p:ph sz="quarter" idx="1"/>
          </p:nvPr>
        </p:nvSpPr>
        <p:spPr>
          <a:xfrm>
            <a:off x="612648" y="1600200"/>
            <a:ext cx="8302752" cy="5029200"/>
          </a:xfrm>
        </p:spPr>
        <p:txBody>
          <a:bodyPr/>
          <a:lstStyle/>
          <a:p>
            <a:r>
              <a:rPr lang="en-US" dirty="0"/>
              <a:t>ESA must complete a DHS 1445 to communicate any changes on the patient payability amount at;</a:t>
            </a:r>
          </a:p>
          <a:p>
            <a:pPr lvl="1"/>
            <a:r>
              <a:rPr lang="en-US" dirty="0"/>
              <a:t>Renewal /Recertification </a:t>
            </a:r>
          </a:p>
          <a:p>
            <a:pPr lvl="1"/>
            <a:r>
              <a:rPr lang="en-US" dirty="0"/>
              <a:t>Payment Change</a:t>
            </a:r>
          </a:p>
          <a:p>
            <a:pPr lvl="1"/>
            <a:r>
              <a:rPr lang="en-US" dirty="0"/>
              <a:t>Reconciliation</a:t>
            </a:r>
          </a:p>
          <a:p>
            <a:pPr lvl="1"/>
            <a:r>
              <a:rPr lang="en-US" dirty="0"/>
              <a:t>Discharge </a:t>
            </a:r>
          </a:p>
          <a:p>
            <a:pPr lvl="1"/>
            <a:r>
              <a:rPr lang="en-US" dirty="0"/>
              <a:t>Approval of second six month spend down budget period </a:t>
            </a:r>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46</a:t>
            </a:fld>
            <a:endParaRPr lang="en-US" dirty="0"/>
          </a:p>
        </p:txBody>
      </p:sp>
    </p:spTree>
    <p:extLst>
      <p:ext uri="{BB962C8B-B14F-4D97-AF65-F5344CB8AC3E}">
        <p14:creationId xmlns:p14="http://schemas.microsoft.com/office/powerpoint/2010/main" val="168280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the Form </a:t>
            </a:r>
          </a:p>
        </p:txBody>
      </p:sp>
      <p:sp>
        <p:nvSpPr>
          <p:cNvPr id="3" name="Content Placeholder 2"/>
          <p:cNvSpPr>
            <a:spLocks noGrp="1"/>
          </p:cNvSpPr>
          <p:nvPr>
            <p:ph sz="quarter" idx="1"/>
          </p:nvPr>
        </p:nvSpPr>
        <p:spPr>
          <a:xfrm>
            <a:off x="457200" y="1600200"/>
            <a:ext cx="8382000" cy="4495800"/>
          </a:xfrm>
        </p:spPr>
        <p:txBody>
          <a:bodyPr>
            <a:normAutofit fontScale="40000" lnSpcReduction="20000"/>
          </a:bodyPr>
          <a:lstStyle/>
          <a:p>
            <a:r>
              <a:rPr lang="en-US" dirty="0"/>
              <a:t>ESA must complete the DHS 1445 </a:t>
            </a:r>
          </a:p>
          <a:p>
            <a:pPr lvl="1"/>
            <a:r>
              <a:rPr lang="en-US" dirty="0"/>
              <a:t>Name of facility</a:t>
            </a:r>
          </a:p>
          <a:p>
            <a:pPr lvl="1"/>
            <a:r>
              <a:rPr lang="en-US" dirty="0"/>
              <a:t>Provider Number </a:t>
            </a:r>
          </a:p>
          <a:p>
            <a:pPr lvl="1"/>
            <a:r>
              <a:rPr lang="en-US" dirty="0"/>
              <a:t>Facility type: Long Term Care –Nursing Facility</a:t>
            </a:r>
          </a:p>
          <a:p>
            <a:pPr lvl="1"/>
            <a:r>
              <a:rPr lang="en-US" dirty="0"/>
              <a:t>Action type</a:t>
            </a:r>
          </a:p>
          <a:p>
            <a:pPr lvl="2"/>
            <a:r>
              <a:rPr lang="en-US" dirty="0"/>
              <a:t>Recertification</a:t>
            </a:r>
          </a:p>
          <a:p>
            <a:pPr lvl="2"/>
            <a:r>
              <a:rPr lang="en-US" dirty="0"/>
              <a:t>Payment Change</a:t>
            </a:r>
          </a:p>
          <a:p>
            <a:pPr lvl="2"/>
            <a:r>
              <a:rPr lang="en-US" dirty="0"/>
              <a:t>Reconciliation</a:t>
            </a:r>
          </a:p>
          <a:p>
            <a:pPr lvl="2"/>
            <a:r>
              <a:rPr lang="en-US" dirty="0"/>
              <a:t>Discharge </a:t>
            </a:r>
          </a:p>
          <a:p>
            <a:pPr lvl="2"/>
            <a:r>
              <a:rPr lang="en-US" dirty="0"/>
              <a:t>Spend down</a:t>
            </a:r>
          </a:p>
          <a:p>
            <a:pPr lvl="1"/>
            <a:r>
              <a:rPr lang="en-US" dirty="0"/>
              <a:t>Start Date</a:t>
            </a:r>
          </a:p>
          <a:p>
            <a:pPr lvl="1"/>
            <a:r>
              <a:rPr lang="en-US" dirty="0"/>
              <a:t>Name of Patient</a:t>
            </a:r>
          </a:p>
          <a:p>
            <a:pPr lvl="1"/>
            <a:r>
              <a:rPr lang="en-US" dirty="0"/>
              <a:t>Social Security Number</a:t>
            </a:r>
          </a:p>
          <a:p>
            <a:pPr lvl="1"/>
            <a:r>
              <a:rPr lang="en-US" dirty="0"/>
              <a:t>Medicaid ID number </a:t>
            </a:r>
          </a:p>
          <a:p>
            <a:pPr lvl="1"/>
            <a:r>
              <a:rPr lang="en-US" dirty="0"/>
              <a:t>Calculation patient payability amount </a:t>
            </a:r>
          </a:p>
          <a:p>
            <a:pPr lvl="2"/>
            <a:r>
              <a:rPr lang="en-US" dirty="0"/>
              <a:t>Allowances</a:t>
            </a:r>
          </a:p>
          <a:p>
            <a:pPr lvl="2"/>
            <a:r>
              <a:rPr lang="en-US" dirty="0"/>
              <a:t>Income </a:t>
            </a:r>
          </a:p>
          <a:p>
            <a:pPr lvl="1"/>
            <a:r>
              <a:rPr lang="en-US" dirty="0"/>
              <a:t>Monthly patient payability amount (renewal month section) </a:t>
            </a:r>
          </a:p>
          <a:p>
            <a:pPr lvl="1"/>
            <a:r>
              <a:rPr lang="en-US" dirty="0"/>
              <a:t>Discharge information (if applicable) </a:t>
            </a:r>
          </a:p>
          <a:p>
            <a:pPr lvl="1"/>
            <a:r>
              <a:rPr lang="en-US" dirty="0"/>
              <a:t>Eligibility Coverage period</a:t>
            </a:r>
          </a:p>
          <a:p>
            <a:pPr lvl="1"/>
            <a:r>
              <a:rPr lang="en-US" dirty="0"/>
              <a:t>Social Service Representative information  </a:t>
            </a:r>
          </a:p>
        </p:txBody>
      </p:sp>
      <p:pic>
        <p:nvPicPr>
          <p:cNvPr id="8194" name="Picture 2" descr="C:\Users\araceli.simbulan\AppData\Local\Microsoft\Windows\Temporary Internet Files\Content.IE5\39A7YXV8\checklis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362200"/>
            <a:ext cx="2301408"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47</a:t>
            </a:fld>
            <a:endParaRPr lang="en-US" dirty="0"/>
          </a:p>
        </p:txBody>
      </p:sp>
    </p:spTree>
    <p:extLst>
      <p:ext uri="{BB962C8B-B14F-4D97-AF65-F5344CB8AC3E}">
        <p14:creationId xmlns:p14="http://schemas.microsoft.com/office/powerpoint/2010/main" val="496565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DHS Form 1445 (Rev. 06/17) Snapshot  </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48</a:t>
            </a:fld>
            <a:endParaRPr lang="en-US" dirty="0"/>
          </a:p>
        </p:txBody>
      </p:sp>
      <p:pic>
        <p:nvPicPr>
          <p:cNvPr id="4098"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6397" t="11343" r="56310" b="3195"/>
          <a:stretch/>
        </p:blipFill>
        <p:spPr bwMode="auto">
          <a:xfrm>
            <a:off x="1143000" y="1524000"/>
            <a:ext cx="6858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431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Send the Form </a:t>
            </a:r>
          </a:p>
        </p:txBody>
      </p:sp>
      <p:sp>
        <p:nvSpPr>
          <p:cNvPr id="3" name="Content Placeholder 2"/>
          <p:cNvSpPr>
            <a:spLocks noGrp="1"/>
          </p:cNvSpPr>
          <p:nvPr>
            <p:ph sz="quarter" idx="1"/>
          </p:nvPr>
        </p:nvSpPr>
        <p:spPr/>
        <p:txBody>
          <a:bodyPr/>
          <a:lstStyle/>
          <a:p>
            <a:pPr marL="0" indent="0">
              <a:buNone/>
            </a:pPr>
            <a:r>
              <a:rPr lang="en-US" dirty="0"/>
              <a:t>A copy of the completed DHS Form 1346 and DHS Form 1445 must be distributed as follows;</a:t>
            </a:r>
          </a:p>
          <a:p>
            <a:pPr lvl="1"/>
            <a:r>
              <a:rPr lang="en-US" dirty="0"/>
              <a:t>Original to the facility/provider</a:t>
            </a:r>
          </a:p>
          <a:p>
            <a:pPr lvl="1"/>
            <a:r>
              <a:rPr lang="en-US" dirty="0"/>
              <a:t>Copy to Fiscal Agent (Conduent)</a:t>
            </a:r>
          </a:p>
          <a:p>
            <a:pPr lvl="1"/>
            <a:r>
              <a:rPr lang="en-US" dirty="0"/>
              <a:t>Copy to Conservator/Authorized representative</a:t>
            </a:r>
          </a:p>
          <a:p>
            <a:pPr lvl="1"/>
            <a:r>
              <a:rPr lang="en-US" dirty="0"/>
              <a:t>Copy to the patient </a:t>
            </a:r>
          </a:p>
          <a:p>
            <a:pPr lvl="1"/>
            <a:r>
              <a:rPr lang="en-US" dirty="0"/>
              <a:t>Copy to case record  </a:t>
            </a:r>
          </a:p>
          <a:p>
            <a:pPr marL="365760" lvl="1" indent="0">
              <a:buNone/>
            </a:pPr>
            <a:endParaRPr lang="en-US" dirty="0"/>
          </a:p>
        </p:txBody>
      </p:sp>
      <p:pic>
        <p:nvPicPr>
          <p:cNvPr id="5123" name="Picture 3" descr="C:\Users\araceli.simbulan\AppData\Local\Microsoft\Windows\Temporary Internet Files\Content.IE5\39A7YXV8\tab_file_folders_p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191000"/>
            <a:ext cx="2286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49</a:t>
            </a:fld>
            <a:endParaRPr lang="en-US" dirty="0"/>
          </a:p>
        </p:txBody>
      </p:sp>
    </p:spTree>
    <p:extLst>
      <p:ext uri="{BB962C8B-B14F-4D97-AF65-F5344CB8AC3E}">
        <p14:creationId xmlns:p14="http://schemas.microsoft.com/office/powerpoint/2010/main" val="110323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Identity Verification </a:t>
            </a:r>
          </a:p>
        </p:txBody>
      </p:sp>
      <p:sp>
        <p:nvSpPr>
          <p:cNvPr id="3" name="Content Placeholder 2"/>
          <p:cNvSpPr>
            <a:spLocks noGrp="1"/>
          </p:cNvSpPr>
          <p:nvPr>
            <p:ph sz="quarter" idx="1"/>
          </p:nvPr>
        </p:nvSpPr>
        <p:spPr>
          <a:xfrm>
            <a:off x="612648" y="1600200"/>
            <a:ext cx="8226552" cy="4953000"/>
          </a:xfrm>
        </p:spPr>
        <p:txBody>
          <a:bodyPr>
            <a:normAutofit fontScale="92500" lnSpcReduction="10000"/>
          </a:bodyPr>
          <a:lstStyle/>
          <a:p>
            <a:r>
              <a:rPr lang="en-US" dirty="0"/>
              <a:t>Verification of Identity by Medicaid </a:t>
            </a:r>
          </a:p>
          <a:p>
            <a:pPr lvl="1"/>
            <a:r>
              <a:rPr lang="en-US" sz="2500" dirty="0"/>
              <a:t>42 CFR § 435.407(d)</a:t>
            </a:r>
          </a:p>
          <a:p>
            <a:pPr marL="365760" lvl="1" indent="0">
              <a:buNone/>
            </a:pPr>
            <a:endParaRPr lang="en-US" dirty="0"/>
          </a:p>
          <a:p>
            <a:r>
              <a:rPr lang="en-US" dirty="0"/>
              <a:t>Other Documentation of Identity</a:t>
            </a:r>
          </a:p>
          <a:p>
            <a:pPr lvl="1"/>
            <a:r>
              <a:rPr lang="en-US" dirty="0"/>
              <a:t>Finding of identity from a Federal or State agency</a:t>
            </a:r>
          </a:p>
          <a:p>
            <a:pPr lvl="2">
              <a:buFont typeface="Courier New" panose="02070309020205020404" pitchFamily="49" charset="0"/>
              <a:buChar char="o"/>
            </a:pPr>
            <a:r>
              <a:rPr lang="en-US" sz="2500" dirty="0"/>
              <a:t>42 CFR § 435.407(c)(2) </a:t>
            </a:r>
          </a:p>
          <a:p>
            <a:pPr lvl="1">
              <a:lnSpc>
                <a:spcPct val="110000"/>
              </a:lnSpc>
              <a:spcBef>
                <a:spcPts val="0"/>
              </a:spcBef>
              <a:buFont typeface="Wingdings" panose="05000000000000000000" pitchFamily="2" charset="2"/>
              <a:buChar char="Ø"/>
            </a:pPr>
            <a:endParaRPr lang="en-US" sz="1100" dirty="0"/>
          </a:p>
          <a:p>
            <a:pPr lvl="1"/>
            <a:r>
              <a:rPr lang="en-US" dirty="0"/>
              <a:t>Acceptable Forms of Identification</a:t>
            </a:r>
          </a:p>
          <a:p>
            <a:pPr lvl="2">
              <a:buFont typeface="Courier New" panose="02070309020205020404" pitchFamily="49" charset="0"/>
              <a:buChar char="o"/>
            </a:pPr>
            <a:r>
              <a:rPr lang="en-US" sz="2500" dirty="0"/>
              <a:t>42 CFR § 435.407(c)(1) </a:t>
            </a:r>
          </a:p>
          <a:p>
            <a:pPr marL="365760" lvl="1" indent="0">
              <a:buNone/>
            </a:pPr>
            <a:endParaRPr lang="en-US" dirty="0"/>
          </a:p>
          <a:p>
            <a:r>
              <a:rPr lang="en-US" dirty="0"/>
              <a:t>Affidavit of Identity</a:t>
            </a:r>
          </a:p>
          <a:p>
            <a:pPr lvl="1"/>
            <a:r>
              <a:rPr lang="en-US" sz="2500" dirty="0"/>
              <a:t>42 CFR § 435.407(c)(3) </a:t>
            </a:r>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5</a:t>
            </a:fld>
            <a:endParaRPr lang="en-US" dirty="0"/>
          </a:p>
        </p:txBody>
      </p:sp>
    </p:spTree>
    <p:extLst>
      <p:ext uri="{BB962C8B-B14F-4D97-AF65-F5344CB8AC3E}">
        <p14:creationId xmlns:p14="http://schemas.microsoft.com/office/powerpoint/2010/main" val="2273696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71600" y="1295400"/>
            <a:ext cx="6477000" cy="4210050"/>
          </a:xfrm>
        </p:spPr>
        <p:txBody>
          <a:bodyPr>
            <a:normAutofit fontScale="90000"/>
          </a:bodyPr>
          <a:lstStyle/>
          <a:p>
            <a:pPr>
              <a:lnSpc>
                <a:spcPct val="95000"/>
              </a:lnSpc>
              <a:spcBef>
                <a:spcPts val="300"/>
              </a:spcBef>
              <a:defRPr sz="1800"/>
            </a:pPr>
            <a:r>
              <a:rPr lang="en-US" sz="3100" dirty="0"/>
              <a:t/>
            </a:r>
            <a:br>
              <a:rPr lang="en-US" sz="3100" dirty="0"/>
            </a:br>
            <a:r>
              <a:rPr lang="en-US" sz="3100" dirty="0"/>
              <a:t/>
            </a:r>
            <a:br>
              <a:rPr lang="en-US" sz="3100" dirty="0"/>
            </a:br>
            <a:r>
              <a:rPr lang="en-US" sz="3100" dirty="0"/>
              <a:t/>
            </a:r>
            <a:br>
              <a:rPr lang="en-US" sz="3100" dirty="0"/>
            </a:br>
            <a:r>
              <a:rPr lang="en-US" sz="3100" dirty="0"/>
              <a:t/>
            </a:r>
            <a:br>
              <a:rPr lang="en-US" sz="3100" dirty="0"/>
            </a:br>
            <a:r>
              <a:rPr lang="en-US" sz="3100" dirty="0"/>
              <a:t/>
            </a:r>
            <a:br>
              <a:rPr lang="en-US" sz="3100" dirty="0"/>
            </a:br>
            <a:r>
              <a:rPr lang="en-US" sz="4000" dirty="0"/>
              <a:t>SECTION 5: Medicaid Evaluation of Financial Institution Accounts and the Asset Verification System</a:t>
            </a:r>
            <a:r>
              <a:rPr lang="en-US" sz="3100" dirty="0"/>
              <a:t/>
            </a:r>
            <a:br>
              <a:rPr lang="en-US" sz="3100" dirty="0"/>
            </a:br>
            <a:r>
              <a:rPr lang="en-US" sz="4800" dirty="0">
                <a:latin typeface="Arial Bold"/>
                <a:ea typeface="Arial Bold"/>
                <a:cs typeface="Arial Bold"/>
                <a:sym typeface="Arial Bold"/>
              </a:rPr>
              <a:t/>
            </a:r>
            <a:br>
              <a:rPr lang="en-US" sz="4800" dirty="0">
                <a:latin typeface="Arial Bold"/>
                <a:ea typeface="Arial Bold"/>
                <a:cs typeface="Arial Bold"/>
                <a:sym typeface="Arial Bold"/>
              </a:rPr>
            </a:br>
            <a:r>
              <a:rPr lang="en-US" dirty="0"/>
              <a:t/>
            </a:r>
            <a:br>
              <a:rPr lang="en-US" dirty="0"/>
            </a:br>
            <a:endParaRPr lang="en-US" dirty="0"/>
          </a:p>
        </p:txBody>
      </p:sp>
      <p:sp>
        <p:nvSpPr>
          <p:cNvPr id="49" name="Shape 49"/>
          <p:cNvSpPr>
            <a:spLocks noGrp="1"/>
          </p:cNvSpPr>
          <p:nvPr>
            <p:ph type="subTitle" idx="1"/>
          </p:nvPr>
        </p:nvSpPr>
        <p:spPr>
          <a:xfrm>
            <a:off x="2362200" y="5743575"/>
            <a:ext cx="6705600" cy="992262"/>
          </a:xfrm>
          <a:prstGeom prst="rect">
            <a:avLst/>
          </a:prstGeom>
        </p:spPr>
        <p:txBody>
          <a:bodyPr>
            <a:normAutofit fontScale="25000" lnSpcReduction="20000"/>
          </a:bodyPr>
          <a:lstStyle/>
          <a:p>
            <a:pPr algn="ctr">
              <a:lnSpc>
                <a:spcPct val="95000"/>
              </a:lnSpc>
              <a:spcBef>
                <a:spcPts val="300"/>
              </a:spcBef>
              <a:buNone/>
              <a:defRPr sz="1800"/>
            </a:pPr>
            <a:endParaRPr sz="1600" dirty="0">
              <a:latin typeface="Arial Bold"/>
              <a:ea typeface="Arial Bold"/>
              <a:cs typeface="Arial Bold"/>
              <a:sym typeface="Arial Bold"/>
            </a:endParaRPr>
          </a:p>
          <a:p>
            <a:pPr algn="ctr">
              <a:lnSpc>
                <a:spcPct val="95000"/>
              </a:lnSpc>
              <a:spcBef>
                <a:spcPts val="300"/>
              </a:spcBef>
              <a:buNone/>
              <a:defRPr sz="1800"/>
            </a:pPr>
            <a:endParaRPr lang="en-US" sz="5600" dirty="0">
              <a:latin typeface="Arial Bold"/>
              <a:ea typeface="Arial Bold"/>
              <a:cs typeface="Arial Bold"/>
              <a:sym typeface="Arial Bold"/>
            </a:endParaRPr>
          </a:p>
          <a:p>
            <a:pPr algn="ctr">
              <a:lnSpc>
                <a:spcPct val="95000"/>
              </a:lnSpc>
              <a:spcBef>
                <a:spcPts val="300"/>
              </a:spcBef>
              <a:buNone/>
              <a:defRPr sz="1800"/>
            </a:pPr>
            <a:endParaRPr lang="en-US" sz="5600" dirty="0">
              <a:latin typeface="Arial Bold"/>
              <a:ea typeface="Arial Bold"/>
              <a:cs typeface="Arial Bold"/>
              <a:sym typeface="Arial Bold"/>
            </a:endParaRPr>
          </a:p>
          <a:p>
            <a:pPr algn="ctr">
              <a:lnSpc>
                <a:spcPct val="95000"/>
              </a:lnSpc>
              <a:spcBef>
                <a:spcPts val="300"/>
              </a:spcBef>
              <a:defRPr sz="1800"/>
            </a:pPr>
            <a:r>
              <a:rPr lang="en-US" sz="7200" dirty="0"/>
              <a:t>Division of Eligibility Policy</a:t>
            </a:r>
          </a:p>
          <a:p>
            <a:pPr algn="ctr">
              <a:lnSpc>
                <a:spcPct val="95000"/>
              </a:lnSpc>
              <a:spcBef>
                <a:spcPts val="300"/>
              </a:spcBef>
              <a:defRPr sz="1800"/>
            </a:pPr>
            <a:r>
              <a:rPr lang="en-US" sz="7200" dirty="0"/>
              <a:t>July 26, 2017 </a:t>
            </a:r>
          </a:p>
        </p:txBody>
      </p:sp>
      <p:pic>
        <p:nvPicPr>
          <p:cNvPr id="4" name="Picture 2" descr="https://encrypted-tbn2.gstatic.com/images?q=tbn:ANd9GcS8pJuVEe2VXQbyv-r67UlVFHTaYy8dJp8O6H2_Mq9-R-Zx46j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144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5215" t="4381" r="15904" b="4277"/>
          <a:stretch/>
        </p:blipFill>
        <p:spPr>
          <a:xfrm>
            <a:off x="8077200" y="76200"/>
            <a:ext cx="914400" cy="617629"/>
          </a:xfrm>
          <a:prstGeom prst="rect">
            <a:avLst/>
          </a:prstGeom>
          <a:ln>
            <a:noFill/>
          </a:ln>
          <a:effectLst>
            <a:softEdge rad="12700"/>
          </a:effectLst>
        </p:spPr>
      </p:pic>
      <p:sp>
        <p:nvSpPr>
          <p:cNvPr id="2" name="Slide Number Placeholder 1"/>
          <p:cNvSpPr>
            <a:spLocks noGrp="1"/>
          </p:cNvSpPr>
          <p:nvPr>
            <p:ph type="sldNum" sz="quarter" idx="12"/>
          </p:nvPr>
        </p:nvSpPr>
        <p:spPr/>
        <p:txBody>
          <a:bodyPr/>
          <a:lstStyle/>
          <a:p>
            <a:fld id="{F459EE3C-E6BE-4B30-845A-F93220F86C56}" type="slidenum">
              <a:rPr lang="en-US" smtClean="0"/>
              <a:t>50</a:t>
            </a:fld>
            <a:endParaRPr lang="en-US" dirty="0"/>
          </a:p>
        </p:txBody>
      </p:sp>
    </p:spTree>
    <p:extLst>
      <p:ext uri="{BB962C8B-B14F-4D97-AF65-F5344CB8AC3E}">
        <p14:creationId xmlns:p14="http://schemas.microsoft.com/office/powerpoint/2010/main" val="1146505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a:t>
            </a:r>
          </a:p>
        </p:txBody>
      </p:sp>
      <p:sp>
        <p:nvSpPr>
          <p:cNvPr id="3" name="Content Placeholder 2"/>
          <p:cNvSpPr>
            <a:spLocks noGrp="1"/>
          </p:cNvSpPr>
          <p:nvPr>
            <p:ph sz="quarter" idx="1"/>
          </p:nvPr>
        </p:nvSpPr>
        <p:spPr>
          <a:xfrm>
            <a:off x="612648" y="1600200"/>
            <a:ext cx="8226552" cy="4953000"/>
          </a:xfrm>
        </p:spPr>
        <p:txBody>
          <a:bodyPr/>
          <a:lstStyle/>
          <a:p>
            <a:r>
              <a:rPr lang="en-US" dirty="0"/>
              <a:t>Background </a:t>
            </a:r>
          </a:p>
          <a:p>
            <a:r>
              <a:rPr lang="en-US" dirty="0"/>
              <a:t>Financial Institutions</a:t>
            </a:r>
          </a:p>
          <a:p>
            <a:r>
              <a:rPr lang="en-US" sz="2800" dirty="0"/>
              <a:t>Types of Financial Institution Accounts </a:t>
            </a:r>
          </a:p>
          <a:p>
            <a:r>
              <a:rPr lang="en-US" sz="2800" dirty="0"/>
              <a:t>What Has Changed?</a:t>
            </a:r>
          </a:p>
          <a:p>
            <a:r>
              <a:rPr lang="en-US" sz="2800" dirty="0"/>
              <a:t>Resource Limits</a:t>
            </a:r>
          </a:p>
          <a:p>
            <a:r>
              <a:rPr lang="en-US" sz="2800" dirty="0"/>
              <a:t>Evaluating the Money Held In Financial Institution Accounts</a:t>
            </a:r>
          </a:p>
          <a:p>
            <a:r>
              <a:rPr lang="en-US" dirty="0"/>
              <a:t>How AVS Works</a:t>
            </a:r>
          </a:p>
          <a:p>
            <a:r>
              <a:rPr lang="en-US" dirty="0"/>
              <a:t>Summary </a:t>
            </a:r>
          </a:p>
        </p:txBody>
      </p:sp>
      <p:pic>
        <p:nvPicPr>
          <p:cNvPr id="1027" name="Picture 3" descr="C:\Users\araceli.simbulan\AppData\Local\Microsoft\Windows\Temporary Internet Files\Content.IE5\TTVZO50F\encuesta[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552950"/>
            <a:ext cx="2000250" cy="20002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51</a:t>
            </a:fld>
            <a:endParaRPr lang="en-US" dirty="0"/>
          </a:p>
        </p:txBody>
      </p:sp>
    </p:spTree>
    <p:extLst>
      <p:ext uri="{BB962C8B-B14F-4D97-AF65-F5344CB8AC3E}">
        <p14:creationId xmlns:p14="http://schemas.microsoft.com/office/powerpoint/2010/main" val="3604849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Background- Asset Verification System </a:t>
            </a:r>
          </a:p>
        </p:txBody>
      </p:sp>
      <p:sp>
        <p:nvSpPr>
          <p:cNvPr id="5" name="Slide Number Placeholder 4"/>
          <p:cNvSpPr>
            <a:spLocks noGrp="1"/>
          </p:cNvSpPr>
          <p:nvPr>
            <p:ph type="sldNum" sz="quarter" idx="12"/>
          </p:nvPr>
        </p:nvSpPr>
        <p:spPr/>
        <p:txBody>
          <a:bodyPr>
            <a:normAutofit fontScale="85000" lnSpcReduction="20000"/>
          </a:bodyPr>
          <a:lstStyle/>
          <a:p>
            <a:fld id="{F7C12BC4-994B-473A-871F-46235A85AC2B}" type="slidenum">
              <a:rPr lang="en-US" smtClean="0"/>
              <a:pPr/>
              <a:t>52</a:t>
            </a:fld>
            <a:endParaRPr lang="en-US" dirty="0"/>
          </a:p>
        </p:txBody>
      </p:sp>
      <p:sp>
        <p:nvSpPr>
          <p:cNvPr id="3" name="Content Placeholder 2"/>
          <p:cNvSpPr>
            <a:spLocks noGrp="1"/>
          </p:cNvSpPr>
          <p:nvPr>
            <p:ph sz="quarter" idx="1"/>
          </p:nvPr>
        </p:nvSpPr>
        <p:spPr/>
        <p:txBody>
          <a:bodyPr>
            <a:normAutofit/>
          </a:bodyPr>
          <a:lstStyle/>
          <a:p>
            <a:r>
              <a:rPr lang="en-US" sz="2800" dirty="0"/>
              <a:t>Federal regulations require all states to implement a program to verify an applicant/beneficiary’s  money held in </a:t>
            </a:r>
            <a:r>
              <a:rPr lang="en-US" sz="2800" b="1" dirty="0"/>
              <a:t>financial institutions</a:t>
            </a:r>
            <a:r>
              <a:rPr lang="en-US" sz="2800" dirty="0"/>
              <a:t>.  </a:t>
            </a:r>
          </a:p>
          <a:p>
            <a:r>
              <a:rPr lang="en-US" sz="2800" dirty="0"/>
              <a:t>Groups with resource test include Aged, Blind, and Disabled category and LTC Medicaid</a:t>
            </a:r>
            <a:endParaRPr lang="en-US" dirty="0"/>
          </a:p>
        </p:txBody>
      </p:sp>
    </p:spTree>
    <p:extLst>
      <p:ext uri="{BB962C8B-B14F-4D97-AF65-F5344CB8AC3E}">
        <p14:creationId xmlns:p14="http://schemas.microsoft.com/office/powerpoint/2010/main" val="2954054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Financial Institutions</a:t>
            </a:r>
          </a:p>
        </p:txBody>
      </p:sp>
      <p:sp>
        <p:nvSpPr>
          <p:cNvPr id="3" name="Text Placeholder 2"/>
          <p:cNvSpPr>
            <a:spLocks noGrp="1"/>
          </p:cNvSpPr>
          <p:nvPr>
            <p:ph sz="quarter" idx="1"/>
          </p:nvPr>
        </p:nvSpPr>
        <p:spPr/>
        <p:txBody>
          <a:bodyPr/>
          <a:lstStyle/>
          <a:p>
            <a:r>
              <a:rPr lang="en-US" sz="3200" dirty="0"/>
              <a:t>Medicaid considers monies held in financial institutions to be resources when determining eligibility. Financial institutions include: </a:t>
            </a:r>
          </a:p>
          <a:p>
            <a:pPr lvl="2"/>
            <a:r>
              <a:rPr lang="en-US" dirty="0"/>
              <a:t>Banks </a:t>
            </a:r>
          </a:p>
          <a:p>
            <a:pPr lvl="2"/>
            <a:r>
              <a:rPr lang="en-US" dirty="0"/>
              <a:t>Credit Unions   </a:t>
            </a:r>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53</a:t>
            </a:fld>
            <a:endParaRPr lang="en-US" dirty="0"/>
          </a:p>
        </p:txBody>
      </p:sp>
    </p:spTree>
    <p:extLst>
      <p:ext uri="{BB962C8B-B14F-4D97-AF65-F5344CB8AC3E}">
        <p14:creationId xmlns:p14="http://schemas.microsoft.com/office/powerpoint/2010/main" val="2929452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Types of Financial Institution Accounts </a:t>
            </a:r>
          </a:p>
        </p:txBody>
      </p:sp>
      <p:sp>
        <p:nvSpPr>
          <p:cNvPr id="3" name="Text Placeholder 2"/>
          <p:cNvSpPr>
            <a:spLocks noGrp="1"/>
          </p:cNvSpPr>
          <p:nvPr>
            <p:ph sz="quarter" idx="1"/>
          </p:nvPr>
        </p:nvSpPr>
        <p:spPr>
          <a:xfrm>
            <a:off x="1371606" y="1524000"/>
            <a:ext cx="6572251" cy="1143000"/>
          </a:xfrm>
        </p:spPr>
        <p:txBody>
          <a:bodyPr>
            <a:normAutofit fontScale="25000" lnSpcReduction="20000"/>
          </a:bodyPr>
          <a:lstStyle/>
          <a:p>
            <a:pPr marL="0" indent="0">
              <a:buNone/>
            </a:pPr>
            <a:r>
              <a:rPr lang="en-US" sz="12300" dirty="0"/>
              <a:t>The following financial institution accounts are verified by the District’s Asset Verification System (AVS) and will be evaluated when determining eligibility for Medicaid: </a:t>
            </a:r>
          </a:p>
          <a:p>
            <a:pPr marL="0" indent="0">
              <a:spcBef>
                <a:spcPts val="0"/>
              </a:spcBef>
              <a:buNone/>
            </a:pPr>
            <a:r>
              <a:rPr lang="en-US" sz="12300" dirty="0"/>
              <a:t>		</a:t>
            </a:r>
          </a:p>
          <a:p>
            <a:pPr marL="457200" indent="-457200">
              <a:spcBef>
                <a:spcPts val="0"/>
              </a:spcBef>
              <a:buFont typeface="+mj-lt"/>
              <a:buAutoNum type="arabicPeriod"/>
            </a:pPr>
            <a:r>
              <a:rPr lang="en-US" sz="12300" dirty="0"/>
              <a:t>Checking Accounts</a:t>
            </a:r>
          </a:p>
          <a:p>
            <a:pPr marL="457200" indent="-457200">
              <a:spcBef>
                <a:spcPts val="0"/>
              </a:spcBef>
              <a:buFont typeface="+mj-lt"/>
              <a:buAutoNum type="arabicPeriod"/>
            </a:pPr>
            <a:r>
              <a:rPr lang="en-US" sz="12300" dirty="0"/>
              <a:t>Savings Accounts</a:t>
            </a:r>
          </a:p>
          <a:p>
            <a:pPr marL="457200" indent="-457200">
              <a:spcBef>
                <a:spcPts val="0"/>
              </a:spcBef>
              <a:buFont typeface="+mj-lt"/>
              <a:buAutoNum type="arabicPeriod"/>
            </a:pPr>
            <a:r>
              <a:rPr lang="en-US" sz="12300" dirty="0"/>
              <a:t>Certificate of Deposit Accounts</a:t>
            </a:r>
          </a:p>
          <a:p>
            <a:pPr marL="457200" indent="-457200">
              <a:spcBef>
                <a:spcPts val="0"/>
              </a:spcBef>
              <a:buFont typeface="+mj-lt"/>
              <a:buAutoNum type="arabicPeriod"/>
            </a:pPr>
            <a:r>
              <a:rPr lang="en-US" sz="12300" dirty="0"/>
              <a:t>Money Market Accounts</a:t>
            </a:r>
          </a:p>
          <a:p>
            <a:pPr marL="457200" indent="-457200">
              <a:spcBef>
                <a:spcPts val="0"/>
              </a:spcBef>
              <a:buFont typeface="+mj-lt"/>
              <a:buAutoNum type="arabicPeriod"/>
            </a:pPr>
            <a:r>
              <a:rPr lang="en-US" sz="12300" dirty="0"/>
              <a:t>Christmas Club Accounts</a:t>
            </a:r>
          </a:p>
          <a:p>
            <a:pPr marL="0" indent="0">
              <a:buNone/>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54</a:t>
            </a:fld>
            <a:endParaRPr lang="en-US" dirty="0"/>
          </a:p>
        </p:txBody>
      </p:sp>
    </p:spTree>
    <p:extLst>
      <p:ext uri="{BB962C8B-B14F-4D97-AF65-F5344CB8AC3E}">
        <p14:creationId xmlns:p14="http://schemas.microsoft.com/office/powerpoint/2010/main" val="3042471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What Has Changed?</a:t>
            </a:r>
          </a:p>
        </p:txBody>
      </p:sp>
      <p:sp>
        <p:nvSpPr>
          <p:cNvPr id="3" name="Slide Number Placeholder 2"/>
          <p:cNvSpPr>
            <a:spLocks noGrp="1"/>
          </p:cNvSpPr>
          <p:nvPr>
            <p:ph type="sldNum" sz="quarter" idx="12"/>
          </p:nvPr>
        </p:nvSpPr>
        <p:spPr/>
        <p:txBody>
          <a:bodyPr>
            <a:normAutofit fontScale="85000" lnSpcReduction="20000"/>
          </a:bodyPr>
          <a:lstStyle/>
          <a:p>
            <a:fld id="{F7886C9C-DC18-4195-8FD5-A50AA931D419}" type="slidenum">
              <a:rPr lang="en-US" smtClean="0"/>
              <a:pPr/>
              <a:t>55</a:t>
            </a:fld>
            <a:endParaRPr lang="en-US" dirty="0"/>
          </a:p>
        </p:txBody>
      </p:sp>
      <p:sp>
        <p:nvSpPr>
          <p:cNvPr id="4" name="Content Placeholder 3"/>
          <p:cNvSpPr>
            <a:spLocks noGrp="1"/>
          </p:cNvSpPr>
          <p:nvPr>
            <p:ph sz="quarter" idx="1"/>
          </p:nvPr>
        </p:nvSpPr>
        <p:spPr>
          <a:xfrm>
            <a:off x="612648" y="2190750"/>
            <a:ext cx="7766971" cy="3619500"/>
          </a:xfrm>
        </p:spPr>
        <p:txBody>
          <a:bodyPr>
            <a:normAutofit fontScale="25000" lnSpcReduction="20000"/>
          </a:bodyPr>
          <a:lstStyle/>
          <a:p>
            <a:pPr>
              <a:buFont typeface="Wingdings" panose="05000000000000000000" pitchFamily="2" charset="2"/>
              <a:buChar char="q"/>
            </a:pPr>
            <a:r>
              <a:rPr lang="en-US" sz="8600" dirty="0"/>
              <a:t>AVS is the primary source for ESA to verify financial institution accounts. </a:t>
            </a:r>
          </a:p>
          <a:p>
            <a:pPr>
              <a:buFont typeface="Wingdings" panose="05000000000000000000" pitchFamily="2" charset="2"/>
              <a:buChar char="q"/>
            </a:pPr>
            <a:r>
              <a:rPr lang="en-US" sz="8600" dirty="0"/>
              <a:t>If the bank account information is verified through AVS, the ESA worker does not need to send a checklist to verify account balances. </a:t>
            </a:r>
          </a:p>
          <a:p>
            <a:pPr>
              <a:buFont typeface="Wingdings" panose="05000000000000000000" pitchFamily="2" charset="2"/>
              <a:buChar char="q"/>
            </a:pPr>
            <a:r>
              <a:rPr lang="en-US" sz="8600" dirty="0"/>
              <a:t>If the applicant/beneficiary has a financial institution account, but it cannot be verified by AVS, the worker may need to send a checklist.</a:t>
            </a:r>
          </a:p>
          <a:p>
            <a:r>
              <a:rPr lang="en-US" sz="8600" dirty="0"/>
              <a:t>AVS will send a response when a verification cannot be obtained.  </a:t>
            </a:r>
          </a:p>
          <a:p>
            <a:pPr marL="0" indent="0">
              <a:spcBef>
                <a:spcPts val="0"/>
              </a:spcBef>
              <a:buNone/>
            </a:pPr>
            <a:r>
              <a:rPr lang="en-US" sz="9600" dirty="0"/>
              <a:t>		</a:t>
            </a:r>
          </a:p>
          <a:p>
            <a:endParaRPr lang="en-US" dirty="0"/>
          </a:p>
        </p:txBody>
      </p:sp>
    </p:spTree>
    <p:extLst>
      <p:ext uri="{BB962C8B-B14F-4D97-AF65-F5344CB8AC3E}">
        <p14:creationId xmlns:p14="http://schemas.microsoft.com/office/powerpoint/2010/main" val="1841121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Resource Limits</a:t>
            </a:r>
          </a:p>
        </p:txBody>
      </p:sp>
      <p:sp>
        <p:nvSpPr>
          <p:cNvPr id="3" name="Text Placeholder 2"/>
          <p:cNvSpPr>
            <a:spLocks noGrp="1"/>
          </p:cNvSpPr>
          <p:nvPr>
            <p:ph sz="quarter" idx="1"/>
          </p:nvPr>
        </p:nvSpPr>
        <p:spPr/>
        <p:txBody>
          <a:bodyPr/>
          <a:lstStyle/>
          <a:p>
            <a:pPr marL="0" indent="0">
              <a:buNone/>
            </a:pPr>
            <a:endParaRPr lang="en-US" sz="4000" dirty="0"/>
          </a:p>
          <a:p>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2290297421"/>
              </p:ext>
            </p:extLst>
          </p:nvPr>
        </p:nvGraphicFramePr>
        <p:xfrm>
          <a:off x="761999" y="1600200"/>
          <a:ext cx="7620000" cy="4800601"/>
        </p:xfrm>
        <a:graphic>
          <a:graphicData uri="http://schemas.openxmlformats.org/drawingml/2006/table">
            <a:tbl>
              <a:tblPr firstRow="1" bandRow="1">
                <a:tableStyleId>{5C22544A-7EE6-4342-B048-85BDC9FD1C3A}</a:tableStyleId>
              </a:tblPr>
              <a:tblGrid>
                <a:gridCol w="2540000">
                  <a:extLst>
                    <a:ext uri="{9D8B030D-6E8A-4147-A177-3AD203B41FA5}">
                      <a16:colId xmlns="" xmlns:a16="http://schemas.microsoft.com/office/drawing/2014/main" val="20000"/>
                    </a:ext>
                  </a:extLst>
                </a:gridCol>
                <a:gridCol w="2540000">
                  <a:extLst>
                    <a:ext uri="{9D8B030D-6E8A-4147-A177-3AD203B41FA5}">
                      <a16:colId xmlns="" xmlns:a16="http://schemas.microsoft.com/office/drawing/2014/main" val="20002"/>
                    </a:ext>
                  </a:extLst>
                </a:gridCol>
                <a:gridCol w="2540000">
                  <a:extLst>
                    <a:ext uri="{9D8B030D-6E8A-4147-A177-3AD203B41FA5}">
                      <a16:colId xmlns="" xmlns:a16="http://schemas.microsoft.com/office/drawing/2014/main" val="20003"/>
                    </a:ext>
                  </a:extLst>
                </a:gridCol>
              </a:tblGrid>
              <a:tr h="776740">
                <a:tc>
                  <a:txBody>
                    <a:bodyPr/>
                    <a:lstStyle/>
                    <a:p>
                      <a:r>
                        <a:rPr lang="en-US" dirty="0"/>
                        <a:t>Household</a:t>
                      </a:r>
                    </a:p>
                  </a:txBody>
                  <a:tcPr marL="68580" marR="68580"/>
                </a:tc>
                <a:tc>
                  <a:txBody>
                    <a:bodyPr/>
                    <a:lstStyle/>
                    <a:p>
                      <a:r>
                        <a:rPr lang="en-US" dirty="0"/>
                        <a:t>Single Person</a:t>
                      </a:r>
                    </a:p>
                  </a:txBody>
                  <a:tcPr marL="68580" marR="68580"/>
                </a:tc>
                <a:tc>
                  <a:txBody>
                    <a:bodyPr/>
                    <a:lstStyle/>
                    <a:p>
                      <a:r>
                        <a:rPr lang="en-US" dirty="0"/>
                        <a:t>Married Couple</a:t>
                      </a:r>
                    </a:p>
                  </a:txBody>
                  <a:tcPr marL="68580" marR="68580"/>
                </a:tc>
                <a:extLst>
                  <a:ext uri="{0D108BD9-81ED-4DB2-BD59-A6C34878D82A}">
                    <a16:rowId xmlns="" xmlns:a16="http://schemas.microsoft.com/office/drawing/2014/main" val="10000"/>
                  </a:ext>
                </a:extLst>
              </a:tr>
              <a:tr h="1582017">
                <a:tc>
                  <a:txBody>
                    <a:bodyPr/>
                    <a:lstStyle/>
                    <a:p>
                      <a:r>
                        <a:rPr lang="en-US" dirty="0"/>
                        <a:t>Aged, Blind, Disabled Applicant/Beneficiary (Community Medicaid)</a:t>
                      </a:r>
                    </a:p>
                  </a:txBody>
                  <a:tcPr marL="68580" marR="68580"/>
                </a:tc>
                <a:tc>
                  <a:txBody>
                    <a:bodyPr/>
                    <a:lstStyle/>
                    <a:p>
                      <a:r>
                        <a:rPr lang="en-US" dirty="0"/>
                        <a:t>$4,000</a:t>
                      </a:r>
                    </a:p>
                  </a:txBody>
                  <a:tcPr marL="68580" marR="68580"/>
                </a:tc>
                <a:tc>
                  <a:txBody>
                    <a:bodyPr/>
                    <a:lstStyle/>
                    <a:p>
                      <a:r>
                        <a:rPr lang="en-US" dirty="0"/>
                        <a:t>$6,000</a:t>
                      </a:r>
                    </a:p>
                  </a:txBody>
                  <a:tcPr marL="68580" marR="68580"/>
                </a:tc>
                <a:extLst>
                  <a:ext uri="{0D108BD9-81ED-4DB2-BD59-A6C34878D82A}">
                    <a16:rowId xmlns="" xmlns:a16="http://schemas.microsoft.com/office/drawing/2014/main" val="10001"/>
                  </a:ext>
                </a:extLst>
              </a:tr>
              <a:tr h="2441844">
                <a:tc>
                  <a:txBody>
                    <a:bodyPr/>
                    <a:lstStyle/>
                    <a:p>
                      <a:r>
                        <a:rPr lang="en-US" dirty="0"/>
                        <a:t>Long Term Care Applicant/Beneficiary Either Institutionalized or in an Home and Community Based Services Waiver</a:t>
                      </a:r>
                    </a:p>
                  </a:txBody>
                  <a:tcPr marL="68580" marR="68580"/>
                </a:tc>
                <a:tc>
                  <a:txBody>
                    <a:bodyPr/>
                    <a:lstStyle/>
                    <a:p>
                      <a:r>
                        <a:rPr lang="en-US" dirty="0"/>
                        <a:t>$4,000</a:t>
                      </a:r>
                    </a:p>
                  </a:txBody>
                  <a:tcPr marL="68580" marR="68580"/>
                </a:tc>
                <a:tc>
                  <a:txBody>
                    <a:bodyPr/>
                    <a:lstStyle/>
                    <a:p>
                      <a:r>
                        <a:rPr lang="en-US" b="1" u="sng" dirty="0"/>
                        <a:t>Not Applicable</a:t>
                      </a:r>
                    </a:p>
                    <a:p>
                      <a:r>
                        <a:rPr lang="en-US" dirty="0"/>
                        <a:t>An individual who is applying for Medicaid Long Term Care Services is always a household of one </a:t>
                      </a:r>
                    </a:p>
                  </a:txBody>
                  <a:tcPr marL="68580" marR="68580"/>
                </a:tc>
                <a:extLst>
                  <a:ext uri="{0D108BD9-81ED-4DB2-BD59-A6C34878D82A}">
                    <a16:rowId xmlns=""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F459EE3C-E6BE-4B30-845A-F93220F86C56}" type="slidenum">
              <a:rPr lang="en-US" smtClean="0"/>
              <a:t>56</a:t>
            </a:fld>
            <a:endParaRPr lang="en-US" dirty="0"/>
          </a:p>
        </p:txBody>
      </p:sp>
    </p:spTree>
    <p:extLst>
      <p:ext uri="{BB962C8B-B14F-4D97-AF65-F5344CB8AC3E}">
        <p14:creationId xmlns:p14="http://schemas.microsoft.com/office/powerpoint/2010/main" val="1471701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t>Evaluating the Money Held In Financial Institution Accounts</a:t>
            </a:r>
          </a:p>
        </p:txBody>
      </p:sp>
      <p:sp>
        <p:nvSpPr>
          <p:cNvPr id="3" name="Text Placeholder 2"/>
          <p:cNvSpPr>
            <a:spLocks noGrp="1"/>
          </p:cNvSpPr>
          <p:nvPr>
            <p:ph sz="quarter" idx="1"/>
          </p:nvPr>
        </p:nvSpPr>
        <p:spPr/>
        <p:txBody>
          <a:bodyPr/>
          <a:lstStyle/>
          <a:p>
            <a:pPr lvl="1"/>
            <a:endParaRPr lang="en-US" sz="2800" dirty="0"/>
          </a:p>
          <a:p>
            <a:pPr marL="0" indent="0">
              <a:buNone/>
            </a:pPr>
            <a:r>
              <a:rPr lang="en-US" sz="2800" dirty="0"/>
              <a:t>If the countable value of the individual’s money held in financial institution accounts plus the countable value of the individual’s other resources exceeds the applicable resource limit, the individual is ineligible for Medicaid.</a:t>
            </a:r>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57</a:t>
            </a:fld>
            <a:endParaRPr lang="en-US" dirty="0"/>
          </a:p>
        </p:txBody>
      </p:sp>
    </p:spTree>
    <p:extLst>
      <p:ext uri="{BB962C8B-B14F-4D97-AF65-F5344CB8AC3E}">
        <p14:creationId xmlns:p14="http://schemas.microsoft.com/office/powerpoint/2010/main" val="2628650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entagon 22"/>
          <p:cNvSpPr/>
          <p:nvPr/>
        </p:nvSpPr>
        <p:spPr>
          <a:xfrm>
            <a:off x="2483762" y="4887086"/>
            <a:ext cx="5600871" cy="1062281"/>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solidFill>
                <a:schemeClr val="bg1"/>
              </a:solidFill>
            </a:endParaRPr>
          </a:p>
        </p:txBody>
      </p:sp>
      <p:sp>
        <p:nvSpPr>
          <p:cNvPr id="2" name="Title 1"/>
          <p:cNvSpPr>
            <a:spLocks noGrp="1"/>
          </p:cNvSpPr>
          <p:nvPr>
            <p:ph type="title"/>
          </p:nvPr>
        </p:nvSpPr>
        <p:spPr>
          <a:xfrm>
            <a:off x="471488" y="394753"/>
            <a:ext cx="5915025" cy="542095"/>
          </a:xfrm>
        </p:spPr>
        <p:txBody>
          <a:bodyPr>
            <a:normAutofit fontScale="90000"/>
          </a:bodyPr>
          <a:lstStyle/>
          <a:p>
            <a:r>
              <a:rPr lang="en-US" dirty="0"/>
              <a:t>How the District of Columbia’s AVS Works:</a:t>
            </a:r>
          </a:p>
        </p:txBody>
      </p:sp>
      <p:sp>
        <p:nvSpPr>
          <p:cNvPr id="6" name="Slide Number Placeholder 5"/>
          <p:cNvSpPr>
            <a:spLocks noGrp="1"/>
          </p:cNvSpPr>
          <p:nvPr>
            <p:ph type="sldNum" sz="quarter" idx="16"/>
          </p:nvPr>
        </p:nvSpPr>
        <p:spPr/>
        <p:txBody>
          <a:bodyPr>
            <a:normAutofit fontScale="85000" lnSpcReduction="20000"/>
          </a:bodyPr>
          <a:lstStyle/>
          <a:p>
            <a:fld id="{F7C12BC4-994B-473A-871F-46235A85AC2B}" type="slidenum">
              <a:rPr lang="en-US" sz="1400"/>
              <a:pPr/>
              <a:t>58</a:t>
            </a:fld>
            <a:endParaRPr lang="en-US" sz="1400" dirty="0"/>
          </a:p>
        </p:txBody>
      </p:sp>
      <p:sp>
        <p:nvSpPr>
          <p:cNvPr id="24" name="TextBox 23"/>
          <p:cNvSpPr txBox="1"/>
          <p:nvPr/>
        </p:nvSpPr>
        <p:spPr>
          <a:xfrm>
            <a:off x="2483762" y="5014074"/>
            <a:ext cx="5610927" cy="954107"/>
          </a:xfrm>
          <a:prstGeom prst="rect">
            <a:avLst/>
          </a:prstGeom>
          <a:noFill/>
        </p:spPr>
        <p:txBody>
          <a:bodyPr wrap="square" rtlCol="0">
            <a:spAutoFit/>
          </a:bodyPr>
          <a:lstStyle/>
          <a:p>
            <a:pPr marL="342900" indent="-342900">
              <a:buFont typeface="Arial" pitchFamily="34" charset="0"/>
              <a:buChar char="•"/>
            </a:pPr>
            <a:r>
              <a:rPr lang="en-US" sz="1400" dirty="0">
                <a:latin typeface="Arial" panose="020B0604020202020204" pitchFamily="34" charset="0"/>
                <a:cs typeface="Arial" panose="020B0604020202020204" pitchFamily="34" charset="0"/>
              </a:rPr>
              <a:t>National account search for any accounts maintained by 20 largest banks.</a:t>
            </a:r>
          </a:p>
          <a:p>
            <a:pPr marL="342900" indent="-342900">
              <a:buFont typeface="Arial" pitchFamily="34" charset="0"/>
              <a:buChar char="•"/>
            </a:pPr>
            <a:r>
              <a:rPr lang="en-US" sz="1400" dirty="0">
                <a:latin typeface="Arial" panose="020B0604020202020204" pitchFamily="34" charset="0"/>
                <a:cs typeface="Arial" panose="020B0604020202020204" pitchFamily="34" charset="0"/>
              </a:rPr>
              <a:t>Local account search based on geographic proximity.</a:t>
            </a:r>
          </a:p>
          <a:p>
            <a:pPr marL="342900" indent="-342900">
              <a:buFont typeface="Arial" pitchFamily="34" charset="0"/>
              <a:buChar char="•"/>
            </a:pPr>
            <a:r>
              <a:rPr lang="en-US" sz="1400" dirty="0">
                <a:latin typeface="Arial" panose="020B0604020202020204" pitchFamily="34" charset="0"/>
                <a:cs typeface="Arial" panose="020B0604020202020204" pitchFamily="34" charset="0"/>
              </a:rPr>
              <a:t>Directed account search to query any financial institution.</a:t>
            </a:r>
            <a:endParaRPr lang="en-US" sz="1400" dirty="0">
              <a:solidFill>
                <a:schemeClr val="bg1"/>
              </a:solidFill>
              <a:latin typeface="Arial" panose="020B0604020202020204" pitchFamily="34" charset="0"/>
              <a:cs typeface="Arial" panose="020B0604020202020204" pitchFamily="34" charset="0"/>
            </a:endParaRPr>
          </a:p>
        </p:txBody>
      </p:sp>
      <p:sp>
        <p:nvSpPr>
          <p:cNvPr id="28" name="Rectangle 27"/>
          <p:cNvSpPr/>
          <p:nvPr/>
        </p:nvSpPr>
        <p:spPr>
          <a:xfrm>
            <a:off x="682026" y="4905900"/>
            <a:ext cx="1330033" cy="10622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TextBox 28"/>
          <p:cNvSpPr txBox="1"/>
          <p:nvPr/>
        </p:nvSpPr>
        <p:spPr>
          <a:xfrm>
            <a:off x="682026" y="5014074"/>
            <a:ext cx="145157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Comprehensive Asset Search</a:t>
            </a:r>
          </a:p>
        </p:txBody>
      </p:sp>
      <p:pic>
        <p:nvPicPr>
          <p:cNvPr id="4" name="Picture 3"/>
          <p:cNvPicPr>
            <a:picLocks noChangeAspect="1"/>
          </p:cNvPicPr>
          <p:nvPr/>
        </p:nvPicPr>
        <p:blipFill>
          <a:blip r:embed="rId3"/>
          <a:stretch>
            <a:fillRect/>
          </a:stretch>
        </p:blipFill>
        <p:spPr>
          <a:xfrm>
            <a:off x="471492" y="1156175"/>
            <a:ext cx="8151019" cy="3638550"/>
          </a:xfrm>
          <a:prstGeom prst="rect">
            <a:avLst/>
          </a:prstGeom>
        </p:spPr>
      </p:pic>
    </p:spTree>
    <p:extLst>
      <p:ext uri="{BB962C8B-B14F-4D97-AF65-F5344CB8AC3E}">
        <p14:creationId xmlns:p14="http://schemas.microsoft.com/office/powerpoint/2010/main" val="3183625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 Summary</a:t>
            </a:r>
          </a:p>
        </p:txBody>
      </p:sp>
      <p:sp>
        <p:nvSpPr>
          <p:cNvPr id="4" name="Slide Number Placeholder 3"/>
          <p:cNvSpPr>
            <a:spLocks noGrp="1"/>
          </p:cNvSpPr>
          <p:nvPr>
            <p:ph type="sldNum" sz="quarter" idx="12"/>
          </p:nvPr>
        </p:nvSpPr>
        <p:spPr/>
        <p:txBody>
          <a:bodyPr>
            <a:normAutofit fontScale="85000" lnSpcReduction="20000"/>
          </a:bodyPr>
          <a:lstStyle/>
          <a:p>
            <a:fld id="{F7C12BC4-994B-473A-871F-46235A85AC2B}" type="slidenum">
              <a:rPr lang="en-US" smtClean="0"/>
              <a:pPr/>
              <a:t>59</a:t>
            </a:fld>
            <a:endParaRPr lang="en-US" dirty="0"/>
          </a:p>
        </p:txBody>
      </p:sp>
      <p:sp>
        <p:nvSpPr>
          <p:cNvPr id="5" name="Content Placeholder 4"/>
          <p:cNvSpPr>
            <a:spLocks noGrp="1"/>
          </p:cNvSpPr>
          <p:nvPr>
            <p:ph sz="quarter" idx="1"/>
          </p:nvPr>
        </p:nvSpPr>
        <p:spPr/>
        <p:txBody>
          <a:bodyPr/>
          <a:lstStyle/>
          <a:p>
            <a:r>
              <a:rPr lang="en-US" dirty="0"/>
              <a:t>AVS is ESA’s primary source for verifying the resource value of financial institution accounts for ABD and LTC Medicaid applicants/beneficiaries.</a:t>
            </a:r>
          </a:p>
          <a:p>
            <a:r>
              <a:rPr lang="en-US" dirty="0"/>
              <a:t>This should make the application/renewal process more efficient by reducing the issuance of checklist from ESA. </a:t>
            </a:r>
          </a:p>
        </p:txBody>
      </p:sp>
    </p:spTree>
    <p:extLst>
      <p:ext uri="{BB962C8B-B14F-4D97-AF65-F5344CB8AC3E}">
        <p14:creationId xmlns:p14="http://schemas.microsoft.com/office/powerpoint/2010/main" val="61612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Identity Verification Cont.…</a:t>
            </a:r>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6</a:t>
            </a:fld>
            <a:endParaRPr lang="en-US" dirty="0"/>
          </a:p>
        </p:txBody>
      </p:sp>
      <p:sp>
        <p:nvSpPr>
          <p:cNvPr id="3" name="Content Placeholder 2"/>
          <p:cNvSpPr>
            <a:spLocks noGrp="1"/>
          </p:cNvSpPr>
          <p:nvPr>
            <p:ph sz="quarter" idx="1"/>
          </p:nvPr>
        </p:nvSpPr>
        <p:spPr/>
        <p:txBody>
          <a:bodyPr>
            <a:normAutofit/>
          </a:bodyPr>
          <a:lstStyle/>
          <a:p>
            <a:pPr marL="0" indent="0">
              <a:buNone/>
            </a:pPr>
            <a:r>
              <a:rPr lang="en-US" sz="2400" dirty="0"/>
              <a:t>Federal requirements at 42 CFR § 435.407(d) state a Medicaid agency may rely, without further documentation of citizenship or identity, on a verification of citizenship made by a Federal agency or another state agency.  </a:t>
            </a:r>
          </a:p>
          <a:p>
            <a:pPr marL="0" indent="0">
              <a:buNone/>
            </a:pPr>
            <a:endParaRPr lang="en-US" sz="2400" dirty="0"/>
          </a:p>
          <a:p>
            <a:pPr marL="0" indent="0">
              <a:buNone/>
            </a:pPr>
            <a:r>
              <a:rPr lang="en-US" sz="2400" dirty="0"/>
              <a:t>Economic Security Administration (ESA) will use the below electronic data sources to verify identity:</a:t>
            </a:r>
          </a:p>
          <a:p>
            <a:pPr marL="571500" lvl="1" indent="-342900">
              <a:lnSpc>
                <a:spcPct val="90000"/>
              </a:lnSpc>
              <a:spcBef>
                <a:spcPts val="700"/>
              </a:spcBef>
              <a:buClr>
                <a:schemeClr val="accent2"/>
              </a:buClr>
              <a:buSzPct val="60000"/>
              <a:buFont typeface="Wingdings"/>
              <a:buChar char=""/>
            </a:pPr>
            <a:r>
              <a:rPr lang="en-US" sz="2300" dirty="0"/>
              <a:t>State Verification &amp; Exchange System (SVES)</a:t>
            </a:r>
          </a:p>
          <a:p>
            <a:pPr marL="571500" lvl="1" indent="-342900">
              <a:lnSpc>
                <a:spcPct val="90000"/>
              </a:lnSpc>
              <a:spcBef>
                <a:spcPts val="700"/>
              </a:spcBef>
              <a:buClr>
                <a:schemeClr val="accent2"/>
              </a:buClr>
              <a:buSzPct val="60000"/>
              <a:buFont typeface="Wingdings"/>
              <a:buChar char=""/>
            </a:pPr>
            <a:r>
              <a:rPr lang="en-US" sz="2300" dirty="0"/>
              <a:t>Systematic Alien Verification of Entitlements (SAVE) Program</a:t>
            </a:r>
          </a:p>
          <a:p>
            <a:pPr marL="0" indent="0">
              <a:buNone/>
            </a:pPr>
            <a:endParaRPr lang="en-US" dirty="0"/>
          </a:p>
        </p:txBody>
      </p:sp>
    </p:spTree>
    <p:extLst>
      <p:ext uri="{BB962C8B-B14F-4D97-AF65-F5344CB8AC3E}">
        <p14:creationId xmlns:p14="http://schemas.microsoft.com/office/powerpoint/2010/main" val="1837248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01018"/>
            <a:ext cx="6477000" cy="1828800"/>
          </a:xfrm>
        </p:spPr>
        <p:txBody>
          <a:bodyPr>
            <a:normAutofit fontScale="90000"/>
          </a:bodyPr>
          <a:lstStyle/>
          <a:p>
            <a:r>
              <a:rPr lang="en-US" dirty="0"/>
              <a:t>SECTION 6: long Term Care Medicaid Spend-down Changes</a:t>
            </a:r>
          </a:p>
        </p:txBody>
      </p:sp>
      <p:sp>
        <p:nvSpPr>
          <p:cNvPr id="3" name="Subtitle 2"/>
          <p:cNvSpPr>
            <a:spLocks noGrp="1"/>
          </p:cNvSpPr>
          <p:nvPr>
            <p:ph type="subTitle" idx="1"/>
          </p:nvPr>
        </p:nvSpPr>
        <p:spPr/>
        <p:txBody>
          <a:bodyPr>
            <a:normAutofit fontScale="77500" lnSpcReduction="20000"/>
          </a:bodyPr>
          <a:lstStyle/>
          <a:p>
            <a:pPr algn="ctr"/>
            <a:r>
              <a:rPr lang="en-US" dirty="0"/>
              <a:t>Division of Eligibility Policy </a:t>
            </a:r>
          </a:p>
          <a:p>
            <a:pPr algn="ctr"/>
            <a:r>
              <a:rPr lang="en-US" dirty="0"/>
              <a:t>July 26, 2017 </a:t>
            </a:r>
          </a:p>
        </p:txBody>
      </p:sp>
      <p:pic>
        <p:nvPicPr>
          <p:cNvPr id="4" name="Picture 2" descr="https://encrypted-tbn2.gstatic.com/images?q=tbn:ANd9GcS8pJuVEe2VXQbyv-r67UlVFHTaYy8dJp8O6H2_Mq9-R-Zx46j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144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215" t="4381" r="15904" b="4277"/>
          <a:stretch/>
        </p:blipFill>
        <p:spPr>
          <a:xfrm>
            <a:off x="8077200" y="76200"/>
            <a:ext cx="914400" cy="617629"/>
          </a:xfrm>
          <a:prstGeom prst="rect">
            <a:avLst/>
          </a:prstGeom>
          <a:ln>
            <a:noFill/>
          </a:ln>
          <a:effectLst>
            <a:softEdge rad="12700"/>
          </a:effectLst>
        </p:spPr>
      </p:pic>
      <p:sp>
        <p:nvSpPr>
          <p:cNvPr id="6" name="Slide Number Placeholder 5"/>
          <p:cNvSpPr>
            <a:spLocks noGrp="1"/>
          </p:cNvSpPr>
          <p:nvPr>
            <p:ph type="sldNum" sz="quarter" idx="12"/>
          </p:nvPr>
        </p:nvSpPr>
        <p:spPr/>
        <p:txBody>
          <a:bodyPr/>
          <a:lstStyle/>
          <a:p>
            <a:fld id="{F459EE3C-E6BE-4B30-845A-F93220F86C56}" type="slidenum">
              <a:rPr lang="en-US" smtClean="0"/>
              <a:t>60</a:t>
            </a:fld>
            <a:endParaRPr lang="en-US" dirty="0"/>
          </a:p>
        </p:txBody>
      </p:sp>
    </p:spTree>
    <p:extLst>
      <p:ext uri="{BB962C8B-B14F-4D97-AF65-F5344CB8AC3E}">
        <p14:creationId xmlns:p14="http://schemas.microsoft.com/office/powerpoint/2010/main" val="12877716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a:t>
            </a:r>
          </a:p>
        </p:txBody>
      </p:sp>
      <p:sp>
        <p:nvSpPr>
          <p:cNvPr id="3" name="Content Placeholder 2"/>
          <p:cNvSpPr>
            <a:spLocks noGrp="1"/>
          </p:cNvSpPr>
          <p:nvPr>
            <p:ph sz="quarter" idx="1"/>
          </p:nvPr>
        </p:nvSpPr>
        <p:spPr>
          <a:xfrm>
            <a:off x="612648" y="1600200"/>
            <a:ext cx="8226552" cy="4953000"/>
          </a:xfrm>
        </p:spPr>
        <p:txBody>
          <a:bodyPr/>
          <a:lstStyle/>
          <a:p>
            <a:r>
              <a:rPr lang="en-US" dirty="0"/>
              <a:t>Purpose of the Spend-down Changes</a:t>
            </a:r>
          </a:p>
          <a:p>
            <a:r>
              <a:rPr lang="en-US" dirty="0"/>
              <a:t>Background</a:t>
            </a:r>
          </a:p>
          <a:p>
            <a:r>
              <a:rPr lang="en-US" dirty="0"/>
              <a:t>Summary of Changes</a:t>
            </a:r>
          </a:p>
          <a:p>
            <a:r>
              <a:rPr lang="en-US" dirty="0"/>
              <a:t>The Result</a:t>
            </a:r>
          </a:p>
        </p:txBody>
      </p:sp>
      <p:pic>
        <p:nvPicPr>
          <p:cNvPr id="1027" name="Picture 3" descr="C:\Users\araceli.simbulan\AppData\Local\Microsoft\Windows\Temporary Internet Files\Content.IE5\TTVZO50F\encuesta[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0386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61</a:t>
            </a:fld>
            <a:endParaRPr lang="en-US" dirty="0"/>
          </a:p>
        </p:txBody>
      </p:sp>
    </p:spTree>
    <p:extLst>
      <p:ext uri="{BB962C8B-B14F-4D97-AF65-F5344CB8AC3E}">
        <p14:creationId xmlns:p14="http://schemas.microsoft.com/office/powerpoint/2010/main" val="921692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Purpose- Spend-Down Budget Period Alignment </a:t>
            </a:r>
          </a:p>
        </p:txBody>
      </p:sp>
      <p:sp>
        <p:nvSpPr>
          <p:cNvPr id="3" name="Content Placeholder 2"/>
          <p:cNvSpPr>
            <a:spLocks noGrp="1"/>
          </p:cNvSpPr>
          <p:nvPr>
            <p:ph sz="quarter" idx="1"/>
          </p:nvPr>
        </p:nvSpPr>
        <p:spPr>
          <a:xfrm>
            <a:off x="609600" y="2133600"/>
            <a:ext cx="8226552" cy="3581400"/>
          </a:xfrm>
        </p:spPr>
        <p:txBody>
          <a:bodyPr>
            <a:normAutofit/>
          </a:bodyPr>
          <a:lstStyle/>
          <a:p>
            <a:r>
              <a:rPr lang="en-US" dirty="0"/>
              <a:t>The purpose of this process change is to eliminate renewal notices from being issued to Medicaid LTC Spend-down beneficiaries in the fourth month of spend-down.</a:t>
            </a:r>
          </a:p>
          <a:p>
            <a:pPr marL="0" indent="0">
              <a:buNone/>
            </a:pPr>
            <a:r>
              <a:rPr lang="en-US" dirty="0"/>
              <a:t> </a:t>
            </a:r>
          </a:p>
          <a:p>
            <a:pPr marL="365760" lvl="1" indent="0">
              <a:buNone/>
            </a:pPr>
            <a:endParaRPr lang="en-US" dirty="0"/>
          </a:p>
          <a:p>
            <a:pPr marL="365760" lvl="1" indent="0">
              <a:buNone/>
            </a:pPr>
            <a:r>
              <a:rPr lang="en-US" dirty="0"/>
              <a:t> </a:t>
            </a:r>
          </a:p>
          <a:p>
            <a:pPr marL="365760" lvl="1" indent="0">
              <a:buNone/>
            </a:pPr>
            <a:endParaRPr lang="en-US" dirty="0"/>
          </a:p>
          <a:p>
            <a:pPr lvl="1"/>
            <a:endParaRPr lang="en-US" dirty="0"/>
          </a:p>
          <a:p>
            <a:endParaRPr lang="en-US" dirty="0"/>
          </a:p>
        </p:txBody>
      </p:sp>
      <p:pic>
        <p:nvPicPr>
          <p:cNvPr id="2051" name="Picture 3" descr="C:\Users\araceli.simbulan\AppData\Local\Microsoft\Windows\Temporary Internet Files\Content.IE5\O3OQE7MU\documentclipart_zpsf218e84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599" y="5486400"/>
            <a:ext cx="962191" cy="10738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62</a:t>
            </a:fld>
            <a:endParaRPr lang="en-US" dirty="0"/>
          </a:p>
        </p:txBody>
      </p:sp>
    </p:spTree>
    <p:extLst>
      <p:ext uri="{BB962C8B-B14F-4D97-AF65-F5344CB8AC3E}">
        <p14:creationId xmlns:p14="http://schemas.microsoft.com/office/powerpoint/2010/main" val="2643698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Background</a:t>
            </a:r>
          </a:p>
        </p:txBody>
      </p:sp>
      <p:sp>
        <p:nvSpPr>
          <p:cNvPr id="3" name="Content Placeholder 2"/>
          <p:cNvSpPr>
            <a:spLocks noGrp="1"/>
          </p:cNvSpPr>
          <p:nvPr>
            <p:ph sz="quarter" idx="1"/>
          </p:nvPr>
        </p:nvSpPr>
        <p:spPr>
          <a:xfrm>
            <a:off x="612648" y="2057400"/>
            <a:ext cx="8153400" cy="3124200"/>
          </a:xfrm>
        </p:spPr>
        <p:txBody>
          <a:bodyPr>
            <a:normAutofit/>
          </a:bodyPr>
          <a:lstStyle/>
          <a:p>
            <a:r>
              <a:rPr lang="en-US" dirty="0"/>
              <a:t> Medicaid Long Term Care Beneficiaries who became eligible for Medicaid through spend-down received renewal forms at the beginning of the 4</a:t>
            </a:r>
            <a:r>
              <a:rPr lang="en-US" baseline="30000" dirty="0"/>
              <a:t>th</a:t>
            </a:r>
            <a:r>
              <a:rPr lang="en-US" dirty="0"/>
              <a:t> month of their spend-down. </a:t>
            </a:r>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63</a:t>
            </a:fld>
            <a:endParaRPr lang="en-US" dirty="0"/>
          </a:p>
        </p:txBody>
      </p:sp>
    </p:spTree>
    <p:extLst>
      <p:ext uri="{BB962C8B-B14F-4D97-AF65-F5344CB8AC3E}">
        <p14:creationId xmlns:p14="http://schemas.microsoft.com/office/powerpoint/2010/main" val="3207996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Summary of Changes    </a:t>
            </a:r>
            <a:br>
              <a:rPr lang="en-US" dirty="0"/>
            </a:br>
            <a:endParaRPr lang="en-US" dirty="0"/>
          </a:p>
        </p:txBody>
      </p:sp>
      <p:sp>
        <p:nvSpPr>
          <p:cNvPr id="3" name="Content Placeholder 2"/>
          <p:cNvSpPr>
            <a:spLocks noGrp="1"/>
          </p:cNvSpPr>
          <p:nvPr>
            <p:ph sz="quarter" idx="1"/>
          </p:nvPr>
        </p:nvSpPr>
        <p:spPr>
          <a:xfrm>
            <a:off x="533400" y="2133600"/>
            <a:ext cx="8232648" cy="3276600"/>
          </a:xfrm>
        </p:spPr>
        <p:txBody>
          <a:bodyPr>
            <a:normAutofit lnSpcReduction="10000"/>
          </a:bodyPr>
          <a:lstStyle/>
          <a:p>
            <a:r>
              <a:rPr lang="en-US" sz="2400" dirty="0"/>
              <a:t>System changes have been implemented </a:t>
            </a:r>
            <a:r>
              <a:rPr lang="en-US" sz="2400" dirty="0" smtClean="0"/>
              <a:t>for new Medicaid beneficiaries to </a:t>
            </a:r>
            <a:r>
              <a:rPr lang="en-US" sz="2400" dirty="0"/>
              <a:t>eliminate the issuance of renewal forms during the fourth month of </a:t>
            </a:r>
            <a:r>
              <a:rPr lang="en-US" sz="2400" dirty="0" smtClean="0"/>
              <a:t>the beneficiary’s </a:t>
            </a:r>
            <a:r>
              <a:rPr lang="en-US" sz="2400" dirty="0"/>
              <a:t>spend-down budget </a:t>
            </a:r>
            <a:r>
              <a:rPr lang="en-US" sz="2400" dirty="0" smtClean="0"/>
              <a:t>period starting August 2017. </a:t>
            </a:r>
          </a:p>
          <a:p>
            <a:r>
              <a:rPr lang="en-US" sz="2400" dirty="0" smtClean="0"/>
              <a:t>This system change will be effective for enrolled Medicaid  Long Term Care Spend-down beneficiaries (318/318Q) effective November 1, 2017. Nursing facility staff are still encouraged to help Medicaid beneficiaries submit renewal information until the change is made </a:t>
            </a:r>
            <a:r>
              <a:rPr lang="en-US" sz="2400" smtClean="0"/>
              <a:t>in November 2017.</a:t>
            </a:r>
            <a:endParaRPr lang="en-US" sz="2400" dirty="0"/>
          </a:p>
          <a:p>
            <a:endParaRPr lang="en-US" dirty="0"/>
          </a:p>
          <a:p>
            <a:pPr marL="365760" lvl="1"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64</a:t>
            </a:fld>
            <a:endParaRPr lang="en-US" dirty="0"/>
          </a:p>
        </p:txBody>
      </p:sp>
    </p:spTree>
    <p:extLst>
      <p:ext uri="{BB962C8B-B14F-4D97-AF65-F5344CB8AC3E}">
        <p14:creationId xmlns:p14="http://schemas.microsoft.com/office/powerpoint/2010/main" val="1342479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The Result</a:t>
            </a:r>
          </a:p>
        </p:txBody>
      </p:sp>
      <p:sp>
        <p:nvSpPr>
          <p:cNvPr id="3" name="Content Placeholder 2"/>
          <p:cNvSpPr>
            <a:spLocks noGrp="1"/>
          </p:cNvSpPr>
          <p:nvPr>
            <p:ph sz="quarter" idx="1"/>
          </p:nvPr>
        </p:nvSpPr>
        <p:spPr>
          <a:xfrm>
            <a:off x="612648" y="1600200"/>
            <a:ext cx="8302752" cy="5029200"/>
          </a:xfrm>
        </p:spPr>
        <p:txBody>
          <a:bodyPr>
            <a:normAutofit/>
          </a:bodyPr>
          <a:lstStyle/>
          <a:p>
            <a:endParaRPr lang="en-US" dirty="0"/>
          </a:p>
          <a:p>
            <a:r>
              <a:rPr lang="en-US" dirty="0"/>
              <a:t>Beneficiaries will no longer receive renewal packets at the beginning of 4</a:t>
            </a:r>
            <a:r>
              <a:rPr lang="en-US" baseline="30000" dirty="0"/>
              <a:t>th</a:t>
            </a:r>
            <a:r>
              <a:rPr lang="en-US" dirty="0"/>
              <a:t> month of their spend-down period which will result in a more streamline process for ESA, the beneficiary, and the nursing facility.</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459EE3C-E6BE-4B30-845A-F93220F86C56}" type="slidenum">
              <a:rPr lang="en-US" smtClean="0"/>
              <a:t>65</a:t>
            </a:fld>
            <a:endParaRPr lang="en-US" dirty="0"/>
          </a:p>
        </p:txBody>
      </p:sp>
    </p:spTree>
    <p:extLst>
      <p:ext uri="{BB962C8B-B14F-4D97-AF65-F5344CB8AC3E}">
        <p14:creationId xmlns:p14="http://schemas.microsoft.com/office/powerpoint/2010/main" val="15652181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pic>
        <p:nvPicPr>
          <p:cNvPr id="9218" name="Picture 2" descr="C:\Users\araceli.simbulan\AppData\Local\Microsoft\Windows\Temporary Internet Files\Content.IE5\O01ZATHQ\Man-With-Question-04[1].pn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441575" y="1600200"/>
            <a:ext cx="4495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66</a:t>
            </a:fld>
            <a:endParaRPr lang="en-US" dirty="0"/>
          </a:p>
        </p:txBody>
      </p:sp>
    </p:spTree>
    <p:extLst>
      <p:ext uri="{BB962C8B-B14F-4D97-AF65-F5344CB8AC3E}">
        <p14:creationId xmlns:p14="http://schemas.microsoft.com/office/powerpoint/2010/main" val="3924359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 </a:t>
            </a:r>
          </a:p>
        </p:txBody>
      </p:sp>
      <p:sp>
        <p:nvSpPr>
          <p:cNvPr id="4" name="Content Placeholder 3"/>
          <p:cNvSpPr>
            <a:spLocks noGrp="1"/>
          </p:cNvSpPr>
          <p:nvPr>
            <p:ph sz="quarter" idx="1"/>
          </p:nvPr>
        </p:nvSpPr>
        <p:spPr/>
        <p:txBody>
          <a:bodyPr/>
          <a:lstStyle/>
          <a:p>
            <a:pPr marL="0" lvl="0" indent="0">
              <a:buClr>
                <a:srgbClr val="DD8047"/>
              </a:buClr>
              <a:buNone/>
            </a:pPr>
            <a:r>
              <a:rPr lang="en-US" sz="2000" dirty="0">
                <a:solidFill>
                  <a:prstClr val="black"/>
                </a:solidFill>
              </a:rPr>
              <a:t>Danielle Lewis-Wright</a:t>
            </a:r>
          </a:p>
          <a:p>
            <a:pPr marL="0" lvl="0" indent="0">
              <a:buClr>
                <a:srgbClr val="DD8047"/>
              </a:buClr>
              <a:buNone/>
            </a:pPr>
            <a:r>
              <a:rPr lang="en-US" sz="2000" dirty="0">
                <a:solidFill>
                  <a:prstClr val="black"/>
                </a:solidFill>
              </a:rPr>
              <a:t>Associate Director </a:t>
            </a:r>
          </a:p>
          <a:p>
            <a:pPr marL="0" lvl="0" indent="0">
              <a:buClr>
                <a:srgbClr val="DD8047"/>
              </a:buClr>
              <a:buNone/>
            </a:pPr>
            <a:r>
              <a:rPr lang="en-US" sz="2000" dirty="0">
                <a:solidFill>
                  <a:prstClr val="black"/>
                </a:solidFill>
              </a:rPr>
              <a:t>Email: </a:t>
            </a:r>
            <a:r>
              <a:rPr lang="en-US" sz="2000" dirty="0">
                <a:solidFill>
                  <a:prstClr val="black"/>
                </a:solidFill>
                <a:hlinkClick r:id="rId2"/>
              </a:rPr>
              <a:t>Danielle.Lewis@dc.gov</a:t>
            </a:r>
            <a:endParaRPr lang="en-US" sz="2000" dirty="0">
              <a:solidFill>
                <a:prstClr val="black"/>
              </a:solidFill>
            </a:endParaRPr>
          </a:p>
          <a:p>
            <a:pPr marL="0" lvl="0" indent="0">
              <a:buClr>
                <a:srgbClr val="DD8047"/>
              </a:buClr>
              <a:buNone/>
            </a:pPr>
            <a:endParaRPr lang="en-US" sz="2000" dirty="0">
              <a:solidFill>
                <a:prstClr val="black"/>
              </a:solidFill>
            </a:endParaRPr>
          </a:p>
          <a:p>
            <a:pPr marL="0" lvl="0" indent="0">
              <a:buClr>
                <a:srgbClr val="DD8047"/>
              </a:buClr>
              <a:buNone/>
            </a:pPr>
            <a:r>
              <a:rPr lang="en-US" sz="2000" dirty="0">
                <a:solidFill>
                  <a:prstClr val="black"/>
                </a:solidFill>
              </a:rPr>
              <a:t>Anthony Proctor</a:t>
            </a:r>
          </a:p>
          <a:p>
            <a:pPr marL="0" lvl="0" indent="0">
              <a:buClr>
                <a:srgbClr val="DD8047"/>
              </a:buClr>
              <a:buNone/>
            </a:pPr>
            <a:r>
              <a:rPr lang="en-US" sz="2000" dirty="0">
                <a:solidFill>
                  <a:prstClr val="black"/>
                </a:solidFill>
              </a:rPr>
              <a:t>Management Analyst</a:t>
            </a:r>
          </a:p>
          <a:p>
            <a:pPr marL="0" lvl="0" indent="0">
              <a:buClr>
                <a:srgbClr val="DD8047"/>
              </a:buClr>
              <a:buNone/>
            </a:pPr>
            <a:r>
              <a:rPr lang="en-US" sz="2000" dirty="0">
                <a:solidFill>
                  <a:prstClr val="black"/>
                </a:solidFill>
              </a:rPr>
              <a:t>Email: </a:t>
            </a:r>
            <a:r>
              <a:rPr lang="en-US" sz="2000" dirty="0">
                <a:solidFill>
                  <a:prstClr val="black"/>
                </a:solidFill>
                <a:hlinkClick r:id="rId3"/>
              </a:rPr>
              <a:t>Anthony.Proctor3@dc.gov</a:t>
            </a:r>
            <a:endParaRPr lang="en-US" sz="2000" dirty="0">
              <a:solidFill>
                <a:prstClr val="black"/>
              </a:solidFill>
            </a:endParaRPr>
          </a:p>
          <a:p>
            <a:pPr marL="0" lvl="0" indent="0">
              <a:buClr>
                <a:srgbClr val="DD8047"/>
              </a:buClr>
              <a:buNone/>
            </a:pPr>
            <a:endParaRPr lang="en-US" sz="2000" dirty="0">
              <a:solidFill>
                <a:prstClr val="black"/>
              </a:solidFill>
            </a:endParaRPr>
          </a:p>
          <a:p>
            <a:pPr marL="0" lvl="0" indent="0">
              <a:buClr>
                <a:srgbClr val="DD8047"/>
              </a:buClr>
              <a:buNone/>
            </a:pPr>
            <a:r>
              <a:rPr lang="en-US" sz="2000" dirty="0">
                <a:solidFill>
                  <a:prstClr val="black"/>
                </a:solidFill>
              </a:rPr>
              <a:t>Gary Watts</a:t>
            </a:r>
          </a:p>
          <a:p>
            <a:pPr marL="0" lvl="0" indent="0">
              <a:buClr>
                <a:srgbClr val="DD8047"/>
              </a:buClr>
              <a:buNone/>
            </a:pPr>
            <a:r>
              <a:rPr lang="en-US" sz="2000" dirty="0">
                <a:solidFill>
                  <a:prstClr val="black"/>
                </a:solidFill>
              </a:rPr>
              <a:t>Management Analyst</a:t>
            </a:r>
          </a:p>
          <a:p>
            <a:pPr marL="0" lvl="0" indent="0">
              <a:buClr>
                <a:srgbClr val="DD8047"/>
              </a:buClr>
              <a:buNone/>
            </a:pPr>
            <a:r>
              <a:rPr lang="en-US" sz="2000" dirty="0">
                <a:solidFill>
                  <a:prstClr val="black"/>
                </a:solidFill>
              </a:rPr>
              <a:t>Email: </a:t>
            </a:r>
            <a:r>
              <a:rPr lang="en-US" sz="2000" dirty="0">
                <a:solidFill>
                  <a:prstClr val="black"/>
                </a:solidFill>
                <a:hlinkClick r:id="rId4"/>
              </a:rPr>
              <a:t>Gary.Watts@dc.gov</a:t>
            </a:r>
            <a:endParaRPr lang="en-US" sz="2000" dirty="0">
              <a:solidFill>
                <a:prstClr val="black"/>
              </a:solidFill>
            </a:endParaRPr>
          </a:p>
          <a:p>
            <a:pPr marL="0" indent="0">
              <a:buNone/>
            </a:pPr>
            <a:endParaRPr lang="en-US" dirty="0"/>
          </a:p>
        </p:txBody>
      </p:sp>
      <p:sp>
        <p:nvSpPr>
          <p:cNvPr id="5" name="Content Placeholder 4"/>
          <p:cNvSpPr>
            <a:spLocks noGrp="1"/>
          </p:cNvSpPr>
          <p:nvPr>
            <p:ph sz="quarter" idx="2"/>
          </p:nvPr>
        </p:nvSpPr>
        <p:spPr/>
        <p:txBody>
          <a:bodyPr/>
          <a:lstStyle/>
          <a:p>
            <a:pPr marL="0" lvl="0" indent="0">
              <a:buClr>
                <a:srgbClr val="DD8047"/>
              </a:buClr>
              <a:buNone/>
            </a:pPr>
            <a:r>
              <a:rPr lang="en-US" sz="2000" dirty="0">
                <a:solidFill>
                  <a:prstClr val="black"/>
                </a:solidFill>
              </a:rPr>
              <a:t>Araceli Simbulan</a:t>
            </a:r>
          </a:p>
          <a:p>
            <a:pPr marL="0" lvl="0" indent="0">
              <a:buClr>
                <a:srgbClr val="DD8047"/>
              </a:buClr>
              <a:buNone/>
            </a:pPr>
            <a:r>
              <a:rPr lang="en-US" sz="2000" dirty="0">
                <a:solidFill>
                  <a:prstClr val="black"/>
                </a:solidFill>
              </a:rPr>
              <a:t>Program Analyst</a:t>
            </a:r>
          </a:p>
          <a:p>
            <a:pPr marL="0" lvl="0" indent="0">
              <a:buClr>
                <a:srgbClr val="DD8047"/>
              </a:buClr>
              <a:buNone/>
            </a:pPr>
            <a:r>
              <a:rPr lang="en-US" sz="2000" dirty="0">
                <a:solidFill>
                  <a:prstClr val="black"/>
                </a:solidFill>
              </a:rPr>
              <a:t>Email: </a:t>
            </a:r>
            <a:r>
              <a:rPr lang="en-US" sz="2000" dirty="0">
                <a:solidFill>
                  <a:prstClr val="black"/>
                </a:solidFill>
                <a:hlinkClick r:id="rId5"/>
              </a:rPr>
              <a:t>Araceli.Simbulan@dc.gov</a:t>
            </a:r>
            <a:endParaRPr lang="en-US" sz="2000" dirty="0">
              <a:solidFill>
                <a:prstClr val="black"/>
              </a:solidFill>
            </a:endParaRPr>
          </a:p>
          <a:p>
            <a:pPr marL="0" lvl="0" indent="0">
              <a:buClr>
                <a:srgbClr val="DD8047"/>
              </a:buClr>
              <a:buNone/>
            </a:pPr>
            <a:endParaRPr lang="en-US" sz="2000" dirty="0">
              <a:solidFill>
                <a:prstClr val="black"/>
              </a:solidFill>
            </a:endParaRPr>
          </a:p>
          <a:p>
            <a:pPr marL="0" lvl="0" indent="0">
              <a:buClr>
                <a:srgbClr val="DD8047"/>
              </a:buClr>
              <a:buNone/>
            </a:pPr>
            <a:r>
              <a:rPr lang="en-US" sz="2000" dirty="0">
                <a:solidFill>
                  <a:prstClr val="black"/>
                </a:solidFill>
              </a:rPr>
              <a:t>Natasha Moss </a:t>
            </a:r>
          </a:p>
          <a:p>
            <a:pPr marL="0" lvl="0" indent="0">
              <a:buClr>
                <a:srgbClr val="DD8047"/>
              </a:buClr>
              <a:buNone/>
            </a:pPr>
            <a:r>
              <a:rPr lang="en-US" sz="2000" dirty="0">
                <a:solidFill>
                  <a:prstClr val="black"/>
                </a:solidFill>
              </a:rPr>
              <a:t>Program Analyst</a:t>
            </a:r>
          </a:p>
          <a:p>
            <a:pPr marL="0" lvl="0" indent="0">
              <a:buClr>
                <a:srgbClr val="DD8047"/>
              </a:buClr>
              <a:buNone/>
            </a:pPr>
            <a:r>
              <a:rPr lang="en-US" sz="2000" dirty="0">
                <a:solidFill>
                  <a:prstClr val="black"/>
                </a:solidFill>
              </a:rPr>
              <a:t>Email: </a:t>
            </a:r>
            <a:r>
              <a:rPr lang="en-US" sz="2000" dirty="0">
                <a:solidFill>
                  <a:prstClr val="black"/>
                </a:solidFill>
                <a:hlinkClick r:id="rId6"/>
              </a:rPr>
              <a:t>Natasha.Moss2@dc.gov</a:t>
            </a:r>
            <a:endParaRPr lang="en-US" sz="2000" dirty="0">
              <a:solidFill>
                <a:prstClr val="black"/>
              </a:solidFill>
            </a:endParaRPr>
          </a:p>
          <a:p>
            <a:pPr marL="0" lvl="0" indent="0">
              <a:buClr>
                <a:srgbClr val="DD8047"/>
              </a:buClr>
              <a:buNone/>
            </a:pPr>
            <a:endParaRPr lang="en-US" sz="2000" dirty="0">
              <a:solidFill>
                <a:prstClr val="black"/>
              </a:solidFill>
            </a:endParaRPr>
          </a:p>
          <a:p>
            <a:pPr marL="0" lvl="0" indent="0">
              <a:buClr>
                <a:srgbClr val="DD8047"/>
              </a:buClr>
              <a:buNone/>
            </a:pPr>
            <a:endParaRPr lang="en-US" dirty="0">
              <a:solidFill>
                <a:prstClr val="black"/>
              </a:solidFill>
            </a:endParaRPr>
          </a:p>
          <a:p>
            <a:pPr marL="0" indent="0">
              <a:buNone/>
            </a:pPr>
            <a:endParaRPr lang="en-US" dirty="0"/>
          </a:p>
        </p:txBody>
      </p:sp>
      <p:pic>
        <p:nvPicPr>
          <p:cNvPr id="10242" name="Picture 2" descr="C:\Users\araceli.simbulan\AppData\Local\Microsoft\Windows\Temporary Internet Files\Content.IE5\MW2UCONC\contact-imag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1" y="4648202"/>
            <a:ext cx="1715445" cy="171544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6"/>
          </p:nvPr>
        </p:nvSpPr>
        <p:spPr/>
        <p:txBody>
          <a:bodyPr>
            <a:normAutofit fontScale="85000" lnSpcReduction="20000"/>
          </a:bodyPr>
          <a:lstStyle/>
          <a:p>
            <a:fld id="{F459EE3C-E6BE-4B30-845A-F93220F86C56}" type="slidenum">
              <a:rPr lang="en-US" smtClean="0"/>
              <a:t>67</a:t>
            </a:fld>
            <a:endParaRPr lang="en-US" dirty="0"/>
          </a:p>
        </p:txBody>
      </p:sp>
    </p:spTree>
    <p:extLst>
      <p:ext uri="{BB962C8B-B14F-4D97-AF65-F5344CB8AC3E}">
        <p14:creationId xmlns:p14="http://schemas.microsoft.com/office/powerpoint/2010/main" val="1393044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Contact Information for Questions Regarding Medicaid Payment During Medicare Stay Days</a:t>
            </a:r>
            <a:endParaRPr lang="en-US" sz="3200" dirty="0"/>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68</a:t>
            </a:fld>
            <a:endParaRPr lang="en-US" dirty="0"/>
          </a:p>
        </p:txBody>
      </p:sp>
      <p:sp>
        <p:nvSpPr>
          <p:cNvPr id="4" name="Content Placeholder 3"/>
          <p:cNvSpPr>
            <a:spLocks noGrp="1"/>
          </p:cNvSpPr>
          <p:nvPr>
            <p:ph sz="quarter" idx="1"/>
          </p:nvPr>
        </p:nvSpPr>
        <p:spPr>
          <a:xfrm>
            <a:off x="612648" y="1676400"/>
            <a:ext cx="8153400" cy="4419600"/>
          </a:xfrm>
        </p:spPr>
        <p:txBody>
          <a:bodyPr numCol="2">
            <a:normAutofit/>
          </a:bodyPr>
          <a:lstStyle/>
          <a:p>
            <a:pPr marL="0" indent="0">
              <a:buNone/>
            </a:pPr>
            <a:r>
              <a:rPr lang="en-US" sz="2000" dirty="0" smtClean="0"/>
              <a:t>Ann </a:t>
            </a:r>
            <a:r>
              <a:rPr lang="en-US" sz="2000" dirty="0"/>
              <a:t>(Bernie) Thomas</a:t>
            </a:r>
          </a:p>
          <a:p>
            <a:pPr marL="0" indent="0">
              <a:buNone/>
            </a:pPr>
            <a:r>
              <a:rPr lang="en-US" sz="2000" dirty="0"/>
              <a:t>Management Analyst</a:t>
            </a:r>
          </a:p>
          <a:p>
            <a:pPr marL="0" indent="0">
              <a:buNone/>
            </a:pPr>
            <a:r>
              <a:rPr lang="en-US" sz="2000" u="sng" dirty="0">
                <a:hlinkClick r:id="rId2"/>
              </a:rPr>
              <a:t>Ann.thomas4@dc.gov</a:t>
            </a:r>
            <a:endParaRPr lang="en-US" sz="2000" dirty="0"/>
          </a:p>
          <a:p>
            <a:pPr marL="0" indent="0">
              <a:buNone/>
            </a:pPr>
            <a:endParaRPr lang="en-US" sz="2000" dirty="0" smtClean="0"/>
          </a:p>
          <a:p>
            <a:pPr marL="0" indent="0">
              <a:buNone/>
            </a:pPr>
            <a:r>
              <a:rPr lang="en-US" sz="2000" dirty="0" smtClean="0"/>
              <a:t>Suprenia </a:t>
            </a:r>
            <a:r>
              <a:rPr lang="en-US" sz="2000" dirty="0"/>
              <a:t>Robinson</a:t>
            </a:r>
          </a:p>
          <a:p>
            <a:pPr marL="0" indent="0">
              <a:buNone/>
            </a:pPr>
            <a:r>
              <a:rPr lang="en-US" sz="2000" dirty="0"/>
              <a:t>Management Analyst</a:t>
            </a:r>
          </a:p>
          <a:p>
            <a:pPr marL="0" indent="0">
              <a:buNone/>
            </a:pPr>
            <a:r>
              <a:rPr lang="en-US" sz="2000" u="sng" dirty="0">
                <a:hlinkClick r:id="rId3"/>
              </a:rPr>
              <a:t>Suprenia.robinson@dc.gov</a:t>
            </a:r>
            <a:endParaRPr lang="en-US" sz="2000" dirty="0"/>
          </a:p>
          <a:p>
            <a:pPr marL="0" indent="0">
              <a:buNone/>
            </a:pPr>
            <a:endParaRPr lang="en-US" sz="2000" i="1" dirty="0" smtClean="0"/>
          </a:p>
          <a:p>
            <a:pPr marL="0" indent="0">
              <a:buNone/>
            </a:pPr>
            <a:endParaRPr lang="en-US" sz="2000" i="1" dirty="0"/>
          </a:p>
          <a:p>
            <a:pPr marL="0" indent="0">
              <a:buNone/>
            </a:pPr>
            <a:endParaRPr lang="en-US" sz="2000" i="1" dirty="0" smtClean="0"/>
          </a:p>
          <a:p>
            <a:pPr marL="0" indent="0">
              <a:buNone/>
            </a:pPr>
            <a:endParaRPr lang="en-US" sz="2000" i="1" dirty="0" smtClean="0"/>
          </a:p>
          <a:p>
            <a:pPr marL="0" indent="0">
              <a:buNone/>
            </a:pPr>
            <a:r>
              <a:rPr lang="en-US" sz="2000" i="1" dirty="0"/>
              <a:t>Monique Willard, MHA</a:t>
            </a:r>
            <a:endParaRPr lang="en-US" sz="2000" dirty="0"/>
          </a:p>
          <a:p>
            <a:pPr marL="0" indent="0">
              <a:buNone/>
            </a:pPr>
            <a:r>
              <a:rPr lang="en-US" sz="2000" i="1" dirty="0"/>
              <a:t>Management Analyst</a:t>
            </a:r>
          </a:p>
          <a:p>
            <a:pPr marL="0" indent="0">
              <a:buNone/>
            </a:pPr>
            <a:r>
              <a:rPr lang="en-US" sz="2000" i="1" u="sng" dirty="0">
                <a:hlinkClick r:id="rId4"/>
              </a:rPr>
              <a:t>Monique.willard2@dc.gov</a:t>
            </a:r>
            <a:endParaRPr lang="en-US" sz="2000" dirty="0"/>
          </a:p>
          <a:p>
            <a:pPr marL="0" indent="0">
              <a:buNone/>
            </a:pPr>
            <a:endParaRPr lang="en-US" sz="2000" i="1" dirty="0"/>
          </a:p>
          <a:p>
            <a:pPr marL="0" indent="0">
              <a:buNone/>
            </a:pPr>
            <a:endParaRPr lang="en-US" dirty="0"/>
          </a:p>
          <a:p>
            <a:endParaRPr lang="en-US" dirty="0"/>
          </a:p>
        </p:txBody>
      </p:sp>
      <p:pic>
        <p:nvPicPr>
          <p:cNvPr id="5" name="Picture 2" descr="C:\Users\araceli.simbulan\AppData\Local\Microsoft\Windows\Temporary Internet Files\Content.IE5\MW2UCONC\contact-imag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048001"/>
            <a:ext cx="15824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6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normAutofit fontScale="90000"/>
          </a:bodyPr>
          <a:lstStyle/>
          <a:p>
            <a:r>
              <a:rPr lang="en-US" dirty="0"/>
              <a:t>Identity Verification Cont.</a:t>
            </a:r>
            <a:r>
              <a:rPr lang="en-US" b="1" dirty="0"/>
              <a:t/>
            </a:r>
            <a:br>
              <a:rPr lang="en-US" b="1" dirty="0"/>
            </a:b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7</a:t>
            </a:fld>
            <a:endParaRPr lang="en-US" dirty="0"/>
          </a:p>
        </p:txBody>
      </p:sp>
      <p:sp>
        <p:nvSpPr>
          <p:cNvPr id="4" name="Content Placeholder 3"/>
          <p:cNvSpPr>
            <a:spLocks noGrp="1"/>
          </p:cNvSpPr>
          <p:nvPr>
            <p:ph sz="quarter" idx="1"/>
          </p:nvPr>
        </p:nvSpPr>
        <p:spPr/>
        <p:txBody>
          <a:bodyPr>
            <a:normAutofit/>
          </a:bodyPr>
          <a:lstStyle/>
          <a:p>
            <a:pPr marL="0" indent="0" algn="ctr">
              <a:buNone/>
            </a:pPr>
            <a:r>
              <a:rPr lang="en-US" sz="2600" b="1" dirty="0"/>
              <a:t>Other Documentation of Identity (</a:t>
            </a:r>
            <a:r>
              <a:rPr lang="en-US" sz="2600" dirty="0"/>
              <a:t>42 CFR 435.407(c)(2) )</a:t>
            </a:r>
          </a:p>
          <a:p>
            <a:pPr marL="0" indent="0" algn="ctr">
              <a:spcBef>
                <a:spcPts val="0"/>
              </a:spcBef>
              <a:buNone/>
            </a:pPr>
            <a:endParaRPr lang="en-US" sz="1000" b="1" dirty="0"/>
          </a:p>
          <a:p>
            <a:pPr marL="0" indent="0">
              <a:buNone/>
            </a:pPr>
            <a:r>
              <a:rPr lang="en-US" sz="2600" dirty="0"/>
              <a:t>The agency may accept as proof of identity a finding of identity from a Federal agency or another State agency, including but not limited to a public assistance, law enforcement, internal revenue or tax bureau, or corrections agency, if the agency has verified and certified the identity of the applicant.</a:t>
            </a:r>
          </a:p>
        </p:txBody>
      </p:sp>
    </p:spTree>
    <p:extLst>
      <p:ext uri="{BB962C8B-B14F-4D97-AF65-F5344CB8AC3E}">
        <p14:creationId xmlns:p14="http://schemas.microsoft.com/office/powerpoint/2010/main" val="209428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Identity Verification Cont. </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8</a:t>
            </a:fld>
            <a:endParaRPr lang="en-US" dirty="0"/>
          </a:p>
        </p:txBody>
      </p:sp>
      <p:sp>
        <p:nvSpPr>
          <p:cNvPr id="4" name="Content Placeholder 3"/>
          <p:cNvSpPr>
            <a:spLocks noGrp="1"/>
          </p:cNvSpPr>
          <p:nvPr>
            <p:ph sz="quarter" idx="1"/>
          </p:nvPr>
        </p:nvSpPr>
        <p:spPr>
          <a:xfrm>
            <a:off x="609600" y="1524000"/>
            <a:ext cx="8153400" cy="4495800"/>
          </a:xfrm>
        </p:spPr>
        <p:txBody>
          <a:bodyPr>
            <a:normAutofit fontScale="25000" lnSpcReduction="20000"/>
          </a:bodyPr>
          <a:lstStyle/>
          <a:p>
            <a:pPr marL="0" indent="0" algn="ctr">
              <a:buNone/>
            </a:pPr>
            <a:r>
              <a:rPr lang="en-US" sz="7200" b="1" dirty="0"/>
              <a:t>Federal and State Benefits</a:t>
            </a:r>
          </a:p>
          <a:p>
            <a:pPr marL="0" indent="0">
              <a:buNone/>
            </a:pPr>
            <a:r>
              <a:rPr lang="en-US" sz="7200" dirty="0"/>
              <a:t>As a condition of eligibility, Medicaid will accept the applicant’s enrollment in Federal and State benefit programs since their identity has been verified.  Examples of Federal and State programs are as follows:</a:t>
            </a:r>
          </a:p>
          <a:p>
            <a:pPr marL="0" indent="0">
              <a:lnSpc>
                <a:spcPct val="120000"/>
              </a:lnSpc>
              <a:spcBef>
                <a:spcPts val="0"/>
              </a:spcBef>
              <a:buNone/>
            </a:pPr>
            <a:endParaRPr lang="en-US" sz="7200" dirty="0"/>
          </a:p>
          <a:p>
            <a:pPr lvl="0">
              <a:buFont typeface="Wingdings" panose="05000000000000000000" pitchFamily="2" charset="2"/>
              <a:buChar char="q"/>
            </a:pPr>
            <a:r>
              <a:rPr lang="en-US" sz="7200" dirty="0"/>
              <a:t>Federal benefit programs</a:t>
            </a:r>
          </a:p>
          <a:p>
            <a:pPr lvl="1"/>
            <a:r>
              <a:rPr lang="en-US" sz="7200" dirty="0"/>
              <a:t>Medicare</a:t>
            </a:r>
          </a:p>
          <a:p>
            <a:pPr lvl="1"/>
            <a:r>
              <a:rPr lang="en-US" sz="7200" dirty="0"/>
              <a:t>Supplemental Security Income (SSI)</a:t>
            </a:r>
          </a:p>
          <a:p>
            <a:pPr lvl="1"/>
            <a:r>
              <a:rPr lang="en-US" sz="7200" dirty="0"/>
              <a:t>Social Security Disability (SSDI)</a:t>
            </a:r>
          </a:p>
          <a:p>
            <a:pPr lvl="1"/>
            <a:r>
              <a:rPr lang="en-US" sz="7200" dirty="0"/>
              <a:t>Social Security Benefits</a:t>
            </a:r>
          </a:p>
          <a:p>
            <a:pPr marL="365760" lvl="1" indent="0">
              <a:lnSpc>
                <a:spcPct val="120000"/>
              </a:lnSpc>
              <a:spcBef>
                <a:spcPts val="0"/>
              </a:spcBef>
              <a:buNone/>
            </a:pPr>
            <a:endParaRPr lang="en-US" sz="7200" dirty="0"/>
          </a:p>
          <a:p>
            <a:pPr>
              <a:buFont typeface="Wingdings" panose="05000000000000000000" pitchFamily="2" charset="2"/>
              <a:buChar char="q"/>
            </a:pPr>
            <a:r>
              <a:rPr lang="en-US" sz="7200" dirty="0"/>
              <a:t>District of Columbia (DC) State benefit programs:</a:t>
            </a:r>
          </a:p>
          <a:p>
            <a:pPr lvl="1"/>
            <a:r>
              <a:rPr lang="en-US" sz="7200" dirty="0"/>
              <a:t>Temporary Assistance for Needy Families (TANF)</a:t>
            </a:r>
          </a:p>
          <a:p>
            <a:pPr lvl="1"/>
            <a:r>
              <a:rPr lang="en-US" sz="7200" dirty="0"/>
              <a:t>Supplemental Nutrition Assistance Program (SNAP)</a:t>
            </a:r>
          </a:p>
          <a:p>
            <a:pPr lvl="1"/>
            <a:r>
              <a:rPr lang="en-US" sz="7200" dirty="0"/>
              <a:t>Energy Assistance</a:t>
            </a:r>
          </a:p>
          <a:p>
            <a:pPr marL="0" indent="0">
              <a:buNone/>
            </a:pPr>
            <a:endParaRPr lang="en-US" sz="6400" b="1" i="1" dirty="0"/>
          </a:p>
          <a:p>
            <a:pPr marL="0" indent="0">
              <a:buNone/>
            </a:pPr>
            <a:r>
              <a:rPr lang="en-US" sz="6400" b="1" i="1" dirty="0"/>
              <a:t>NOTE:  </a:t>
            </a:r>
            <a:r>
              <a:rPr lang="en-US" sz="6400" i="1" dirty="0"/>
              <a:t>If the applicant has received benefits from another state and electronic data sources are not available, the applicant must provide documentation of benefits received in another state to ESA or from a Federal program.</a:t>
            </a:r>
          </a:p>
          <a:p>
            <a:endParaRPr lang="en-US" dirty="0"/>
          </a:p>
        </p:txBody>
      </p:sp>
    </p:spTree>
    <p:extLst>
      <p:ext uri="{BB962C8B-B14F-4D97-AF65-F5344CB8AC3E}">
        <p14:creationId xmlns:p14="http://schemas.microsoft.com/office/powerpoint/2010/main" val="92373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Identity Verification Cont.</a:t>
            </a:r>
          </a:p>
        </p:txBody>
      </p:sp>
      <p:sp>
        <p:nvSpPr>
          <p:cNvPr id="3" name="Slide Number Placeholder 2"/>
          <p:cNvSpPr>
            <a:spLocks noGrp="1"/>
          </p:cNvSpPr>
          <p:nvPr>
            <p:ph type="sldNum" sz="quarter" idx="12"/>
          </p:nvPr>
        </p:nvSpPr>
        <p:spPr/>
        <p:txBody>
          <a:bodyPr>
            <a:normAutofit fontScale="85000" lnSpcReduction="20000"/>
          </a:bodyPr>
          <a:lstStyle/>
          <a:p>
            <a:fld id="{F459EE3C-E6BE-4B30-845A-F93220F86C56}" type="slidenum">
              <a:rPr lang="en-US" smtClean="0"/>
              <a:t>9</a:t>
            </a:fld>
            <a:endParaRPr lang="en-US" dirty="0"/>
          </a:p>
        </p:txBody>
      </p:sp>
      <p:sp>
        <p:nvSpPr>
          <p:cNvPr id="4" name="Content Placeholder 3"/>
          <p:cNvSpPr>
            <a:spLocks noGrp="1"/>
          </p:cNvSpPr>
          <p:nvPr>
            <p:ph sz="quarter" idx="1"/>
          </p:nvPr>
        </p:nvSpPr>
        <p:spPr/>
        <p:txBody>
          <a:bodyPr>
            <a:normAutofit/>
          </a:bodyPr>
          <a:lstStyle/>
          <a:p>
            <a:pPr marL="0" indent="0">
              <a:buNone/>
            </a:pPr>
            <a:r>
              <a:rPr lang="en-US" sz="3200" b="1" dirty="0"/>
              <a:t>Acceptable Forms of Identity </a:t>
            </a:r>
            <a:r>
              <a:rPr lang="en-US" sz="2200" dirty="0"/>
              <a:t>(42 CFR § 435.407(c)(1))</a:t>
            </a:r>
            <a:endParaRPr lang="en-US" sz="2200" b="1" dirty="0"/>
          </a:p>
          <a:p>
            <a:pPr marL="0" indent="0">
              <a:buNone/>
            </a:pPr>
            <a:r>
              <a:rPr lang="en-US" dirty="0"/>
              <a:t>The agency must accept the following as proof of identity, provided such document has a photograph or other identifying information sufficient to establish identity, including, but not limited to, name, age, sex, race, height, weight, eye color, or address:</a:t>
            </a:r>
          </a:p>
          <a:p>
            <a:pPr marL="0" indent="0">
              <a:buNone/>
            </a:pPr>
            <a:r>
              <a:rPr lang="en-US" dirty="0"/>
              <a:t/>
            </a:r>
            <a:br>
              <a:rPr lang="en-US" dirty="0"/>
            </a:br>
            <a:endParaRPr lang="en-US" dirty="0"/>
          </a:p>
        </p:txBody>
      </p:sp>
    </p:spTree>
    <p:extLst>
      <p:ext uri="{BB962C8B-B14F-4D97-AF65-F5344CB8AC3E}">
        <p14:creationId xmlns:p14="http://schemas.microsoft.com/office/powerpoint/2010/main" val="15959493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6162</TotalTime>
  <Words>3967</Words>
  <Application>Microsoft Office PowerPoint</Application>
  <PresentationFormat>On-screen Show (4:3)</PresentationFormat>
  <Paragraphs>502</Paragraphs>
  <Slides>68</Slides>
  <Notes>6</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Median</vt:lpstr>
      <vt:lpstr> New Medicaid Policies and Procedures Training for Nursing Facilities </vt:lpstr>
      <vt:lpstr>Section 1: Identity Verification Policy and Procedures </vt:lpstr>
      <vt:lpstr>Discussion Points  </vt:lpstr>
      <vt:lpstr>Purpose </vt:lpstr>
      <vt:lpstr>Identity Verification </vt:lpstr>
      <vt:lpstr>Identity Verification Cont.…</vt:lpstr>
      <vt:lpstr>Identity Verification Cont. </vt:lpstr>
      <vt:lpstr>Identity Verification Cont. </vt:lpstr>
      <vt:lpstr>Identity Verification Cont.</vt:lpstr>
      <vt:lpstr>Identity Verification Cont.</vt:lpstr>
      <vt:lpstr>Identity Verification Cont. </vt:lpstr>
      <vt:lpstr>Sample of Affidavit of Identity</vt:lpstr>
      <vt:lpstr>Section 2: New Medicaid Application Submission Process </vt:lpstr>
      <vt:lpstr>Submission of  Medicaid Application during Medicare Stay </vt:lpstr>
      <vt:lpstr>Medicaid Long Term Care Payment </vt:lpstr>
      <vt:lpstr> Medicaid LTC Application Process for Individuals who are receiving Medicare Coverage </vt:lpstr>
      <vt:lpstr>Medicaid LTC Application Process for Individuals who are receiving Medicare Coverage </vt:lpstr>
      <vt:lpstr>QMB</vt:lpstr>
      <vt:lpstr>Qualified Medicare Beneficiary (QMB) Income Limits</vt:lpstr>
      <vt:lpstr>Request For Action Form 1346</vt:lpstr>
      <vt:lpstr>Example</vt:lpstr>
      <vt:lpstr>What if the Applicant has Excess Income</vt:lpstr>
      <vt:lpstr>Example</vt:lpstr>
      <vt:lpstr>Example</vt:lpstr>
      <vt:lpstr>Patient Pay </vt:lpstr>
      <vt:lpstr>Example</vt:lpstr>
      <vt:lpstr>Example cont’d</vt:lpstr>
      <vt:lpstr>Section 3: NURSING FACILITY ANNUAL Level of care ATTESTATION form </vt:lpstr>
      <vt:lpstr>Discussion Points</vt:lpstr>
      <vt:lpstr>When to Use the Form</vt:lpstr>
      <vt:lpstr>Who can complete the form?</vt:lpstr>
      <vt:lpstr>How to Use the Form?</vt:lpstr>
      <vt:lpstr>Level of Care Process:  No Change</vt:lpstr>
      <vt:lpstr>Level of Care Process:  Improved </vt:lpstr>
      <vt:lpstr>NF Attestation of Level of Care Form</vt:lpstr>
      <vt:lpstr>Section 4: Overview of Request for Action (DHS 1346 FORM) and statement  of Patient Payability  (DHS 1445 Form)</vt:lpstr>
      <vt:lpstr>Discussion Points  </vt:lpstr>
      <vt:lpstr>Purpose </vt:lpstr>
      <vt:lpstr>Request for Action Form</vt:lpstr>
      <vt:lpstr>When to Use the Form  </vt:lpstr>
      <vt:lpstr>Section 1- Provider Section </vt:lpstr>
      <vt:lpstr>Request for Action Section 1 Snapshot </vt:lpstr>
      <vt:lpstr>Section 2- Economic Security Administration Section</vt:lpstr>
      <vt:lpstr>Request for Action Section 2 Snapshot  </vt:lpstr>
      <vt:lpstr>Statement of Patient Payability Form</vt:lpstr>
      <vt:lpstr>When to Use the Form </vt:lpstr>
      <vt:lpstr>How to Use the Form </vt:lpstr>
      <vt:lpstr>DHS Form 1445 (Rev. 06/17) Snapshot  </vt:lpstr>
      <vt:lpstr>Where to Send the Form </vt:lpstr>
      <vt:lpstr>     SECTION 5: Medicaid Evaluation of Financial Institution Accounts and the Asset Verification System   </vt:lpstr>
      <vt:lpstr>Discussion Points  </vt:lpstr>
      <vt:lpstr>Background- Asset Verification System </vt:lpstr>
      <vt:lpstr>Financial Institutions</vt:lpstr>
      <vt:lpstr>Types of Financial Institution Accounts </vt:lpstr>
      <vt:lpstr>What Has Changed?</vt:lpstr>
      <vt:lpstr>Resource Limits</vt:lpstr>
      <vt:lpstr>Evaluating the Money Held In Financial Institution Accounts</vt:lpstr>
      <vt:lpstr>How the District of Columbia’s AVS Works:</vt:lpstr>
      <vt:lpstr>In Summary</vt:lpstr>
      <vt:lpstr>SECTION 6: long Term Care Medicaid Spend-down Changes</vt:lpstr>
      <vt:lpstr>Discussion Points  </vt:lpstr>
      <vt:lpstr>Purpose- Spend-Down Budget Period Alignment </vt:lpstr>
      <vt:lpstr>Background</vt:lpstr>
      <vt:lpstr> Summary of Changes     </vt:lpstr>
      <vt:lpstr>The Result</vt:lpstr>
      <vt:lpstr>Questions </vt:lpstr>
      <vt:lpstr>Contact Information </vt:lpstr>
      <vt:lpstr>Contact Information for Questions Regarding Medicaid Payment During Medicare Stay Days</vt:lpstr>
    </vt:vector>
  </TitlesOfParts>
  <Company>DC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dhs Form 1346 and DHS form 1445</dc:title>
  <dc:creator>simbulan, Araceli (DHCF)</dc:creator>
  <cp:lastModifiedBy>ServUS</cp:lastModifiedBy>
  <cp:revision>144</cp:revision>
  <cp:lastPrinted>2017-08-10T15:18:37Z</cp:lastPrinted>
  <dcterms:created xsi:type="dcterms:W3CDTF">2017-07-06T13:59:11Z</dcterms:created>
  <dcterms:modified xsi:type="dcterms:W3CDTF">2017-08-10T18:36:17Z</dcterms:modified>
</cp:coreProperties>
</file>