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14" r:id="rId2"/>
  </p:sldMasterIdLst>
  <p:notesMasterIdLst>
    <p:notesMasterId r:id="rId35"/>
  </p:notesMasterIdLst>
  <p:sldIdLst>
    <p:sldId id="272" r:id="rId3"/>
    <p:sldId id="392" r:id="rId4"/>
    <p:sldId id="404" r:id="rId5"/>
    <p:sldId id="422" r:id="rId6"/>
    <p:sldId id="423" r:id="rId7"/>
    <p:sldId id="334" r:id="rId8"/>
    <p:sldId id="381" r:id="rId9"/>
    <p:sldId id="406" r:id="rId10"/>
    <p:sldId id="382" r:id="rId11"/>
    <p:sldId id="275" r:id="rId12"/>
    <p:sldId id="331" r:id="rId13"/>
    <p:sldId id="393" r:id="rId14"/>
    <p:sldId id="418" r:id="rId15"/>
    <p:sldId id="353" r:id="rId16"/>
    <p:sldId id="358" r:id="rId17"/>
    <p:sldId id="377" r:id="rId18"/>
    <p:sldId id="384" r:id="rId19"/>
    <p:sldId id="385" r:id="rId20"/>
    <p:sldId id="390" r:id="rId21"/>
    <p:sldId id="391" r:id="rId22"/>
    <p:sldId id="324" r:id="rId23"/>
    <p:sldId id="304" r:id="rId24"/>
    <p:sldId id="399" r:id="rId25"/>
    <p:sldId id="419" r:id="rId26"/>
    <p:sldId id="380" r:id="rId27"/>
    <p:sldId id="368" r:id="rId28"/>
    <p:sldId id="421" r:id="rId29"/>
    <p:sldId id="387" r:id="rId30"/>
    <p:sldId id="367" r:id="rId31"/>
    <p:sldId id="364" r:id="rId32"/>
    <p:sldId id="407" r:id="rId33"/>
    <p:sldId id="42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128E167-D569-441D-AABE-DBFC987F0AC7}">
          <p14:sldIdLst>
            <p14:sldId id="272"/>
          </p14:sldIdLst>
        </p14:section>
        <p14:section name="Objectives" id="{C32A0586-61A1-4BD0-ADC4-DF3BA4D312D1}">
          <p14:sldIdLst>
            <p14:sldId id="392"/>
          </p14:sldIdLst>
        </p14:section>
        <p14:section name="Quotes" id="{10311E5F-1E4C-40C1-9881-F27AE8E863C6}">
          <p14:sldIdLst>
            <p14:sldId id="404"/>
            <p14:sldId id="422"/>
            <p14:sldId id="423"/>
            <p14:sldId id="334"/>
          </p14:sldIdLst>
        </p14:section>
        <p14:section name="Explaining the IGNITE Program" id="{C18E240D-337C-49FE-B26E-5DB7A7F23D43}">
          <p14:sldIdLst>
            <p14:sldId id="381"/>
            <p14:sldId id="406"/>
            <p14:sldId id="382"/>
            <p14:sldId id="275"/>
            <p14:sldId id="331"/>
          </p14:sldIdLst>
        </p14:section>
        <p14:section name="Interdisciplinary Team Engagement" id="{95EC364B-14C3-492C-B25C-9DF1B9BE117E}">
          <p14:sldIdLst>
            <p14:sldId id="393"/>
          </p14:sldIdLst>
        </p14:section>
        <p14:section name="Admissions" id="{EE2C38E0-0F5E-494C-B359-ABB598545BEA}">
          <p14:sldIdLst>
            <p14:sldId id="418"/>
          </p14:sldIdLst>
        </p14:section>
        <p14:section name="Nursing" id="{121A4C00-9BE6-4897-A915-AFC84A118129}">
          <p14:sldIdLst>
            <p14:sldId id="353"/>
          </p14:sldIdLst>
        </p14:section>
        <p14:section name="Therapy" id="{0525348A-7360-463C-9E49-8E03D7652732}">
          <p14:sldIdLst>
            <p14:sldId id="358"/>
          </p14:sldIdLst>
        </p14:section>
        <p14:section name="IT Department" id="{A9945A63-5F82-4FD0-83CD-0D4301CE2A5C}">
          <p14:sldIdLst>
            <p14:sldId id="377"/>
          </p14:sldIdLst>
        </p14:section>
        <p14:section name="Cubigo" id="{50640103-65E8-40F6-BB03-A8FA85E8E616}">
          <p14:sldIdLst>
            <p14:sldId id="384"/>
            <p14:sldId id="385"/>
          </p14:sldIdLst>
        </p14:section>
        <p14:section name="BrainHQ" id="{71EB70F3-49F5-4D72-976C-79B10BE6A471}">
          <p14:sldIdLst>
            <p14:sldId id="390"/>
            <p14:sldId id="391"/>
          </p14:sldIdLst>
        </p14:section>
        <p14:section name="IGNITE" id="{C00977A4-3C26-4493-863A-52DE7ACFB700}">
          <p14:sldIdLst>
            <p14:sldId id="324"/>
          </p14:sldIdLst>
        </p14:section>
        <p14:section name="IGNITE Event Calendar" id="{620C00A1-3A69-49FA-9991-69F4E1FF42E1}">
          <p14:sldIdLst>
            <p14:sldId id="304"/>
            <p14:sldId id="399"/>
          </p14:sldIdLst>
        </p14:section>
        <p14:section name="Specialized Programming" id="{9195ED7C-089D-4CDC-A2B0-20F9193B0CF4}">
          <p14:sldIdLst>
            <p14:sldId id="419"/>
            <p14:sldId id="380"/>
            <p14:sldId id="368"/>
            <p14:sldId id="421"/>
          </p14:sldIdLst>
        </p14:section>
        <p14:section name="Customer Service/Satisfaction" id="{CA54D530-58C9-4520-8A91-A7E5D0B91BA1}">
          <p14:sldIdLst>
            <p14:sldId id="387"/>
            <p14:sldId id="367"/>
          </p14:sldIdLst>
        </p14:section>
        <p14:section name="IGNITE Program - Final Thoughts" id="{BE841979-27BE-4354-AE50-01A3B24C74D2}">
          <p14:sldIdLst>
            <p14:sldId id="364"/>
            <p14:sldId id="407"/>
          </p14:sldIdLst>
        </p14:section>
        <p14:section name="Conclusion" id="{161F6DF0-5559-4663-BA16-24127E5D4259}">
          <p14:sldIdLst>
            <p14:sldId id="4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565B"/>
    <a:srgbClr val="E08D12"/>
    <a:srgbClr val="7B780A"/>
    <a:srgbClr val="000000"/>
    <a:srgbClr val="176B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73665" autoAdjust="0"/>
  </p:normalViewPr>
  <p:slideViewPr>
    <p:cSldViewPr snapToGrid="0">
      <p:cViewPr varScale="1">
        <p:scale>
          <a:sx n="53" d="100"/>
          <a:sy n="53" d="100"/>
        </p:scale>
        <p:origin x="1788" y="78"/>
      </p:cViewPr>
      <p:guideLst/>
    </p:cSldViewPr>
  </p:slideViewPr>
  <p:notesTextViewPr>
    <p:cViewPr>
      <p:scale>
        <a:sx n="100" d="100"/>
        <a:sy n="100" d="100"/>
      </p:scale>
      <p:origin x="0" y="0"/>
    </p:cViewPr>
  </p:notesTextViewPr>
  <p:sorterViewPr>
    <p:cViewPr varScale="1">
      <p:scale>
        <a:sx n="100" d="100"/>
        <a:sy n="100" d="100"/>
      </p:scale>
      <p:origin x="0" y="-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2ED05-679B-4164-B35B-467182FAE9C8}"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E3928A81-5610-4952-A48F-0CDE4F21ADE0}">
      <dgm:prSet/>
      <dgm:spPr/>
      <dgm:t>
        <a:bodyPr/>
        <a:lstStyle/>
        <a:p>
          <a:r>
            <a:rPr lang="en-US" dirty="0"/>
            <a:t>Insight Into the Importance of Resident Engagement</a:t>
          </a:r>
        </a:p>
      </dgm:t>
    </dgm:pt>
    <dgm:pt modelId="{F254B1F2-0235-47B8-AFD7-2E0021C8CC93}" type="parTrans" cxnId="{6F16656E-179D-4086-BFE0-34121BCBD17B}">
      <dgm:prSet/>
      <dgm:spPr/>
      <dgm:t>
        <a:bodyPr/>
        <a:lstStyle/>
        <a:p>
          <a:endParaRPr lang="en-US"/>
        </a:p>
      </dgm:t>
    </dgm:pt>
    <dgm:pt modelId="{D7D71529-9466-4C35-BF63-1C80DDC37221}" type="sibTrans" cxnId="{6F16656E-179D-4086-BFE0-34121BCBD17B}">
      <dgm:prSet/>
      <dgm:spPr/>
      <dgm:t>
        <a:bodyPr/>
        <a:lstStyle/>
        <a:p>
          <a:endParaRPr lang="en-US"/>
        </a:p>
      </dgm:t>
    </dgm:pt>
    <dgm:pt modelId="{13BA658B-F108-4CD4-921E-5EAE702D6C73}">
      <dgm:prSet/>
      <dgm:spPr/>
      <dgm:t>
        <a:bodyPr/>
        <a:lstStyle/>
        <a:p>
          <a:r>
            <a:rPr lang="en-US" dirty="0"/>
            <a:t>Statistics Regarding Resident Engagement</a:t>
          </a:r>
        </a:p>
      </dgm:t>
    </dgm:pt>
    <dgm:pt modelId="{D183DAE3-8994-485C-B84C-9D9BB3DBE7D3}" type="parTrans" cxnId="{9E72A7CB-715F-406D-898E-6F9173DB5A03}">
      <dgm:prSet/>
      <dgm:spPr/>
      <dgm:t>
        <a:bodyPr/>
        <a:lstStyle/>
        <a:p>
          <a:endParaRPr lang="en-US"/>
        </a:p>
      </dgm:t>
    </dgm:pt>
    <dgm:pt modelId="{954D6FC8-004D-4D14-A457-33644C37EAB8}" type="sibTrans" cxnId="{9E72A7CB-715F-406D-898E-6F9173DB5A03}">
      <dgm:prSet/>
      <dgm:spPr/>
      <dgm:t>
        <a:bodyPr/>
        <a:lstStyle/>
        <a:p>
          <a:endParaRPr lang="en-US"/>
        </a:p>
      </dgm:t>
    </dgm:pt>
    <dgm:pt modelId="{F3BDB8EF-CAD8-4405-AA02-38F348359783}">
      <dgm:prSet/>
      <dgm:spPr/>
      <dgm:t>
        <a:bodyPr/>
        <a:lstStyle/>
        <a:p>
          <a:r>
            <a:rPr lang="en-US" dirty="0"/>
            <a:t>Provide an Example of a Revolutionary Engagement Program</a:t>
          </a:r>
        </a:p>
      </dgm:t>
    </dgm:pt>
    <dgm:pt modelId="{6296B6CC-1064-4497-B9F9-8C8A1EDF4233}" type="parTrans" cxnId="{60EB3FF0-3C87-4C6A-ABCC-7858A0847B84}">
      <dgm:prSet/>
      <dgm:spPr/>
      <dgm:t>
        <a:bodyPr/>
        <a:lstStyle/>
        <a:p>
          <a:endParaRPr lang="en-US"/>
        </a:p>
      </dgm:t>
    </dgm:pt>
    <dgm:pt modelId="{51333C67-A774-4D76-B547-1948B29128AB}" type="sibTrans" cxnId="{60EB3FF0-3C87-4C6A-ABCC-7858A0847B84}">
      <dgm:prSet/>
      <dgm:spPr/>
      <dgm:t>
        <a:bodyPr/>
        <a:lstStyle/>
        <a:p>
          <a:endParaRPr lang="en-US"/>
        </a:p>
      </dgm:t>
    </dgm:pt>
    <dgm:pt modelId="{C4F8E9C0-CEEA-4C21-A181-D438AFEC0CBE}" type="pres">
      <dgm:prSet presAssocID="{6D72ED05-679B-4164-B35B-467182FAE9C8}" presName="Name0" presStyleCnt="0">
        <dgm:presLayoutVars>
          <dgm:dir/>
          <dgm:animLvl val="lvl"/>
          <dgm:resizeHandles val="exact"/>
        </dgm:presLayoutVars>
      </dgm:prSet>
      <dgm:spPr/>
    </dgm:pt>
    <dgm:pt modelId="{4609B641-F4CC-4495-A7E3-F0759A8CB582}" type="pres">
      <dgm:prSet presAssocID="{F3BDB8EF-CAD8-4405-AA02-38F348359783}" presName="boxAndChildren" presStyleCnt="0"/>
      <dgm:spPr/>
    </dgm:pt>
    <dgm:pt modelId="{DD7E467A-9A31-421E-9678-958512338BA3}" type="pres">
      <dgm:prSet presAssocID="{F3BDB8EF-CAD8-4405-AA02-38F348359783}" presName="parentTextBox" presStyleLbl="node1" presStyleIdx="0" presStyleCnt="3"/>
      <dgm:spPr/>
    </dgm:pt>
    <dgm:pt modelId="{70D58586-87BB-47A5-A81C-B384B5B77CEC}" type="pres">
      <dgm:prSet presAssocID="{954D6FC8-004D-4D14-A457-33644C37EAB8}" presName="sp" presStyleCnt="0"/>
      <dgm:spPr/>
    </dgm:pt>
    <dgm:pt modelId="{D1C7DE34-02FD-4345-B9C9-D694EDF9D110}" type="pres">
      <dgm:prSet presAssocID="{13BA658B-F108-4CD4-921E-5EAE702D6C73}" presName="arrowAndChildren" presStyleCnt="0"/>
      <dgm:spPr/>
    </dgm:pt>
    <dgm:pt modelId="{DC3C5ED2-4E95-44F7-B891-618076365BE2}" type="pres">
      <dgm:prSet presAssocID="{13BA658B-F108-4CD4-921E-5EAE702D6C73}" presName="parentTextArrow" presStyleLbl="node1" presStyleIdx="1" presStyleCnt="3"/>
      <dgm:spPr/>
    </dgm:pt>
    <dgm:pt modelId="{52B9288C-9A6C-4B88-823E-2BA5D69E5987}" type="pres">
      <dgm:prSet presAssocID="{D7D71529-9466-4C35-BF63-1C80DDC37221}" presName="sp" presStyleCnt="0"/>
      <dgm:spPr/>
    </dgm:pt>
    <dgm:pt modelId="{1618E17E-F862-4178-947F-1949AF8048A3}" type="pres">
      <dgm:prSet presAssocID="{E3928A81-5610-4952-A48F-0CDE4F21ADE0}" presName="arrowAndChildren" presStyleCnt="0"/>
      <dgm:spPr/>
    </dgm:pt>
    <dgm:pt modelId="{EE276793-2BC1-479F-83C8-98DFA291A3D8}" type="pres">
      <dgm:prSet presAssocID="{E3928A81-5610-4952-A48F-0CDE4F21ADE0}" presName="parentTextArrow" presStyleLbl="node1" presStyleIdx="2" presStyleCnt="3"/>
      <dgm:spPr/>
    </dgm:pt>
  </dgm:ptLst>
  <dgm:cxnLst>
    <dgm:cxn modelId="{91198E0A-41D0-4FF6-B48F-183F7470825F}" type="presOf" srcId="{13BA658B-F108-4CD4-921E-5EAE702D6C73}" destId="{DC3C5ED2-4E95-44F7-B891-618076365BE2}" srcOrd="0" destOrd="0" presId="urn:microsoft.com/office/officeart/2005/8/layout/process4"/>
    <dgm:cxn modelId="{67903768-D9C4-4904-9A2D-B91B0D545C7B}" type="presOf" srcId="{6D72ED05-679B-4164-B35B-467182FAE9C8}" destId="{C4F8E9C0-CEEA-4C21-A181-D438AFEC0CBE}" srcOrd="0" destOrd="0" presId="urn:microsoft.com/office/officeart/2005/8/layout/process4"/>
    <dgm:cxn modelId="{6F16656E-179D-4086-BFE0-34121BCBD17B}" srcId="{6D72ED05-679B-4164-B35B-467182FAE9C8}" destId="{E3928A81-5610-4952-A48F-0CDE4F21ADE0}" srcOrd="0" destOrd="0" parTransId="{F254B1F2-0235-47B8-AFD7-2E0021C8CC93}" sibTransId="{D7D71529-9466-4C35-BF63-1C80DDC37221}"/>
    <dgm:cxn modelId="{9E72A7CB-715F-406D-898E-6F9173DB5A03}" srcId="{6D72ED05-679B-4164-B35B-467182FAE9C8}" destId="{13BA658B-F108-4CD4-921E-5EAE702D6C73}" srcOrd="1" destOrd="0" parTransId="{D183DAE3-8994-485C-B84C-9D9BB3DBE7D3}" sibTransId="{954D6FC8-004D-4D14-A457-33644C37EAB8}"/>
    <dgm:cxn modelId="{58BD15CC-DBB3-49BA-B063-3D10EDA2DA37}" type="presOf" srcId="{E3928A81-5610-4952-A48F-0CDE4F21ADE0}" destId="{EE276793-2BC1-479F-83C8-98DFA291A3D8}" srcOrd="0" destOrd="0" presId="urn:microsoft.com/office/officeart/2005/8/layout/process4"/>
    <dgm:cxn modelId="{7EC52AF0-9C45-4DBC-9B30-30489678FC43}" type="presOf" srcId="{F3BDB8EF-CAD8-4405-AA02-38F348359783}" destId="{DD7E467A-9A31-421E-9678-958512338BA3}" srcOrd="0" destOrd="0" presId="urn:microsoft.com/office/officeart/2005/8/layout/process4"/>
    <dgm:cxn modelId="{60EB3FF0-3C87-4C6A-ABCC-7858A0847B84}" srcId="{6D72ED05-679B-4164-B35B-467182FAE9C8}" destId="{F3BDB8EF-CAD8-4405-AA02-38F348359783}" srcOrd="2" destOrd="0" parTransId="{6296B6CC-1064-4497-B9F9-8C8A1EDF4233}" sibTransId="{51333C67-A774-4D76-B547-1948B29128AB}"/>
    <dgm:cxn modelId="{33D0953D-9F47-4C0E-AE66-071D30139A4F}" type="presParOf" srcId="{C4F8E9C0-CEEA-4C21-A181-D438AFEC0CBE}" destId="{4609B641-F4CC-4495-A7E3-F0759A8CB582}" srcOrd="0" destOrd="0" presId="urn:microsoft.com/office/officeart/2005/8/layout/process4"/>
    <dgm:cxn modelId="{F1461347-DCCC-4655-913F-E5175D538B47}" type="presParOf" srcId="{4609B641-F4CC-4495-A7E3-F0759A8CB582}" destId="{DD7E467A-9A31-421E-9678-958512338BA3}" srcOrd="0" destOrd="0" presId="urn:microsoft.com/office/officeart/2005/8/layout/process4"/>
    <dgm:cxn modelId="{0A1E3E28-D496-4587-A6A3-F57766CB6165}" type="presParOf" srcId="{C4F8E9C0-CEEA-4C21-A181-D438AFEC0CBE}" destId="{70D58586-87BB-47A5-A81C-B384B5B77CEC}" srcOrd="1" destOrd="0" presId="urn:microsoft.com/office/officeart/2005/8/layout/process4"/>
    <dgm:cxn modelId="{219EAFDB-D892-4043-8137-4A476DE1A13E}" type="presParOf" srcId="{C4F8E9C0-CEEA-4C21-A181-D438AFEC0CBE}" destId="{D1C7DE34-02FD-4345-B9C9-D694EDF9D110}" srcOrd="2" destOrd="0" presId="urn:microsoft.com/office/officeart/2005/8/layout/process4"/>
    <dgm:cxn modelId="{123862A5-D833-4449-BCBB-FE6BDD263FFC}" type="presParOf" srcId="{D1C7DE34-02FD-4345-B9C9-D694EDF9D110}" destId="{DC3C5ED2-4E95-44F7-B891-618076365BE2}" srcOrd="0" destOrd="0" presId="urn:microsoft.com/office/officeart/2005/8/layout/process4"/>
    <dgm:cxn modelId="{C8285FD1-4D9B-4FD9-845F-4F549236E795}" type="presParOf" srcId="{C4F8E9C0-CEEA-4C21-A181-D438AFEC0CBE}" destId="{52B9288C-9A6C-4B88-823E-2BA5D69E5987}" srcOrd="3" destOrd="0" presId="urn:microsoft.com/office/officeart/2005/8/layout/process4"/>
    <dgm:cxn modelId="{B1457896-3BDB-4345-ABE5-A5A4F6C0C254}" type="presParOf" srcId="{C4F8E9C0-CEEA-4C21-A181-D438AFEC0CBE}" destId="{1618E17E-F862-4178-947F-1949AF8048A3}" srcOrd="4" destOrd="0" presId="urn:microsoft.com/office/officeart/2005/8/layout/process4"/>
    <dgm:cxn modelId="{3B6DEBA7-2BDD-422A-9B66-CF1BD2ED72E6}" type="presParOf" srcId="{1618E17E-F862-4178-947F-1949AF8048A3}" destId="{EE276793-2BC1-479F-83C8-98DFA291A3D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96CAB9-4051-4FE9-BB72-9A603916977A}" type="doc">
      <dgm:prSet loTypeId="urn:microsoft.com/office/officeart/2009/3/layout/HorizontalOrganizationChart" loCatId="hierarchy" qsTypeId="urn:microsoft.com/office/officeart/2005/8/quickstyle/simple1" qsCatId="simple" csTypeId="urn:microsoft.com/office/officeart/2005/8/colors/colorful2" csCatId="colorful"/>
      <dgm:spPr/>
      <dgm:t>
        <a:bodyPr/>
        <a:lstStyle/>
        <a:p>
          <a:endParaRPr lang="en-US"/>
        </a:p>
      </dgm:t>
    </dgm:pt>
    <dgm:pt modelId="{B5051855-5488-4B27-B923-7B32A7AA1338}">
      <dgm:prSet/>
      <dgm:spPr/>
      <dgm:t>
        <a:bodyPr/>
        <a:lstStyle/>
        <a:p>
          <a:r>
            <a:rPr lang="en-US"/>
            <a:t>10 years and 2,832 healthy older adults</a:t>
          </a:r>
        </a:p>
      </dgm:t>
    </dgm:pt>
    <dgm:pt modelId="{02C2947E-BD3A-4119-B726-4D12CE5DB71B}" type="parTrans" cxnId="{4FF78E2F-709A-42C2-A060-6FDC7E5A0F75}">
      <dgm:prSet/>
      <dgm:spPr/>
      <dgm:t>
        <a:bodyPr/>
        <a:lstStyle/>
        <a:p>
          <a:endParaRPr lang="en-US"/>
        </a:p>
      </dgm:t>
    </dgm:pt>
    <dgm:pt modelId="{04175DE2-998D-4AAE-8ADD-4508315965F7}" type="sibTrans" cxnId="{4FF78E2F-709A-42C2-A060-6FDC7E5A0F75}">
      <dgm:prSet/>
      <dgm:spPr/>
      <dgm:t>
        <a:bodyPr/>
        <a:lstStyle/>
        <a:p>
          <a:endParaRPr lang="en-US"/>
        </a:p>
      </dgm:t>
    </dgm:pt>
    <dgm:pt modelId="{C6EC75F6-0192-45FC-BA1D-72BD3EC9D5B7}">
      <dgm:prSet/>
      <dgm:spPr/>
      <dgm:t>
        <a:bodyPr/>
        <a:lstStyle/>
        <a:p>
          <a:r>
            <a:rPr lang="en-US"/>
            <a:t>Brain HQ/Double Decision</a:t>
          </a:r>
        </a:p>
      </dgm:t>
    </dgm:pt>
    <dgm:pt modelId="{CF6A03D4-0B0B-443B-BDD6-1D39832808D9}" type="parTrans" cxnId="{D1D53F3A-32D9-488D-ADB2-F0F544FFC429}">
      <dgm:prSet/>
      <dgm:spPr/>
      <dgm:t>
        <a:bodyPr/>
        <a:lstStyle/>
        <a:p>
          <a:endParaRPr lang="en-US"/>
        </a:p>
      </dgm:t>
    </dgm:pt>
    <dgm:pt modelId="{D9CBEF19-229A-4FA8-A501-2D62966130D5}" type="sibTrans" cxnId="{D1D53F3A-32D9-488D-ADB2-F0F544FFC429}">
      <dgm:prSet/>
      <dgm:spPr/>
      <dgm:t>
        <a:bodyPr/>
        <a:lstStyle/>
        <a:p>
          <a:endParaRPr lang="en-US"/>
        </a:p>
      </dgm:t>
    </dgm:pt>
    <dgm:pt modelId="{2E3BD02A-0EF1-4F9E-9C21-457381BD7113}">
      <dgm:prSet/>
      <dgm:spPr/>
      <dgm:t>
        <a:bodyPr/>
        <a:lstStyle/>
        <a:p>
          <a:r>
            <a:rPr lang="en-US"/>
            <a:t>87% showed increase in cognitive ability</a:t>
          </a:r>
        </a:p>
      </dgm:t>
    </dgm:pt>
    <dgm:pt modelId="{CB040EC5-D555-4A48-8118-105CDE901383}" type="parTrans" cxnId="{08D78E1D-CA99-4D1A-BE7C-96C4C5D8228F}">
      <dgm:prSet/>
      <dgm:spPr/>
      <dgm:t>
        <a:bodyPr/>
        <a:lstStyle/>
        <a:p>
          <a:endParaRPr lang="en-US"/>
        </a:p>
      </dgm:t>
    </dgm:pt>
    <dgm:pt modelId="{81C8D7AF-EDBF-4EA6-A6B2-42D0595F4F2A}" type="sibTrans" cxnId="{08D78E1D-CA99-4D1A-BE7C-96C4C5D8228F}">
      <dgm:prSet/>
      <dgm:spPr/>
      <dgm:t>
        <a:bodyPr/>
        <a:lstStyle/>
        <a:p>
          <a:endParaRPr lang="en-US"/>
        </a:p>
      </dgm:t>
    </dgm:pt>
    <dgm:pt modelId="{8BF3DF78-89CC-47EC-AD53-0E6142892666}">
      <dgm:prSet/>
      <dgm:spPr/>
      <dgm:t>
        <a:bodyPr/>
        <a:lstStyle/>
        <a:p>
          <a:r>
            <a:rPr lang="en-US"/>
            <a:t>35% reduced risk of serious decline in health-related quality of life</a:t>
          </a:r>
        </a:p>
      </dgm:t>
    </dgm:pt>
    <dgm:pt modelId="{4DBB184E-D06D-43EB-84F4-F565C22247BC}" type="parTrans" cxnId="{4A6FF99A-FED2-41A8-B7AF-17AB0F654F6B}">
      <dgm:prSet/>
      <dgm:spPr/>
      <dgm:t>
        <a:bodyPr/>
        <a:lstStyle/>
        <a:p>
          <a:endParaRPr lang="en-US"/>
        </a:p>
      </dgm:t>
    </dgm:pt>
    <dgm:pt modelId="{19534262-93AD-4775-9ACD-5D92FC7B22F5}" type="sibTrans" cxnId="{4A6FF99A-FED2-41A8-B7AF-17AB0F654F6B}">
      <dgm:prSet/>
      <dgm:spPr/>
      <dgm:t>
        <a:bodyPr/>
        <a:lstStyle/>
        <a:p>
          <a:endParaRPr lang="en-US"/>
        </a:p>
      </dgm:t>
    </dgm:pt>
    <dgm:pt modelId="{BAC2C1D7-31D9-4B0F-BFB6-71D57A669F0D}">
      <dgm:prSet/>
      <dgm:spPr/>
      <dgm:t>
        <a:bodyPr/>
        <a:lstStyle/>
        <a:p>
          <a:r>
            <a:rPr lang="en-US"/>
            <a:t>Reduced risk of ADL decline</a:t>
          </a:r>
        </a:p>
      </dgm:t>
    </dgm:pt>
    <dgm:pt modelId="{6823D6E9-E537-4B38-B987-A6AE72BDF7F9}" type="parTrans" cxnId="{1520364B-2223-4F77-99D6-A3E1F31A5424}">
      <dgm:prSet/>
      <dgm:spPr/>
      <dgm:t>
        <a:bodyPr/>
        <a:lstStyle/>
        <a:p>
          <a:endParaRPr lang="en-US"/>
        </a:p>
      </dgm:t>
    </dgm:pt>
    <dgm:pt modelId="{7BEB3B69-238A-4425-9583-7BD50285EEBE}" type="sibTrans" cxnId="{1520364B-2223-4F77-99D6-A3E1F31A5424}">
      <dgm:prSet/>
      <dgm:spPr/>
      <dgm:t>
        <a:bodyPr/>
        <a:lstStyle/>
        <a:p>
          <a:endParaRPr lang="en-US"/>
        </a:p>
      </dgm:t>
    </dgm:pt>
    <dgm:pt modelId="{C04F7A31-09B4-4FDE-8E56-89A28450D989}">
      <dgm:prSet/>
      <dgm:spPr/>
      <dgm:t>
        <a:bodyPr/>
        <a:lstStyle/>
        <a:p>
          <a:r>
            <a:rPr lang="en-US"/>
            <a:t>Cut risk of dementia in HALF</a:t>
          </a:r>
        </a:p>
      </dgm:t>
    </dgm:pt>
    <dgm:pt modelId="{901E2CA7-C7CC-4E08-8731-A244E33C5EA0}" type="parTrans" cxnId="{FA870BB4-8DC3-4742-9712-C8EACAFE7142}">
      <dgm:prSet/>
      <dgm:spPr/>
      <dgm:t>
        <a:bodyPr/>
        <a:lstStyle/>
        <a:p>
          <a:endParaRPr lang="en-US"/>
        </a:p>
      </dgm:t>
    </dgm:pt>
    <dgm:pt modelId="{2DA45232-7EED-43E5-B4E5-061E72C78FA3}" type="sibTrans" cxnId="{FA870BB4-8DC3-4742-9712-C8EACAFE7142}">
      <dgm:prSet/>
      <dgm:spPr/>
      <dgm:t>
        <a:bodyPr/>
        <a:lstStyle/>
        <a:p>
          <a:endParaRPr lang="en-US"/>
        </a:p>
      </dgm:t>
    </dgm:pt>
    <dgm:pt modelId="{9B9DBED6-3730-421B-8B13-C71A68109604}">
      <dgm:prSet/>
      <dgm:spPr/>
      <dgm:t>
        <a:bodyPr/>
        <a:lstStyle/>
        <a:p>
          <a:r>
            <a:rPr lang="en-US" b="1"/>
            <a:t>EFFECTS LAST 10+ YEARS WITHOUT FURTHER TRAINING</a:t>
          </a:r>
          <a:endParaRPr lang="en-US"/>
        </a:p>
      </dgm:t>
    </dgm:pt>
    <dgm:pt modelId="{09985F7A-59EA-4BF5-97BA-280CC9E6A7FB}" type="parTrans" cxnId="{0F703CD4-7104-4B03-B2C7-7B34136FCE93}">
      <dgm:prSet/>
      <dgm:spPr/>
      <dgm:t>
        <a:bodyPr/>
        <a:lstStyle/>
        <a:p>
          <a:endParaRPr lang="en-US"/>
        </a:p>
      </dgm:t>
    </dgm:pt>
    <dgm:pt modelId="{6AEC1711-13B8-401D-B59B-32F09E624E73}" type="sibTrans" cxnId="{0F703CD4-7104-4B03-B2C7-7B34136FCE93}">
      <dgm:prSet/>
      <dgm:spPr/>
      <dgm:t>
        <a:bodyPr/>
        <a:lstStyle/>
        <a:p>
          <a:endParaRPr lang="en-US"/>
        </a:p>
      </dgm:t>
    </dgm:pt>
    <dgm:pt modelId="{4C802D88-0AEB-4E9D-B42E-74E3A48FA957}" type="pres">
      <dgm:prSet presAssocID="{FF96CAB9-4051-4FE9-BB72-9A603916977A}" presName="hierChild1" presStyleCnt="0">
        <dgm:presLayoutVars>
          <dgm:orgChart val="1"/>
          <dgm:chPref val="1"/>
          <dgm:dir/>
          <dgm:animOne val="branch"/>
          <dgm:animLvl val="lvl"/>
          <dgm:resizeHandles/>
        </dgm:presLayoutVars>
      </dgm:prSet>
      <dgm:spPr/>
    </dgm:pt>
    <dgm:pt modelId="{7873071B-1503-4EFF-9004-B976B14994F3}" type="pres">
      <dgm:prSet presAssocID="{B5051855-5488-4B27-B923-7B32A7AA1338}" presName="hierRoot1" presStyleCnt="0">
        <dgm:presLayoutVars>
          <dgm:hierBranch val="init"/>
        </dgm:presLayoutVars>
      </dgm:prSet>
      <dgm:spPr/>
    </dgm:pt>
    <dgm:pt modelId="{71604886-22E6-4895-9A5E-BA34D2BCA02E}" type="pres">
      <dgm:prSet presAssocID="{B5051855-5488-4B27-B923-7B32A7AA1338}" presName="rootComposite1" presStyleCnt="0"/>
      <dgm:spPr/>
    </dgm:pt>
    <dgm:pt modelId="{754575C8-F50C-4C63-9D7F-B5B33F37C1E1}" type="pres">
      <dgm:prSet presAssocID="{B5051855-5488-4B27-B923-7B32A7AA1338}" presName="rootText1" presStyleLbl="node0" presStyleIdx="0" presStyleCnt="3">
        <dgm:presLayoutVars>
          <dgm:chPref val="3"/>
        </dgm:presLayoutVars>
      </dgm:prSet>
      <dgm:spPr/>
    </dgm:pt>
    <dgm:pt modelId="{AF731CDF-68F9-478F-A1A5-095DD25DB92D}" type="pres">
      <dgm:prSet presAssocID="{B5051855-5488-4B27-B923-7B32A7AA1338}" presName="rootConnector1" presStyleLbl="node1" presStyleIdx="0" presStyleCnt="0"/>
      <dgm:spPr/>
    </dgm:pt>
    <dgm:pt modelId="{9034691B-A2BB-49B4-80B3-8FE7CD156FB4}" type="pres">
      <dgm:prSet presAssocID="{B5051855-5488-4B27-B923-7B32A7AA1338}" presName="hierChild2" presStyleCnt="0"/>
      <dgm:spPr/>
    </dgm:pt>
    <dgm:pt modelId="{567AC8BB-1AAE-46D0-BF54-953D1D52CEA5}" type="pres">
      <dgm:prSet presAssocID="{B5051855-5488-4B27-B923-7B32A7AA1338}" presName="hierChild3" presStyleCnt="0"/>
      <dgm:spPr/>
    </dgm:pt>
    <dgm:pt modelId="{ABB2C034-9CDC-48AC-9F36-5F7A94E10190}" type="pres">
      <dgm:prSet presAssocID="{C6EC75F6-0192-45FC-BA1D-72BD3EC9D5B7}" presName="hierRoot1" presStyleCnt="0">
        <dgm:presLayoutVars>
          <dgm:hierBranch val="init"/>
        </dgm:presLayoutVars>
      </dgm:prSet>
      <dgm:spPr/>
    </dgm:pt>
    <dgm:pt modelId="{6E1B5211-7D08-438D-8D08-51D1C76C02C3}" type="pres">
      <dgm:prSet presAssocID="{C6EC75F6-0192-45FC-BA1D-72BD3EC9D5B7}" presName="rootComposite1" presStyleCnt="0"/>
      <dgm:spPr/>
    </dgm:pt>
    <dgm:pt modelId="{6A59FE37-A8F0-4222-8B5A-3D27A3B8C951}" type="pres">
      <dgm:prSet presAssocID="{C6EC75F6-0192-45FC-BA1D-72BD3EC9D5B7}" presName="rootText1" presStyleLbl="node0" presStyleIdx="1" presStyleCnt="3">
        <dgm:presLayoutVars>
          <dgm:chPref val="3"/>
        </dgm:presLayoutVars>
      </dgm:prSet>
      <dgm:spPr/>
    </dgm:pt>
    <dgm:pt modelId="{4A978D26-3D75-4594-BDAD-34E311EC1A2C}" type="pres">
      <dgm:prSet presAssocID="{C6EC75F6-0192-45FC-BA1D-72BD3EC9D5B7}" presName="rootConnector1" presStyleLbl="node1" presStyleIdx="0" presStyleCnt="0"/>
      <dgm:spPr/>
    </dgm:pt>
    <dgm:pt modelId="{AC180F42-DA29-4555-ADDA-C5D1E6F04B06}" type="pres">
      <dgm:prSet presAssocID="{C6EC75F6-0192-45FC-BA1D-72BD3EC9D5B7}" presName="hierChild2" presStyleCnt="0"/>
      <dgm:spPr/>
    </dgm:pt>
    <dgm:pt modelId="{D526B6F8-6B2F-41C0-AC06-95EB2F904626}" type="pres">
      <dgm:prSet presAssocID="{CB040EC5-D555-4A48-8118-105CDE901383}" presName="Name64" presStyleLbl="parChTrans1D2" presStyleIdx="0" presStyleCnt="4"/>
      <dgm:spPr/>
    </dgm:pt>
    <dgm:pt modelId="{8B081301-4424-4D54-8F43-0F443603A666}" type="pres">
      <dgm:prSet presAssocID="{2E3BD02A-0EF1-4F9E-9C21-457381BD7113}" presName="hierRoot2" presStyleCnt="0">
        <dgm:presLayoutVars>
          <dgm:hierBranch val="init"/>
        </dgm:presLayoutVars>
      </dgm:prSet>
      <dgm:spPr/>
    </dgm:pt>
    <dgm:pt modelId="{CFBA4046-3442-4D68-BBD6-53D2F8DBE240}" type="pres">
      <dgm:prSet presAssocID="{2E3BD02A-0EF1-4F9E-9C21-457381BD7113}" presName="rootComposite" presStyleCnt="0"/>
      <dgm:spPr/>
    </dgm:pt>
    <dgm:pt modelId="{D34C436B-FE9C-4630-85C8-674CF588CC4A}" type="pres">
      <dgm:prSet presAssocID="{2E3BD02A-0EF1-4F9E-9C21-457381BD7113}" presName="rootText" presStyleLbl="node2" presStyleIdx="0" presStyleCnt="4">
        <dgm:presLayoutVars>
          <dgm:chPref val="3"/>
        </dgm:presLayoutVars>
      </dgm:prSet>
      <dgm:spPr/>
    </dgm:pt>
    <dgm:pt modelId="{526F62EF-0A37-4C29-937B-C1CFCB883D68}" type="pres">
      <dgm:prSet presAssocID="{2E3BD02A-0EF1-4F9E-9C21-457381BD7113}" presName="rootConnector" presStyleLbl="node2" presStyleIdx="0" presStyleCnt="4"/>
      <dgm:spPr/>
    </dgm:pt>
    <dgm:pt modelId="{2DEA9759-F182-47F1-A251-CB023ACC00B5}" type="pres">
      <dgm:prSet presAssocID="{2E3BD02A-0EF1-4F9E-9C21-457381BD7113}" presName="hierChild4" presStyleCnt="0"/>
      <dgm:spPr/>
    </dgm:pt>
    <dgm:pt modelId="{3469BA6F-C7DB-45C3-A1D0-6BD1CB7B0723}" type="pres">
      <dgm:prSet presAssocID="{2E3BD02A-0EF1-4F9E-9C21-457381BD7113}" presName="hierChild5" presStyleCnt="0"/>
      <dgm:spPr/>
    </dgm:pt>
    <dgm:pt modelId="{809B5A8A-7AC8-44F0-BEEE-B41A6A384A6B}" type="pres">
      <dgm:prSet presAssocID="{4DBB184E-D06D-43EB-84F4-F565C22247BC}" presName="Name64" presStyleLbl="parChTrans1D2" presStyleIdx="1" presStyleCnt="4"/>
      <dgm:spPr/>
    </dgm:pt>
    <dgm:pt modelId="{30EF1BA1-1170-484D-9A07-4676B1D287CE}" type="pres">
      <dgm:prSet presAssocID="{8BF3DF78-89CC-47EC-AD53-0E6142892666}" presName="hierRoot2" presStyleCnt="0">
        <dgm:presLayoutVars>
          <dgm:hierBranch val="init"/>
        </dgm:presLayoutVars>
      </dgm:prSet>
      <dgm:spPr/>
    </dgm:pt>
    <dgm:pt modelId="{D92E615F-94AE-41BF-B7CA-F737BB7085A7}" type="pres">
      <dgm:prSet presAssocID="{8BF3DF78-89CC-47EC-AD53-0E6142892666}" presName="rootComposite" presStyleCnt="0"/>
      <dgm:spPr/>
    </dgm:pt>
    <dgm:pt modelId="{112181AB-042E-403D-A2CC-C96DF1012E0B}" type="pres">
      <dgm:prSet presAssocID="{8BF3DF78-89CC-47EC-AD53-0E6142892666}" presName="rootText" presStyleLbl="node2" presStyleIdx="1" presStyleCnt="4">
        <dgm:presLayoutVars>
          <dgm:chPref val="3"/>
        </dgm:presLayoutVars>
      </dgm:prSet>
      <dgm:spPr/>
    </dgm:pt>
    <dgm:pt modelId="{B6E2D199-3228-49DC-B076-C189CCB8914E}" type="pres">
      <dgm:prSet presAssocID="{8BF3DF78-89CC-47EC-AD53-0E6142892666}" presName="rootConnector" presStyleLbl="node2" presStyleIdx="1" presStyleCnt="4"/>
      <dgm:spPr/>
    </dgm:pt>
    <dgm:pt modelId="{F6C916C1-7368-4D6D-8CDC-9611FFDC443E}" type="pres">
      <dgm:prSet presAssocID="{8BF3DF78-89CC-47EC-AD53-0E6142892666}" presName="hierChild4" presStyleCnt="0"/>
      <dgm:spPr/>
    </dgm:pt>
    <dgm:pt modelId="{34861C99-8971-4471-8FCC-63E12F4B2E35}" type="pres">
      <dgm:prSet presAssocID="{8BF3DF78-89CC-47EC-AD53-0E6142892666}" presName="hierChild5" presStyleCnt="0"/>
      <dgm:spPr/>
    </dgm:pt>
    <dgm:pt modelId="{CC7CA0EE-C3E1-40B6-A871-BF014A9F938C}" type="pres">
      <dgm:prSet presAssocID="{6823D6E9-E537-4B38-B987-A6AE72BDF7F9}" presName="Name64" presStyleLbl="parChTrans1D2" presStyleIdx="2" presStyleCnt="4"/>
      <dgm:spPr/>
    </dgm:pt>
    <dgm:pt modelId="{4C1DC031-CFD4-4EDA-8CC1-633BEDD38AF3}" type="pres">
      <dgm:prSet presAssocID="{BAC2C1D7-31D9-4B0F-BFB6-71D57A669F0D}" presName="hierRoot2" presStyleCnt="0">
        <dgm:presLayoutVars>
          <dgm:hierBranch val="init"/>
        </dgm:presLayoutVars>
      </dgm:prSet>
      <dgm:spPr/>
    </dgm:pt>
    <dgm:pt modelId="{DF0EBEBB-0609-47CD-A22F-8CA90868C83E}" type="pres">
      <dgm:prSet presAssocID="{BAC2C1D7-31D9-4B0F-BFB6-71D57A669F0D}" presName="rootComposite" presStyleCnt="0"/>
      <dgm:spPr/>
    </dgm:pt>
    <dgm:pt modelId="{EB27C049-A511-4682-89A1-E03D16C7CBE1}" type="pres">
      <dgm:prSet presAssocID="{BAC2C1D7-31D9-4B0F-BFB6-71D57A669F0D}" presName="rootText" presStyleLbl="node2" presStyleIdx="2" presStyleCnt="4">
        <dgm:presLayoutVars>
          <dgm:chPref val="3"/>
        </dgm:presLayoutVars>
      </dgm:prSet>
      <dgm:spPr/>
    </dgm:pt>
    <dgm:pt modelId="{C14D675E-4E69-45A6-A179-E4E795D0185D}" type="pres">
      <dgm:prSet presAssocID="{BAC2C1D7-31D9-4B0F-BFB6-71D57A669F0D}" presName="rootConnector" presStyleLbl="node2" presStyleIdx="2" presStyleCnt="4"/>
      <dgm:spPr/>
    </dgm:pt>
    <dgm:pt modelId="{77527887-63F0-4484-8E36-ABB2AD7FD2BC}" type="pres">
      <dgm:prSet presAssocID="{BAC2C1D7-31D9-4B0F-BFB6-71D57A669F0D}" presName="hierChild4" presStyleCnt="0"/>
      <dgm:spPr/>
    </dgm:pt>
    <dgm:pt modelId="{CB100694-BD83-4001-9FFE-7C1F8029AD6E}" type="pres">
      <dgm:prSet presAssocID="{BAC2C1D7-31D9-4B0F-BFB6-71D57A669F0D}" presName="hierChild5" presStyleCnt="0"/>
      <dgm:spPr/>
    </dgm:pt>
    <dgm:pt modelId="{91886C35-130F-44D4-9735-C62212946DE1}" type="pres">
      <dgm:prSet presAssocID="{901E2CA7-C7CC-4E08-8731-A244E33C5EA0}" presName="Name64" presStyleLbl="parChTrans1D2" presStyleIdx="3" presStyleCnt="4"/>
      <dgm:spPr/>
    </dgm:pt>
    <dgm:pt modelId="{E287A84F-0326-4BFA-AE50-5C862504992F}" type="pres">
      <dgm:prSet presAssocID="{C04F7A31-09B4-4FDE-8E56-89A28450D989}" presName="hierRoot2" presStyleCnt="0">
        <dgm:presLayoutVars>
          <dgm:hierBranch val="init"/>
        </dgm:presLayoutVars>
      </dgm:prSet>
      <dgm:spPr/>
    </dgm:pt>
    <dgm:pt modelId="{6E1637F1-DE30-4CB9-9A18-2B498248BC35}" type="pres">
      <dgm:prSet presAssocID="{C04F7A31-09B4-4FDE-8E56-89A28450D989}" presName="rootComposite" presStyleCnt="0"/>
      <dgm:spPr/>
    </dgm:pt>
    <dgm:pt modelId="{D103556D-E551-41A6-BC08-330807B3DCED}" type="pres">
      <dgm:prSet presAssocID="{C04F7A31-09B4-4FDE-8E56-89A28450D989}" presName="rootText" presStyleLbl="node2" presStyleIdx="3" presStyleCnt="4">
        <dgm:presLayoutVars>
          <dgm:chPref val="3"/>
        </dgm:presLayoutVars>
      </dgm:prSet>
      <dgm:spPr/>
    </dgm:pt>
    <dgm:pt modelId="{FEAC580E-3D65-42E4-B7C5-6687B36AAECC}" type="pres">
      <dgm:prSet presAssocID="{C04F7A31-09B4-4FDE-8E56-89A28450D989}" presName="rootConnector" presStyleLbl="node2" presStyleIdx="3" presStyleCnt="4"/>
      <dgm:spPr/>
    </dgm:pt>
    <dgm:pt modelId="{FCB2EE11-D522-49F3-AD13-279FDB186548}" type="pres">
      <dgm:prSet presAssocID="{C04F7A31-09B4-4FDE-8E56-89A28450D989}" presName="hierChild4" presStyleCnt="0"/>
      <dgm:spPr/>
    </dgm:pt>
    <dgm:pt modelId="{E7DA65CD-1EF7-4691-991C-798F0A574C90}" type="pres">
      <dgm:prSet presAssocID="{C04F7A31-09B4-4FDE-8E56-89A28450D989}" presName="hierChild5" presStyleCnt="0"/>
      <dgm:spPr/>
    </dgm:pt>
    <dgm:pt modelId="{DB1CB530-387C-49E3-92CA-ACD080D3F944}" type="pres">
      <dgm:prSet presAssocID="{C6EC75F6-0192-45FC-BA1D-72BD3EC9D5B7}" presName="hierChild3" presStyleCnt="0"/>
      <dgm:spPr/>
    </dgm:pt>
    <dgm:pt modelId="{CB6BF473-C4F8-4012-A2CA-A89D59BF55DB}" type="pres">
      <dgm:prSet presAssocID="{9B9DBED6-3730-421B-8B13-C71A68109604}" presName="hierRoot1" presStyleCnt="0">
        <dgm:presLayoutVars>
          <dgm:hierBranch val="init"/>
        </dgm:presLayoutVars>
      </dgm:prSet>
      <dgm:spPr/>
    </dgm:pt>
    <dgm:pt modelId="{FDA6D10A-10AD-4582-84C0-523522027924}" type="pres">
      <dgm:prSet presAssocID="{9B9DBED6-3730-421B-8B13-C71A68109604}" presName="rootComposite1" presStyleCnt="0"/>
      <dgm:spPr/>
    </dgm:pt>
    <dgm:pt modelId="{9820F739-20CD-4C7E-85B3-A81368DB21F5}" type="pres">
      <dgm:prSet presAssocID="{9B9DBED6-3730-421B-8B13-C71A68109604}" presName="rootText1" presStyleLbl="node0" presStyleIdx="2" presStyleCnt="3">
        <dgm:presLayoutVars>
          <dgm:chPref val="3"/>
        </dgm:presLayoutVars>
      </dgm:prSet>
      <dgm:spPr/>
    </dgm:pt>
    <dgm:pt modelId="{E42C9CE1-544F-4EEC-BB77-3E1C1854F8C3}" type="pres">
      <dgm:prSet presAssocID="{9B9DBED6-3730-421B-8B13-C71A68109604}" presName="rootConnector1" presStyleLbl="node1" presStyleIdx="0" presStyleCnt="0"/>
      <dgm:spPr/>
    </dgm:pt>
    <dgm:pt modelId="{548D8FFD-9846-45FD-8E05-4B380F7BC2D7}" type="pres">
      <dgm:prSet presAssocID="{9B9DBED6-3730-421B-8B13-C71A68109604}" presName="hierChild2" presStyleCnt="0"/>
      <dgm:spPr/>
    </dgm:pt>
    <dgm:pt modelId="{02153A67-6B2F-4665-95C7-C39A21050EB0}" type="pres">
      <dgm:prSet presAssocID="{9B9DBED6-3730-421B-8B13-C71A68109604}" presName="hierChild3" presStyleCnt="0"/>
      <dgm:spPr/>
    </dgm:pt>
  </dgm:ptLst>
  <dgm:cxnLst>
    <dgm:cxn modelId="{5FB2600B-297D-4E81-8E20-68B39676AAD4}" type="presOf" srcId="{FF96CAB9-4051-4FE9-BB72-9A603916977A}" destId="{4C802D88-0AEB-4E9D-B42E-74E3A48FA957}" srcOrd="0" destOrd="0" presId="urn:microsoft.com/office/officeart/2009/3/layout/HorizontalOrganizationChart"/>
    <dgm:cxn modelId="{03D4030E-49F3-4D6E-9A1E-0D5A518AFCE6}" type="presOf" srcId="{2E3BD02A-0EF1-4F9E-9C21-457381BD7113}" destId="{526F62EF-0A37-4C29-937B-C1CFCB883D68}" srcOrd="1" destOrd="0" presId="urn:microsoft.com/office/officeart/2009/3/layout/HorizontalOrganizationChart"/>
    <dgm:cxn modelId="{5F4FC20E-AFEC-4478-9485-6CF58B43430B}" type="presOf" srcId="{C6EC75F6-0192-45FC-BA1D-72BD3EC9D5B7}" destId="{4A978D26-3D75-4594-BDAD-34E311EC1A2C}" srcOrd="1" destOrd="0" presId="urn:microsoft.com/office/officeart/2009/3/layout/HorizontalOrganizationChart"/>
    <dgm:cxn modelId="{62EDEA0E-B53A-49D1-9091-95CC905DE4B0}" type="presOf" srcId="{CB040EC5-D555-4A48-8118-105CDE901383}" destId="{D526B6F8-6B2F-41C0-AC06-95EB2F904626}" srcOrd="0" destOrd="0" presId="urn:microsoft.com/office/officeart/2009/3/layout/HorizontalOrganizationChart"/>
    <dgm:cxn modelId="{79B07714-C9B9-472B-928B-8C425869D214}" type="presOf" srcId="{B5051855-5488-4B27-B923-7B32A7AA1338}" destId="{754575C8-F50C-4C63-9D7F-B5B33F37C1E1}" srcOrd="0" destOrd="0" presId="urn:microsoft.com/office/officeart/2009/3/layout/HorizontalOrganizationChart"/>
    <dgm:cxn modelId="{A78DB415-2ACA-4DCA-A41A-7D28C08CA467}" type="presOf" srcId="{9B9DBED6-3730-421B-8B13-C71A68109604}" destId="{E42C9CE1-544F-4EEC-BB77-3E1C1854F8C3}" srcOrd="1" destOrd="0" presId="urn:microsoft.com/office/officeart/2009/3/layout/HorizontalOrganizationChart"/>
    <dgm:cxn modelId="{4AB0171C-98E2-4D5D-8CE4-A3654DD01F22}" type="presOf" srcId="{6823D6E9-E537-4B38-B987-A6AE72BDF7F9}" destId="{CC7CA0EE-C3E1-40B6-A871-BF014A9F938C}" srcOrd="0" destOrd="0" presId="urn:microsoft.com/office/officeart/2009/3/layout/HorizontalOrganizationChart"/>
    <dgm:cxn modelId="{08D78E1D-CA99-4D1A-BE7C-96C4C5D8228F}" srcId="{C6EC75F6-0192-45FC-BA1D-72BD3EC9D5B7}" destId="{2E3BD02A-0EF1-4F9E-9C21-457381BD7113}" srcOrd="0" destOrd="0" parTransId="{CB040EC5-D555-4A48-8118-105CDE901383}" sibTransId="{81C8D7AF-EDBF-4EA6-A6B2-42D0595F4F2A}"/>
    <dgm:cxn modelId="{5FAFA720-1602-437D-AD17-D8F712905598}" type="presOf" srcId="{C6EC75F6-0192-45FC-BA1D-72BD3EC9D5B7}" destId="{6A59FE37-A8F0-4222-8B5A-3D27A3B8C951}" srcOrd="0" destOrd="0" presId="urn:microsoft.com/office/officeart/2009/3/layout/HorizontalOrganizationChart"/>
    <dgm:cxn modelId="{92455B2B-DA1A-430D-AB92-363B6C4DC5BB}" type="presOf" srcId="{B5051855-5488-4B27-B923-7B32A7AA1338}" destId="{AF731CDF-68F9-478F-A1A5-095DD25DB92D}" srcOrd="1" destOrd="0" presId="urn:microsoft.com/office/officeart/2009/3/layout/HorizontalOrganizationChart"/>
    <dgm:cxn modelId="{B2612C2E-EACA-49F9-BC86-A1849C5D6214}" type="presOf" srcId="{8BF3DF78-89CC-47EC-AD53-0E6142892666}" destId="{112181AB-042E-403D-A2CC-C96DF1012E0B}" srcOrd="0" destOrd="0" presId="urn:microsoft.com/office/officeart/2009/3/layout/HorizontalOrganizationChart"/>
    <dgm:cxn modelId="{4FF78E2F-709A-42C2-A060-6FDC7E5A0F75}" srcId="{FF96CAB9-4051-4FE9-BB72-9A603916977A}" destId="{B5051855-5488-4B27-B923-7B32A7AA1338}" srcOrd="0" destOrd="0" parTransId="{02C2947E-BD3A-4119-B726-4D12CE5DB71B}" sibTransId="{04175DE2-998D-4AAE-8ADD-4508315965F7}"/>
    <dgm:cxn modelId="{D1D53F3A-32D9-488D-ADB2-F0F544FFC429}" srcId="{FF96CAB9-4051-4FE9-BB72-9A603916977A}" destId="{C6EC75F6-0192-45FC-BA1D-72BD3EC9D5B7}" srcOrd="1" destOrd="0" parTransId="{CF6A03D4-0B0B-443B-BDD6-1D39832808D9}" sibTransId="{D9CBEF19-229A-4FA8-A501-2D62966130D5}"/>
    <dgm:cxn modelId="{78527348-4DE1-4011-B2A1-CD3A0340D197}" type="presOf" srcId="{2E3BD02A-0EF1-4F9E-9C21-457381BD7113}" destId="{D34C436B-FE9C-4630-85C8-674CF588CC4A}" srcOrd="0" destOrd="0" presId="urn:microsoft.com/office/officeart/2009/3/layout/HorizontalOrganizationChart"/>
    <dgm:cxn modelId="{1520364B-2223-4F77-99D6-A3E1F31A5424}" srcId="{C6EC75F6-0192-45FC-BA1D-72BD3EC9D5B7}" destId="{BAC2C1D7-31D9-4B0F-BFB6-71D57A669F0D}" srcOrd="2" destOrd="0" parTransId="{6823D6E9-E537-4B38-B987-A6AE72BDF7F9}" sibTransId="{7BEB3B69-238A-4425-9583-7BD50285EEBE}"/>
    <dgm:cxn modelId="{0AEED54E-F764-4A48-8D51-500F48DD1565}" type="presOf" srcId="{BAC2C1D7-31D9-4B0F-BFB6-71D57A669F0D}" destId="{EB27C049-A511-4682-89A1-E03D16C7CBE1}" srcOrd="0" destOrd="0" presId="urn:microsoft.com/office/officeart/2009/3/layout/HorizontalOrganizationChart"/>
    <dgm:cxn modelId="{595D6954-2665-4022-856A-17990B26824D}" type="presOf" srcId="{C04F7A31-09B4-4FDE-8E56-89A28450D989}" destId="{FEAC580E-3D65-42E4-B7C5-6687B36AAECC}" srcOrd="1" destOrd="0" presId="urn:microsoft.com/office/officeart/2009/3/layout/HorizontalOrganizationChart"/>
    <dgm:cxn modelId="{0D8C5655-C1C1-46D5-A347-D6DFC7B1900E}" type="presOf" srcId="{BAC2C1D7-31D9-4B0F-BFB6-71D57A669F0D}" destId="{C14D675E-4E69-45A6-A179-E4E795D0185D}" srcOrd="1" destOrd="0" presId="urn:microsoft.com/office/officeart/2009/3/layout/HorizontalOrganizationChart"/>
    <dgm:cxn modelId="{F92EDB7B-C943-41E2-93CF-36415638B3F4}" type="presOf" srcId="{9B9DBED6-3730-421B-8B13-C71A68109604}" destId="{9820F739-20CD-4C7E-85B3-A81368DB21F5}" srcOrd="0" destOrd="0" presId="urn:microsoft.com/office/officeart/2009/3/layout/HorizontalOrganizationChart"/>
    <dgm:cxn modelId="{419BC898-7180-4577-88B6-148CE5D16FE2}" type="presOf" srcId="{901E2CA7-C7CC-4E08-8731-A244E33C5EA0}" destId="{91886C35-130F-44D4-9735-C62212946DE1}" srcOrd="0" destOrd="0" presId="urn:microsoft.com/office/officeart/2009/3/layout/HorizontalOrganizationChart"/>
    <dgm:cxn modelId="{4A6FF99A-FED2-41A8-B7AF-17AB0F654F6B}" srcId="{C6EC75F6-0192-45FC-BA1D-72BD3EC9D5B7}" destId="{8BF3DF78-89CC-47EC-AD53-0E6142892666}" srcOrd="1" destOrd="0" parTransId="{4DBB184E-D06D-43EB-84F4-F565C22247BC}" sibTransId="{19534262-93AD-4775-9ACD-5D92FC7B22F5}"/>
    <dgm:cxn modelId="{A188E1AA-2402-466F-A551-5D65A3170D56}" type="presOf" srcId="{4DBB184E-D06D-43EB-84F4-F565C22247BC}" destId="{809B5A8A-7AC8-44F0-BEEE-B41A6A384A6B}" srcOrd="0" destOrd="0" presId="urn:microsoft.com/office/officeart/2009/3/layout/HorizontalOrganizationChart"/>
    <dgm:cxn modelId="{FA870BB4-8DC3-4742-9712-C8EACAFE7142}" srcId="{C6EC75F6-0192-45FC-BA1D-72BD3EC9D5B7}" destId="{C04F7A31-09B4-4FDE-8E56-89A28450D989}" srcOrd="3" destOrd="0" parTransId="{901E2CA7-C7CC-4E08-8731-A244E33C5EA0}" sibTransId="{2DA45232-7EED-43E5-B4E5-061E72C78FA3}"/>
    <dgm:cxn modelId="{DCF291C3-9CC6-40EE-A969-802E9886070C}" type="presOf" srcId="{C04F7A31-09B4-4FDE-8E56-89A28450D989}" destId="{D103556D-E551-41A6-BC08-330807B3DCED}" srcOrd="0" destOrd="0" presId="urn:microsoft.com/office/officeart/2009/3/layout/HorizontalOrganizationChart"/>
    <dgm:cxn modelId="{0F703CD4-7104-4B03-B2C7-7B34136FCE93}" srcId="{FF96CAB9-4051-4FE9-BB72-9A603916977A}" destId="{9B9DBED6-3730-421B-8B13-C71A68109604}" srcOrd="2" destOrd="0" parTransId="{09985F7A-59EA-4BF5-97BA-280CC9E6A7FB}" sibTransId="{6AEC1711-13B8-401D-B59B-32F09E624E73}"/>
    <dgm:cxn modelId="{8A92E8FD-2DD1-4BEC-BBB3-572248124128}" type="presOf" srcId="{8BF3DF78-89CC-47EC-AD53-0E6142892666}" destId="{B6E2D199-3228-49DC-B076-C189CCB8914E}" srcOrd="1" destOrd="0" presId="urn:microsoft.com/office/officeart/2009/3/layout/HorizontalOrganizationChart"/>
    <dgm:cxn modelId="{F9D6915E-EE5B-469E-87B4-382495087DDB}" type="presParOf" srcId="{4C802D88-0AEB-4E9D-B42E-74E3A48FA957}" destId="{7873071B-1503-4EFF-9004-B976B14994F3}" srcOrd="0" destOrd="0" presId="urn:microsoft.com/office/officeart/2009/3/layout/HorizontalOrganizationChart"/>
    <dgm:cxn modelId="{E4DA9DC0-709E-4F3D-9E1B-A94F0CFD7F7D}" type="presParOf" srcId="{7873071B-1503-4EFF-9004-B976B14994F3}" destId="{71604886-22E6-4895-9A5E-BA34D2BCA02E}" srcOrd="0" destOrd="0" presId="urn:microsoft.com/office/officeart/2009/3/layout/HorizontalOrganizationChart"/>
    <dgm:cxn modelId="{D9E75818-6886-47EF-BA43-8051078D1E9F}" type="presParOf" srcId="{71604886-22E6-4895-9A5E-BA34D2BCA02E}" destId="{754575C8-F50C-4C63-9D7F-B5B33F37C1E1}" srcOrd="0" destOrd="0" presId="urn:microsoft.com/office/officeart/2009/3/layout/HorizontalOrganizationChart"/>
    <dgm:cxn modelId="{6BD49AC1-4FA9-46E0-90AC-9FBE5CDD8BA5}" type="presParOf" srcId="{71604886-22E6-4895-9A5E-BA34D2BCA02E}" destId="{AF731CDF-68F9-478F-A1A5-095DD25DB92D}" srcOrd="1" destOrd="0" presId="urn:microsoft.com/office/officeart/2009/3/layout/HorizontalOrganizationChart"/>
    <dgm:cxn modelId="{B4B84570-87BF-433F-AFD6-75305CD9D03E}" type="presParOf" srcId="{7873071B-1503-4EFF-9004-B976B14994F3}" destId="{9034691B-A2BB-49B4-80B3-8FE7CD156FB4}" srcOrd="1" destOrd="0" presId="urn:microsoft.com/office/officeart/2009/3/layout/HorizontalOrganizationChart"/>
    <dgm:cxn modelId="{8FC92066-47EB-4191-AED2-45D029FD0991}" type="presParOf" srcId="{7873071B-1503-4EFF-9004-B976B14994F3}" destId="{567AC8BB-1AAE-46D0-BF54-953D1D52CEA5}" srcOrd="2" destOrd="0" presId="urn:microsoft.com/office/officeart/2009/3/layout/HorizontalOrganizationChart"/>
    <dgm:cxn modelId="{20F336DA-8795-4F98-94EE-BEBAAB5C160B}" type="presParOf" srcId="{4C802D88-0AEB-4E9D-B42E-74E3A48FA957}" destId="{ABB2C034-9CDC-48AC-9F36-5F7A94E10190}" srcOrd="1" destOrd="0" presId="urn:microsoft.com/office/officeart/2009/3/layout/HorizontalOrganizationChart"/>
    <dgm:cxn modelId="{650DC664-5DAC-4B7D-8485-9770BFAF7992}" type="presParOf" srcId="{ABB2C034-9CDC-48AC-9F36-5F7A94E10190}" destId="{6E1B5211-7D08-438D-8D08-51D1C76C02C3}" srcOrd="0" destOrd="0" presId="urn:microsoft.com/office/officeart/2009/3/layout/HorizontalOrganizationChart"/>
    <dgm:cxn modelId="{AF7CEF76-7B57-4376-8AE9-6F9572710ACA}" type="presParOf" srcId="{6E1B5211-7D08-438D-8D08-51D1C76C02C3}" destId="{6A59FE37-A8F0-4222-8B5A-3D27A3B8C951}" srcOrd="0" destOrd="0" presId="urn:microsoft.com/office/officeart/2009/3/layout/HorizontalOrganizationChart"/>
    <dgm:cxn modelId="{83A665EE-2BAB-49E6-89FA-782558E8D393}" type="presParOf" srcId="{6E1B5211-7D08-438D-8D08-51D1C76C02C3}" destId="{4A978D26-3D75-4594-BDAD-34E311EC1A2C}" srcOrd="1" destOrd="0" presId="urn:microsoft.com/office/officeart/2009/3/layout/HorizontalOrganizationChart"/>
    <dgm:cxn modelId="{D7902166-0B79-4BAC-854D-485B115FB4B6}" type="presParOf" srcId="{ABB2C034-9CDC-48AC-9F36-5F7A94E10190}" destId="{AC180F42-DA29-4555-ADDA-C5D1E6F04B06}" srcOrd="1" destOrd="0" presId="urn:microsoft.com/office/officeart/2009/3/layout/HorizontalOrganizationChart"/>
    <dgm:cxn modelId="{F8AE8E06-D310-43CF-8D58-A011F7B71763}" type="presParOf" srcId="{AC180F42-DA29-4555-ADDA-C5D1E6F04B06}" destId="{D526B6F8-6B2F-41C0-AC06-95EB2F904626}" srcOrd="0" destOrd="0" presId="urn:microsoft.com/office/officeart/2009/3/layout/HorizontalOrganizationChart"/>
    <dgm:cxn modelId="{D9707F94-2AA2-47F3-9202-C9001E025B06}" type="presParOf" srcId="{AC180F42-DA29-4555-ADDA-C5D1E6F04B06}" destId="{8B081301-4424-4D54-8F43-0F443603A666}" srcOrd="1" destOrd="0" presId="urn:microsoft.com/office/officeart/2009/3/layout/HorizontalOrganizationChart"/>
    <dgm:cxn modelId="{C5EE328A-E959-466E-8C45-13F55D5429C5}" type="presParOf" srcId="{8B081301-4424-4D54-8F43-0F443603A666}" destId="{CFBA4046-3442-4D68-BBD6-53D2F8DBE240}" srcOrd="0" destOrd="0" presId="urn:microsoft.com/office/officeart/2009/3/layout/HorizontalOrganizationChart"/>
    <dgm:cxn modelId="{3A8F29AC-0594-4158-901E-F4E13370FE29}" type="presParOf" srcId="{CFBA4046-3442-4D68-BBD6-53D2F8DBE240}" destId="{D34C436B-FE9C-4630-85C8-674CF588CC4A}" srcOrd="0" destOrd="0" presId="urn:microsoft.com/office/officeart/2009/3/layout/HorizontalOrganizationChart"/>
    <dgm:cxn modelId="{8F43E6F4-E5DE-4690-B847-8D81C6F051F7}" type="presParOf" srcId="{CFBA4046-3442-4D68-BBD6-53D2F8DBE240}" destId="{526F62EF-0A37-4C29-937B-C1CFCB883D68}" srcOrd="1" destOrd="0" presId="urn:microsoft.com/office/officeart/2009/3/layout/HorizontalOrganizationChart"/>
    <dgm:cxn modelId="{8E686935-D882-432B-B122-C8FADDE1BA03}" type="presParOf" srcId="{8B081301-4424-4D54-8F43-0F443603A666}" destId="{2DEA9759-F182-47F1-A251-CB023ACC00B5}" srcOrd="1" destOrd="0" presId="urn:microsoft.com/office/officeart/2009/3/layout/HorizontalOrganizationChart"/>
    <dgm:cxn modelId="{CB0D0A0F-B31E-4AF7-958B-1111E169E188}" type="presParOf" srcId="{8B081301-4424-4D54-8F43-0F443603A666}" destId="{3469BA6F-C7DB-45C3-A1D0-6BD1CB7B0723}" srcOrd="2" destOrd="0" presId="urn:microsoft.com/office/officeart/2009/3/layout/HorizontalOrganizationChart"/>
    <dgm:cxn modelId="{38DD7180-89B0-41C8-A42E-6022B7EEDE3F}" type="presParOf" srcId="{AC180F42-DA29-4555-ADDA-C5D1E6F04B06}" destId="{809B5A8A-7AC8-44F0-BEEE-B41A6A384A6B}" srcOrd="2" destOrd="0" presId="urn:microsoft.com/office/officeart/2009/3/layout/HorizontalOrganizationChart"/>
    <dgm:cxn modelId="{58E53B42-7E6F-4528-98CF-269157060F10}" type="presParOf" srcId="{AC180F42-DA29-4555-ADDA-C5D1E6F04B06}" destId="{30EF1BA1-1170-484D-9A07-4676B1D287CE}" srcOrd="3" destOrd="0" presId="urn:microsoft.com/office/officeart/2009/3/layout/HorizontalOrganizationChart"/>
    <dgm:cxn modelId="{DED9ACA2-1278-4E2B-8EFF-D7B8EA8207C6}" type="presParOf" srcId="{30EF1BA1-1170-484D-9A07-4676B1D287CE}" destId="{D92E615F-94AE-41BF-B7CA-F737BB7085A7}" srcOrd="0" destOrd="0" presId="urn:microsoft.com/office/officeart/2009/3/layout/HorizontalOrganizationChart"/>
    <dgm:cxn modelId="{101B8127-EFB3-4073-9DDA-67A938720502}" type="presParOf" srcId="{D92E615F-94AE-41BF-B7CA-F737BB7085A7}" destId="{112181AB-042E-403D-A2CC-C96DF1012E0B}" srcOrd="0" destOrd="0" presId="urn:microsoft.com/office/officeart/2009/3/layout/HorizontalOrganizationChart"/>
    <dgm:cxn modelId="{CE439D61-2B63-41F1-A5F1-8765E7A09473}" type="presParOf" srcId="{D92E615F-94AE-41BF-B7CA-F737BB7085A7}" destId="{B6E2D199-3228-49DC-B076-C189CCB8914E}" srcOrd="1" destOrd="0" presId="urn:microsoft.com/office/officeart/2009/3/layout/HorizontalOrganizationChart"/>
    <dgm:cxn modelId="{1BEFA0B3-3DF4-401F-A5AD-0E04D33A3623}" type="presParOf" srcId="{30EF1BA1-1170-484D-9A07-4676B1D287CE}" destId="{F6C916C1-7368-4D6D-8CDC-9611FFDC443E}" srcOrd="1" destOrd="0" presId="urn:microsoft.com/office/officeart/2009/3/layout/HorizontalOrganizationChart"/>
    <dgm:cxn modelId="{533D8FEC-FDBB-422F-A413-159072BD6B5C}" type="presParOf" srcId="{30EF1BA1-1170-484D-9A07-4676B1D287CE}" destId="{34861C99-8971-4471-8FCC-63E12F4B2E35}" srcOrd="2" destOrd="0" presId="urn:microsoft.com/office/officeart/2009/3/layout/HorizontalOrganizationChart"/>
    <dgm:cxn modelId="{F1A36BDB-45FB-409C-A592-298D8A0550C0}" type="presParOf" srcId="{AC180F42-DA29-4555-ADDA-C5D1E6F04B06}" destId="{CC7CA0EE-C3E1-40B6-A871-BF014A9F938C}" srcOrd="4" destOrd="0" presId="urn:microsoft.com/office/officeart/2009/3/layout/HorizontalOrganizationChart"/>
    <dgm:cxn modelId="{C631C781-D1E0-4E1E-B7DE-F6A639E7530F}" type="presParOf" srcId="{AC180F42-DA29-4555-ADDA-C5D1E6F04B06}" destId="{4C1DC031-CFD4-4EDA-8CC1-633BEDD38AF3}" srcOrd="5" destOrd="0" presId="urn:microsoft.com/office/officeart/2009/3/layout/HorizontalOrganizationChart"/>
    <dgm:cxn modelId="{AEE04402-5CD1-40B3-AD0B-6F42F316253E}" type="presParOf" srcId="{4C1DC031-CFD4-4EDA-8CC1-633BEDD38AF3}" destId="{DF0EBEBB-0609-47CD-A22F-8CA90868C83E}" srcOrd="0" destOrd="0" presId="urn:microsoft.com/office/officeart/2009/3/layout/HorizontalOrganizationChart"/>
    <dgm:cxn modelId="{416F4D2C-A9FD-4968-BE6C-7C8EB56B1A49}" type="presParOf" srcId="{DF0EBEBB-0609-47CD-A22F-8CA90868C83E}" destId="{EB27C049-A511-4682-89A1-E03D16C7CBE1}" srcOrd="0" destOrd="0" presId="urn:microsoft.com/office/officeart/2009/3/layout/HorizontalOrganizationChart"/>
    <dgm:cxn modelId="{43B64F82-5013-45AD-B2BF-E3835CB8500D}" type="presParOf" srcId="{DF0EBEBB-0609-47CD-A22F-8CA90868C83E}" destId="{C14D675E-4E69-45A6-A179-E4E795D0185D}" srcOrd="1" destOrd="0" presId="urn:microsoft.com/office/officeart/2009/3/layout/HorizontalOrganizationChart"/>
    <dgm:cxn modelId="{44DB601E-3840-4962-887E-0B6CB897DDD0}" type="presParOf" srcId="{4C1DC031-CFD4-4EDA-8CC1-633BEDD38AF3}" destId="{77527887-63F0-4484-8E36-ABB2AD7FD2BC}" srcOrd="1" destOrd="0" presId="urn:microsoft.com/office/officeart/2009/3/layout/HorizontalOrganizationChart"/>
    <dgm:cxn modelId="{B8D8C05F-0472-4744-AE7B-654F40CEDDDA}" type="presParOf" srcId="{4C1DC031-CFD4-4EDA-8CC1-633BEDD38AF3}" destId="{CB100694-BD83-4001-9FFE-7C1F8029AD6E}" srcOrd="2" destOrd="0" presId="urn:microsoft.com/office/officeart/2009/3/layout/HorizontalOrganizationChart"/>
    <dgm:cxn modelId="{A85B4A55-42E2-4D38-B1E9-43A266EB6AF6}" type="presParOf" srcId="{AC180F42-DA29-4555-ADDA-C5D1E6F04B06}" destId="{91886C35-130F-44D4-9735-C62212946DE1}" srcOrd="6" destOrd="0" presId="urn:microsoft.com/office/officeart/2009/3/layout/HorizontalOrganizationChart"/>
    <dgm:cxn modelId="{3A8B6B7E-A2AA-4590-905C-FD57A7D80F7A}" type="presParOf" srcId="{AC180F42-DA29-4555-ADDA-C5D1E6F04B06}" destId="{E287A84F-0326-4BFA-AE50-5C862504992F}" srcOrd="7" destOrd="0" presId="urn:microsoft.com/office/officeart/2009/3/layout/HorizontalOrganizationChart"/>
    <dgm:cxn modelId="{9D96C716-4FE6-45A2-A009-10BEE8A8912F}" type="presParOf" srcId="{E287A84F-0326-4BFA-AE50-5C862504992F}" destId="{6E1637F1-DE30-4CB9-9A18-2B498248BC35}" srcOrd="0" destOrd="0" presId="urn:microsoft.com/office/officeart/2009/3/layout/HorizontalOrganizationChart"/>
    <dgm:cxn modelId="{F93E1588-D491-4E0F-84BE-30FBFBA0727A}" type="presParOf" srcId="{6E1637F1-DE30-4CB9-9A18-2B498248BC35}" destId="{D103556D-E551-41A6-BC08-330807B3DCED}" srcOrd="0" destOrd="0" presId="urn:microsoft.com/office/officeart/2009/3/layout/HorizontalOrganizationChart"/>
    <dgm:cxn modelId="{943F2C70-6C75-46D2-B03E-2D0B3846B4E6}" type="presParOf" srcId="{6E1637F1-DE30-4CB9-9A18-2B498248BC35}" destId="{FEAC580E-3D65-42E4-B7C5-6687B36AAECC}" srcOrd="1" destOrd="0" presId="urn:microsoft.com/office/officeart/2009/3/layout/HorizontalOrganizationChart"/>
    <dgm:cxn modelId="{9B7BBA10-EADC-4136-82ED-815CF2BCEFA5}" type="presParOf" srcId="{E287A84F-0326-4BFA-AE50-5C862504992F}" destId="{FCB2EE11-D522-49F3-AD13-279FDB186548}" srcOrd="1" destOrd="0" presId="urn:microsoft.com/office/officeart/2009/3/layout/HorizontalOrganizationChart"/>
    <dgm:cxn modelId="{B5C625C3-C9F5-48F3-B890-774FC834964F}" type="presParOf" srcId="{E287A84F-0326-4BFA-AE50-5C862504992F}" destId="{E7DA65CD-1EF7-4691-991C-798F0A574C90}" srcOrd="2" destOrd="0" presId="urn:microsoft.com/office/officeart/2009/3/layout/HorizontalOrganizationChart"/>
    <dgm:cxn modelId="{B0610E6E-A61E-4C3C-98DF-4C26940687CE}" type="presParOf" srcId="{ABB2C034-9CDC-48AC-9F36-5F7A94E10190}" destId="{DB1CB530-387C-49E3-92CA-ACD080D3F944}" srcOrd="2" destOrd="0" presId="urn:microsoft.com/office/officeart/2009/3/layout/HorizontalOrganizationChart"/>
    <dgm:cxn modelId="{5416454C-2019-496A-9F85-E83F209715DB}" type="presParOf" srcId="{4C802D88-0AEB-4E9D-B42E-74E3A48FA957}" destId="{CB6BF473-C4F8-4012-A2CA-A89D59BF55DB}" srcOrd="2" destOrd="0" presId="urn:microsoft.com/office/officeart/2009/3/layout/HorizontalOrganizationChart"/>
    <dgm:cxn modelId="{2F720DF6-AAB3-4DE6-92D1-CAB1CB4DD865}" type="presParOf" srcId="{CB6BF473-C4F8-4012-A2CA-A89D59BF55DB}" destId="{FDA6D10A-10AD-4582-84C0-523522027924}" srcOrd="0" destOrd="0" presId="urn:microsoft.com/office/officeart/2009/3/layout/HorizontalOrganizationChart"/>
    <dgm:cxn modelId="{A26F5B46-8DC8-450D-A686-4F25BC236FC6}" type="presParOf" srcId="{FDA6D10A-10AD-4582-84C0-523522027924}" destId="{9820F739-20CD-4C7E-85B3-A81368DB21F5}" srcOrd="0" destOrd="0" presId="urn:microsoft.com/office/officeart/2009/3/layout/HorizontalOrganizationChart"/>
    <dgm:cxn modelId="{94C04372-9B8E-4896-B09E-06276372FEF0}" type="presParOf" srcId="{FDA6D10A-10AD-4582-84C0-523522027924}" destId="{E42C9CE1-544F-4EEC-BB77-3E1C1854F8C3}" srcOrd="1" destOrd="0" presId="urn:microsoft.com/office/officeart/2009/3/layout/HorizontalOrganizationChart"/>
    <dgm:cxn modelId="{F1E8E444-5E4E-435C-AAB1-3C23E9ED4377}" type="presParOf" srcId="{CB6BF473-C4F8-4012-A2CA-A89D59BF55DB}" destId="{548D8FFD-9846-45FD-8E05-4B380F7BC2D7}" srcOrd="1" destOrd="0" presId="urn:microsoft.com/office/officeart/2009/3/layout/HorizontalOrganizationChart"/>
    <dgm:cxn modelId="{24FD223D-A9D1-4FDD-BE61-274DD0029E4E}" type="presParOf" srcId="{CB6BF473-C4F8-4012-A2CA-A89D59BF55DB}" destId="{02153A67-6B2F-4665-95C7-C39A21050EB0}"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E467A-9A31-421E-9678-958512338BA3}">
      <dsp:nvSpPr>
        <dsp:cNvPr id="0" name=""/>
        <dsp:cNvSpPr/>
      </dsp:nvSpPr>
      <dsp:spPr>
        <a:xfrm>
          <a:off x="0" y="3843104"/>
          <a:ext cx="4869656" cy="1261392"/>
        </a:xfrm>
        <a:prstGeom prst="rect">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Provide an Example of a Revolutionary Engagement Program</a:t>
          </a:r>
        </a:p>
      </dsp:txBody>
      <dsp:txXfrm>
        <a:off x="0" y="3843104"/>
        <a:ext cx="4869656" cy="1261392"/>
      </dsp:txXfrm>
    </dsp:sp>
    <dsp:sp modelId="{DC3C5ED2-4E95-44F7-B891-618076365BE2}">
      <dsp:nvSpPr>
        <dsp:cNvPr id="0" name=""/>
        <dsp:cNvSpPr/>
      </dsp:nvSpPr>
      <dsp:spPr>
        <a:xfrm rot="10800000">
          <a:off x="0" y="1922003"/>
          <a:ext cx="4869656" cy="1940022"/>
        </a:xfrm>
        <a:prstGeom prst="upArrowCallout">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Statistics Regarding Resident Engagement</a:t>
          </a:r>
        </a:p>
      </dsp:txBody>
      <dsp:txXfrm rot="10800000">
        <a:off x="0" y="1922003"/>
        <a:ext cx="4869656" cy="1260568"/>
      </dsp:txXfrm>
    </dsp:sp>
    <dsp:sp modelId="{EE276793-2BC1-479F-83C8-98DFA291A3D8}">
      <dsp:nvSpPr>
        <dsp:cNvPr id="0" name=""/>
        <dsp:cNvSpPr/>
      </dsp:nvSpPr>
      <dsp:spPr>
        <a:xfrm rot="10800000">
          <a:off x="0" y="902"/>
          <a:ext cx="4869656" cy="1940022"/>
        </a:xfrm>
        <a:prstGeom prst="upArrowCallout">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Insight Into the Importance of Resident Engagement</a:t>
          </a:r>
        </a:p>
      </dsp:txBody>
      <dsp:txXfrm rot="10800000">
        <a:off x="0" y="902"/>
        <a:ext cx="4869656" cy="1260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86C35-130F-44D4-9735-C62212946DE1}">
      <dsp:nvSpPr>
        <dsp:cNvPr id="0" name=""/>
        <dsp:cNvSpPr/>
      </dsp:nvSpPr>
      <dsp:spPr>
        <a:xfrm>
          <a:off x="2146986" y="2822602"/>
          <a:ext cx="428935" cy="1383318"/>
        </a:xfrm>
        <a:custGeom>
          <a:avLst/>
          <a:gdLst/>
          <a:ahLst/>
          <a:cxnLst/>
          <a:rect l="0" t="0" r="0" b="0"/>
          <a:pathLst>
            <a:path>
              <a:moveTo>
                <a:pt x="0" y="0"/>
              </a:moveTo>
              <a:lnTo>
                <a:pt x="214467" y="0"/>
              </a:lnTo>
              <a:lnTo>
                <a:pt x="214467" y="1383318"/>
              </a:lnTo>
              <a:lnTo>
                <a:pt x="428935" y="138331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7CA0EE-C3E1-40B6-A871-BF014A9F938C}">
      <dsp:nvSpPr>
        <dsp:cNvPr id="0" name=""/>
        <dsp:cNvSpPr/>
      </dsp:nvSpPr>
      <dsp:spPr>
        <a:xfrm>
          <a:off x="2146986" y="2822602"/>
          <a:ext cx="428935" cy="461106"/>
        </a:xfrm>
        <a:custGeom>
          <a:avLst/>
          <a:gdLst/>
          <a:ahLst/>
          <a:cxnLst/>
          <a:rect l="0" t="0" r="0" b="0"/>
          <a:pathLst>
            <a:path>
              <a:moveTo>
                <a:pt x="0" y="0"/>
              </a:moveTo>
              <a:lnTo>
                <a:pt x="214467" y="0"/>
              </a:lnTo>
              <a:lnTo>
                <a:pt x="214467" y="461106"/>
              </a:lnTo>
              <a:lnTo>
                <a:pt x="428935" y="4611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B5A8A-7AC8-44F0-BEEE-B41A6A384A6B}">
      <dsp:nvSpPr>
        <dsp:cNvPr id="0" name=""/>
        <dsp:cNvSpPr/>
      </dsp:nvSpPr>
      <dsp:spPr>
        <a:xfrm>
          <a:off x="2146986" y="2361495"/>
          <a:ext cx="428935" cy="461106"/>
        </a:xfrm>
        <a:custGeom>
          <a:avLst/>
          <a:gdLst/>
          <a:ahLst/>
          <a:cxnLst/>
          <a:rect l="0" t="0" r="0" b="0"/>
          <a:pathLst>
            <a:path>
              <a:moveTo>
                <a:pt x="0" y="461106"/>
              </a:moveTo>
              <a:lnTo>
                <a:pt x="214467" y="461106"/>
              </a:lnTo>
              <a:lnTo>
                <a:pt x="214467" y="0"/>
              </a:lnTo>
              <a:lnTo>
                <a:pt x="428935"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26B6F8-6B2F-41C0-AC06-95EB2F904626}">
      <dsp:nvSpPr>
        <dsp:cNvPr id="0" name=""/>
        <dsp:cNvSpPr/>
      </dsp:nvSpPr>
      <dsp:spPr>
        <a:xfrm>
          <a:off x="2146986" y="1439283"/>
          <a:ext cx="428935" cy="1383318"/>
        </a:xfrm>
        <a:custGeom>
          <a:avLst/>
          <a:gdLst/>
          <a:ahLst/>
          <a:cxnLst/>
          <a:rect l="0" t="0" r="0" b="0"/>
          <a:pathLst>
            <a:path>
              <a:moveTo>
                <a:pt x="0" y="1383318"/>
              </a:moveTo>
              <a:lnTo>
                <a:pt x="214467" y="1383318"/>
              </a:lnTo>
              <a:lnTo>
                <a:pt x="214467" y="0"/>
              </a:lnTo>
              <a:lnTo>
                <a:pt x="428935"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4575C8-F50C-4C63-9D7F-B5B33F37C1E1}">
      <dsp:nvSpPr>
        <dsp:cNvPr id="0" name=""/>
        <dsp:cNvSpPr/>
      </dsp:nvSpPr>
      <dsp:spPr>
        <a:xfrm>
          <a:off x="2306" y="1573325"/>
          <a:ext cx="2144679" cy="654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10 years and 2,832 healthy older adults</a:t>
          </a:r>
        </a:p>
      </dsp:txBody>
      <dsp:txXfrm>
        <a:off x="2306" y="1573325"/>
        <a:ext cx="2144679" cy="654127"/>
      </dsp:txXfrm>
    </dsp:sp>
    <dsp:sp modelId="{6A59FE37-A8F0-4222-8B5A-3D27A3B8C951}">
      <dsp:nvSpPr>
        <dsp:cNvPr id="0" name=""/>
        <dsp:cNvSpPr/>
      </dsp:nvSpPr>
      <dsp:spPr>
        <a:xfrm>
          <a:off x="2306" y="2495538"/>
          <a:ext cx="2144679" cy="654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Brain HQ/Double Decision</a:t>
          </a:r>
        </a:p>
      </dsp:txBody>
      <dsp:txXfrm>
        <a:off x="2306" y="2495538"/>
        <a:ext cx="2144679" cy="654127"/>
      </dsp:txXfrm>
    </dsp:sp>
    <dsp:sp modelId="{D34C436B-FE9C-4630-85C8-674CF588CC4A}">
      <dsp:nvSpPr>
        <dsp:cNvPr id="0" name=""/>
        <dsp:cNvSpPr/>
      </dsp:nvSpPr>
      <dsp:spPr>
        <a:xfrm>
          <a:off x="2575921" y="1112219"/>
          <a:ext cx="2144679" cy="6541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87% showed increase in cognitive ability</a:t>
          </a:r>
        </a:p>
      </dsp:txBody>
      <dsp:txXfrm>
        <a:off x="2575921" y="1112219"/>
        <a:ext cx="2144679" cy="654127"/>
      </dsp:txXfrm>
    </dsp:sp>
    <dsp:sp modelId="{112181AB-042E-403D-A2CC-C96DF1012E0B}">
      <dsp:nvSpPr>
        <dsp:cNvPr id="0" name=""/>
        <dsp:cNvSpPr/>
      </dsp:nvSpPr>
      <dsp:spPr>
        <a:xfrm>
          <a:off x="2575921" y="2034432"/>
          <a:ext cx="2144679" cy="6541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35% reduced risk of serious decline in health-related quality of life</a:t>
          </a:r>
        </a:p>
      </dsp:txBody>
      <dsp:txXfrm>
        <a:off x="2575921" y="2034432"/>
        <a:ext cx="2144679" cy="654127"/>
      </dsp:txXfrm>
    </dsp:sp>
    <dsp:sp modelId="{EB27C049-A511-4682-89A1-E03D16C7CBE1}">
      <dsp:nvSpPr>
        <dsp:cNvPr id="0" name=""/>
        <dsp:cNvSpPr/>
      </dsp:nvSpPr>
      <dsp:spPr>
        <a:xfrm>
          <a:off x="2575921" y="2956644"/>
          <a:ext cx="2144679" cy="6541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Reduced risk of ADL decline</a:t>
          </a:r>
        </a:p>
      </dsp:txBody>
      <dsp:txXfrm>
        <a:off x="2575921" y="2956644"/>
        <a:ext cx="2144679" cy="654127"/>
      </dsp:txXfrm>
    </dsp:sp>
    <dsp:sp modelId="{D103556D-E551-41A6-BC08-330807B3DCED}">
      <dsp:nvSpPr>
        <dsp:cNvPr id="0" name=""/>
        <dsp:cNvSpPr/>
      </dsp:nvSpPr>
      <dsp:spPr>
        <a:xfrm>
          <a:off x="2575921" y="3878856"/>
          <a:ext cx="2144679" cy="6541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Cut risk of dementia in HALF</a:t>
          </a:r>
        </a:p>
      </dsp:txBody>
      <dsp:txXfrm>
        <a:off x="2575921" y="3878856"/>
        <a:ext cx="2144679" cy="654127"/>
      </dsp:txXfrm>
    </dsp:sp>
    <dsp:sp modelId="{9820F739-20CD-4C7E-85B3-A81368DB21F5}">
      <dsp:nvSpPr>
        <dsp:cNvPr id="0" name=""/>
        <dsp:cNvSpPr/>
      </dsp:nvSpPr>
      <dsp:spPr>
        <a:xfrm>
          <a:off x="2306" y="3417750"/>
          <a:ext cx="2144679" cy="654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t>EFFECTS LAST 10+ YEARS WITHOUT FURTHER TRAINING</a:t>
          </a:r>
          <a:endParaRPr lang="en-US" sz="1500" kern="1200"/>
        </a:p>
      </dsp:txBody>
      <dsp:txXfrm>
        <a:off x="2306" y="3417750"/>
        <a:ext cx="2144679" cy="6541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41884-C731-4712-9E9A-87996E2CCC7C}" type="datetimeFigureOut">
              <a:rPr lang="en-US" smtClean="0"/>
              <a:t>9/25/2018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A5586-0CC8-46C3-9549-85ACED842B6E}" type="slidenum">
              <a:rPr lang="en-US" smtClean="0"/>
              <a:t>‹#›</a:t>
            </a:fld>
            <a:endParaRPr lang="en-US"/>
          </a:p>
        </p:txBody>
      </p:sp>
    </p:spTree>
    <p:extLst>
      <p:ext uri="{BB962C8B-B14F-4D97-AF65-F5344CB8AC3E}">
        <p14:creationId xmlns:p14="http://schemas.microsoft.com/office/powerpoint/2010/main" val="55254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Rob </a:t>
            </a:r>
          </a:p>
        </p:txBody>
      </p:sp>
      <p:sp>
        <p:nvSpPr>
          <p:cNvPr id="4" name="Slide Number Placeholder 3"/>
          <p:cNvSpPr>
            <a:spLocks noGrp="1"/>
          </p:cNvSpPr>
          <p:nvPr>
            <p:ph type="sldNum" sz="quarter" idx="10"/>
          </p:nvPr>
        </p:nvSpPr>
        <p:spPr/>
        <p:txBody>
          <a:bodyPr/>
          <a:lstStyle/>
          <a:p>
            <a:fld id="{7B6A5586-0CC8-46C3-9549-85ACED842B6E}" type="slidenum">
              <a:rPr lang="en-US" smtClean="0"/>
              <a:t>1</a:t>
            </a:fld>
            <a:endParaRPr lang="en-US"/>
          </a:p>
        </p:txBody>
      </p:sp>
    </p:spTree>
    <p:extLst>
      <p:ext uri="{BB962C8B-B14F-4D97-AF65-F5344CB8AC3E}">
        <p14:creationId xmlns:p14="http://schemas.microsoft.com/office/powerpoint/2010/main" val="2400204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resident engagement program improves a resident’s level of care through promotion of independence and self-sufficiency. Our initiative program includes a variety of activities, both cognitively and physically stimulating and designed to recognize, entertain, educate and empower the residents to actively participate in their progress towards returning to their home environment. Our program is aimed at enriching the lives of skilled residents throughout the course of treatment and continuing to impact their lives beyond discharge.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want to motivate residents to continue participating in programs in their home environment and/or general community when they are discharged.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6A5586-0CC8-46C3-9549-85ACED842B6E}" type="slidenum">
              <a:rPr lang="en-US" smtClean="0"/>
              <a:t>10</a:t>
            </a:fld>
            <a:endParaRPr lang="en-US"/>
          </a:p>
        </p:txBody>
      </p:sp>
    </p:spTree>
    <p:extLst>
      <p:ext uri="{BB962C8B-B14F-4D97-AF65-F5344CB8AC3E}">
        <p14:creationId xmlns:p14="http://schemas.microsoft.com/office/powerpoint/2010/main" val="309779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19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pPr>
            <a:r>
              <a:rPr lang="en-US" sz="1700" dirty="0">
                <a:solidFill>
                  <a:srgbClr val="FFFFFF"/>
                </a:solidFill>
              </a:rPr>
              <a:t>Invite potential clients to come and be a part of this unique program – IGNITE includes this customizable invitation that you can use as pat of your marketing initiative and for pre-admissions hospital visits to help promote your census. </a:t>
            </a:r>
          </a:p>
          <a:p>
            <a:pPr lvl="0">
              <a:lnSpc>
                <a:spcPct val="90000"/>
              </a:lnSpc>
            </a:pPr>
            <a:r>
              <a:rPr lang="en-US" sz="1700" dirty="0">
                <a:solidFill>
                  <a:srgbClr val="FFFFFF"/>
                </a:solidFill>
              </a:rPr>
              <a:t>Educate about some of the features of the program, including:</a:t>
            </a:r>
          </a:p>
          <a:p>
            <a:pPr lvl="1">
              <a:lnSpc>
                <a:spcPct val="90000"/>
              </a:lnSpc>
            </a:pPr>
            <a:r>
              <a:rPr lang="en-US" sz="1700" dirty="0">
                <a:solidFill>
                  <a:srgbClr val="FFFFFF"/>
                </a:solidFill>
              </a:rPr>
              <a:t>Tablet provided to every resident during their stay.</a:t>
            </a:r>
          </a:p>
          <a:p>
            <a:pPr lvl="1">
              <a:lnSpc>
                <a:spcPct val="90000"/>
              </a:lnSpc>
            </a:pPr>
            <a:r>
              <a:rPr lang="en-US" sz="1700" dirty="0">
                <a:solidFill>
                  <a:srgbClr val="FFFFFF"/>
                </a:solidFill>
              </a:rPr>
              <a:t>Personal assistant (Google Home) provided bedside to every resident during their stay.</a:t>
            </a:r>
          </a:p>
          <a:p>
            <a:pPr lvl="1">
              <a:lnSpc>
                <a:spcPct val="90000"/>
              </a:lnSpc>
            </a:pPr>
            <a:r>
              <a:rPr lang="en-US" sz="1700" dirty="0">
                <a:solidFill>
                  <a:srgbClr val="FFFFFF"/>
                </a:solidFill>
              </a:rPr>
              <a:t>Free subscription to Brain HQ/Double Decision during the stay.</a:t>
            </a:r>
          </a:p>
          <a:p>
            <a:pPr lvl="1">
              <a:lnSpc>
                <a:spcPct val="90000"/>
              </a:lnSpc>
            </a:pPr>
            <a:r>
              <a:rPr lang="en-US" sz="1700" dirty="0">
                <a:solidFill>
                  <a:srgbClr val="FFFFFF"/>
                </a:solidFill>
              </a:rPr>
              <a:t>Contemporary and unique activities programs offered as part of the IGNITE program.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151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Here is an example of one of the team member’s roles and responsibilities: (read slide)</a:t>
            </a:r>
          </a:p>
          <a:p>
            <a:pPr lvl="0"/>
            <a:endParaRPr lang="en-US" dirty="0"/>
          </a:p>
          <a:p>
            <a:pPr lvl="0"/>
            <a:r>
              <a:rPr lang="en-US" dirty="0"/>
              <a:t>As you can see, this is a reasonable and very functional approach to providing care that will help to promote all of the initiatives that matter most to you and to the resident.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81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 therapy, one of the key changes is that the therapists in INGITE are required to focus on function every day!</a:t>
            </a:r>
          </a:p>
          <a:p>
            <a:pPr lvl="0"/>
            <a:r>
              <a:rPr lang="en-US" sz="1200" kern="1200" dirty="0">
                <a:solidFill>
                  <a:schemeClr val="tx1"/>
                </a:solidFill>
                <a:effectLst/>
                <a:latin typeface="+mn-lt"/>
                <a:ea typeface="+mn-ea"/>
                <a:cs typeface="+mn-cs"/>
              </a:rPr>
              <a:t>For </a:t>
            </a:r>
            <a:r>
              <a:rPr lang="en-US" sz="1200" kern="1200" dirty="0" err="1">
                <a:solidFill>
                  <a:schemeClr val="tx1"/>
                </a:solidFill>
                <a:effectLst/>
                <a:latin typeface="+mn-lt"/>
                <a:ea typeface="+mn-ea"/>
                <a:cs typeface="+mn-cs"/>
              </a:rPr>
              <a:t>Ots</a:t>
            </a:r>
            <a:r>
              <a:rPr lang="en-US" sz="1200" kern="1200" dirty="0">
                <a:solidFill>
                  <a:schemeClr val="tx1"/>
                </a:solidFill>
                <a:effectLst/>
                <a:latin typeface="+mn-lt"/>
                <a:ea typeface="+mn-ea"/>
                <a:cs typeface="+mn-cs"/>
              </a:rPr>
              <a:t> and COTAs, this could be that they DO ADLs or IADLs WITH EVERY RESIDENT EVERY DAY. Residents can often achieve more through ADLs or IADLs than they can with exercise and therapeutic activity. Residents also value the functional tasks more. </a:t>
            </a:r>
          </a:p>
          <a:p>
            <a:pPr lvl="0"/>
            <a:r>
              <a:rPr lang="en-US" sz="1200" kern="1200" dirty="0">
                <a:solidFill>
                  <a:schemeClr val="tx1"/>
                </a:solidFill>
                <a:effectLst/>
                <a:latin typeface="+mn-lt"/>
                <a:ea typeface="+mn-ea"/>
                <a:cs typeface="+mn-cs"/>
              </a:rPr>
              <a:t>Also, therapy will drive the resident’s participation in Double Decision, which we will discuss in just a minute.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8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huge part of IGNITE and is a great way for your community to make this transition. Residents more and more are expecting access to technology and IGNITE helps your community to do just that!</a:t>
            </a:r>
          </a:p>
          <a:p>
            <a:r>
              <a:rPr lang="en-US" sz="2400" dirty="0"/>
              <a:t>Goggle home personal assistant</a:t>
            </a:r>
          </a:p>
          <a:p>
            <a:pPr lvl="1"/>
            <a:r>
              <a:rPr lang="en-US" sz="2400" dirty="0"/>
              <a:t>Best integration with geriatric voice</a:t>
            </a:r>
          </a:p>
          <a:p>
            <a:r>
              <a:rPr lang="en-US" sz="2400" dirty="0" err="1"/>
              <a:t>Cubigo</a:t>
            </a:r>
            <a:endParaRPr lang="en-US" sz="2400" dirty="0"/>
          </a:p>
          <a:p>
            <a:pPr lvl="1"/>
            <a:r>
              <a:rPr lang="en-US" sz="2400" dirty="0"/>
              <a:t>RSVP activities</a:t>
            </a:r>
          </a:p>
          <a:p>
            <a:pPr lvl="1"/>
            <a:r>
              <a:rPr lang="en-US" sz="2400" dirty="0"/>
              <a:t>Activities ratings</a:t>
            </a:r>
          </a:p>
          <a:p>
            <a:pPr lvl="1"/>
            <a:r>
              <a:rPr lang="en-US" sz="2400" dirty="0"/>
              <a:t>On-campus transportation requests</a:t>
            </a:r>
          </a:p>
          <a:p>
            <a:pPr lvl="1"/>
            <a:r>
              <a:rPr lang="en-US" sz="2400" dirty="0"/>
              <a:t>Meal selection</a:t>
            </a:r>
          </a:p>
          <a:p>
            <a:pPr lvl="1"/>
            <a:r>
              <a:rPr lang="en-US" sz="2400" dirty="0"/>
              <a:t>Library access</a:t>
            </a:r>
          </a:p>
          <a:p>
            <a:pPr lvl="0"/>
            <a:r>
              <a:rPr lang="en-US" sz="2400" dirty="0"/>
              <a:t>Tablet for all residents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113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t>
            </a:r>
            <a:r>
              <a:rPr lang="en-US" dirty="0" err="1"/>
              <a:t>Cubigo</a:t>
            </a:r>
            <a:r>
              <a:rPr lang="en-US" dirty="0"/>
              <a:t>??? It is an activities and lifestyle app that is geared toward senior living and facilitates improved quality of life for the residents who use it.</a:t>
            </a:r>
          </a:p>
          <a:p>
            <a:r>
              <a:rPr lang="en-US" dirty="0"/>
              <a:t>So you can see some of the basic blocks available on </a:t>
            </a:r>
            <a:r>
              <a:rPr lang="en-US" dirty="0" err="1"/>
              <a:t>Cubigo</a:t>
            </a:r>
            <a:r>
              <a:rPr lang="en-US" dirty="0"/>
              <a:t>. In activities, residents can view and accept activities and then these activities will be uploaded to their home page and pop up on the days they are occurring.</a:t>
            </a:r>
          </a:p>
          <a:p>
            <a:r>
              <a:rPr lang="en-US" dirty="0"/>
              <a:t>The maintenance cube allows residents to put in a maintenance request, which can then be tracked through the ticket system to have real time responses and information about time to respond, etc.</a:t>
            </a:r>
          </a:p>
          <a:p>
            <a:r>
              <a:rPr lang="en-US" dirty="0"/>
              <a:t>Dining allows residents to self select meals, using a cut off time for each meal to assist the dietary department with efficiently completing meal service.</a:t>
            </a:r>
          </a:p>
          <a:p>
            <a:r>
              <a:rPr lang="en-US" dirty="0"/>
              <a:t>Valet would not be used in the skilled unit but would be more applicable to the CCRC.</a:t>
            </a:r>
          </a:p>
          <a:p>
            <a:r>
              <a:rPr lang="en-US" dirty="0"/>
              <a:t>The library allows users to access content through a local library, such as e books and audio books.</a:t>
            </a:r>
          </a:p>
          <a:p>
            <a:r>
              <a:rPr lang="en-US" dirty="0"/>
              <a:t>Residents would also be able to message each other (updated paperwork will need to be added to the admissions process for residents to sign off that they want to use </a:t>
            </a:r>
            <a:r>
              <a:rPr lang="en-US" dirty="0" err="1"/>
              <a:t>Cubigo</a:t>
            </a:r>
            <a:r>
              <a:rPr lang="en-US" dirty="0"/>
              <a:t> and that we can save their info that is stored while they are here.)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16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Cubigo</a:t>
            </a:r>
            <a:r>
              <a:rPr lang="en-US" dirty="0"/>
              <a:t> is going to complete some specific customizations for the IGNITE program by Q2 (quarter 2) 2018, which will further help to improve the resident/family experience when using the app.</a:t>
            </a:r>
          </a:p>
          <a:p>
            <a:pPr lvl="0"/>
            <a:r>
              <a:rPr lang="en-US" sz="1200" kern="1200" dirty="0">
                <a:solidFill>
                  <a:schemeClr val="tx1"/>
                </a:solidFill>
                <a:effectLst/>
                <a:latin typeface="+mn-lt"/>
                <a:ea typeface="+mn-ea"/>
                <a:cs typeface="+mn-cs"/>
              </a:rPr>
              <a:t>Direct message activities to RSVP, drop down box plus optional text box. Items to include: I’m running late, pick me up, I’m coming and will bring myself, I’m coming – please pick me up, Unable to attend</a:t>
            </a:r>
          </a:p>
          <a:p>
            <a:pPr lvl="1"/>
            <a:r>
              <a:rPr lang="en-US" sz="1200" kern="1200" dirty="0">
                <a:solidFill>
                  <a:schemeClr val="tx1"/>
                </a:solidFill>
                <a:effectLst/>
                <a:latin typeface="+mn-lt"/>
                <a:ea typeface="+mn-ea"/>
                <a:cs typeface="+mn-cs"/>
              </a:rPr>
              <a:t>What is the availability to have this integrated with Google home in each room so the resident can instruct Google to RSVP for them?</a:t>
            </a:r>
          </a:p>
          <a:p>
            <a:pPr lvl="0"/>
            <a:r>
              <a:rPr lang="en-US" sz="1200" kern="1200" dirty="0">
                <a:solidFill>
                  <a:schemeClr val="tx1"/>
                </a:solidFill>
                <a:effectLst/>
                <a:latin typeface="+mn-lt"/>
                <a:ea typeface="+mn-ea"/>
                <a:cs typeface="+mn-cs"/>
              </a:rPr>
              <a:t>One-drive Cube for reading and audio books (to sync with res. library cards)</a:t>
            </a:r>
          </a:p>
          <a:p>
            <a:pPr lvl="0"/>
            <a:r>
              <a:rPr lang="en-US" sz="1200" kern="1200" dirty="0">
                <a:solidFill>
                  <a:schemeClr val="tx1"/>
                </a:solidFill>
                <a:effectLst/>
                <a:latin typeface="+mn-lt"/>
                <a:ea typeface="+mn-ea"/>
                <a:cs typeface="+mn-cs"/>
              </a:rPr>
              <a:t>Survey after every meal and activity we would like it to pop up for anyone who RSVP’d</a:t>
            </a:r>
          </a:p>
          <a:p>
            <a:pPr lvl="1"/>
            <a:r>
              <a:rPr lang="en-US" sz="1200" kern="1200" dirty="0">
                <a:solidFill>
                  <a:schemeClr val="tx1"/>
                </a:solidFill>
                <a:effectLst/>
                <a:latin typeface="+mn-lt"/>
                <a:ea typeface="+mn-ea"/>
                <a:cs typeface="+mn-cs"/>
              </a:rPr>
              <a:t>Also there will be an option on the back end for the activities personnel to be able to check in residents so we have an accurate attendance list and then the survey pop ups will go to the correct residents</a:t>
            </a:r>
          </a:p>
          <a:p>
            <a:pPr lvl="1"/>
            <a:r>
              <a:rPr lang="en-US" sz="1200" kern="1200" dirty="0">
                <a:solidFill>
                  <a:schemeClr val="tx1"/>
                </a:solidFill>
                <a:effectLst/>
                <a:latin typeface="+mn-lt"/>
                <a:ea typeface="+mn-ea"/>
                <a:cs typeface="+mn-cs"/>
              </a:rPr>
              <a:t>We would like a 5 star rating, optional text box and a check box for the resident to indicate “Yes – administration can contact me regarding this rating.” And otherwise, all ratings and comments would be anonymous. </a:t>
            </a:r>
          </a:p>
          <a:p>
            <a:pPr lvl="1"/>
            <a:r>
              <a:rPr lang="en-US" sz="1200" kern="1200" dirty="0">
                <a:solidFill>
                  <a:schemeClr val="tx1"/>
                </a:solidFill>
                <a:effectLst/>
                <a:latin typeface="+mn-lt"/>
                <a:ea typeface="+mn-ea"/>
                <a:cs typeface="+mn-cs"/>
              </a:rPr>
              <a:t>Also, ratings would not post to the resident side of the portal, but just to the business side and include something on the dashboard for specific groups, meals and activities personnel ratings  </a:t>
            </a:r>
          </a:p>
          <a:p>
            <a:pPr lvl="0"/>
            <a:r>
              <a:rPr lang="en-US" sz="1200" kern="1200" dirty="0">
                <a:solidFill>
                  <a:schemeClr val="tx1"/>
                </a:solidFill>
                <a:effectLst/>
                <a:latin typeface="+mn-lt"/>
                <a:ea typeface="+mn-ea"/>
                <a:cs typeface="+mn-cs"/>
              </a:rPr>
              <a:t>Twitter feed cube</a:t>
            </a:r>
          </a:p>
          <a:p>
            <a:pPr lvl="0"/>
            <a:r>
              <a:rPr lang="en-US" sz="1200" kern="1200" dirty="0">
                <a:solidFill>
                  <a:schemeClr val="tx1"/>
                </a:solidFill>
                <a:effectLst/>
                <a:latin typeface="+mn-lt"/>
                <a:ea typeface="+mn-ea"/>
                <a:cs typeface="+mn-cs"/>
              </a:rPr>
              <a:t>Check box on admin side to display what dietary orders fit certain food items Include boxes for: diabetic restrictions; kidney/renal restrictions; salt restrictions; Cardiac restrictions;  Finger Foods; Gluten Sensitive; Finger Foods; Vegetarian; Vegan;</a:t>
            </a:r>
          </a:p>
          <a:p>
            <a:pPr lvl="0"/>
            <a:r>
              <a:rPr lang="en-US" sz="1200" kern="1200" dirty="0">
                <a:solidFill>
                  <a:schemeClr val="tx1"/>
                </a:solidFill>
                <a:effectLst/>
                <a:latin typeface="+mn-lt"/>
                <a:ea typeface="+mn-ea"/>
                <a:cs typeface="+mn-cs"/>
              </a:rPr>
              <a:t>If no meal is ordered, can a default meal be sent to resident</a:t>
            </a:r>
          </a:p>
          <a:p>
            <a:pPr lvl="0"/>
            <a:r>
              <a:rPr lang="en-US" sz="1200" kern="1200" dirty="0">
                <a:solidFill>
                  <a:schemeClr val="tx1"/>
                </a:solidFill>
                <a:effectLst/>
                <a:latin typeface="+mn-lt"/>
                <a:ea typeface="+mn-ea"/>
                <a:cs typeface="+mn-cs"/>
              </a:rPr>
              <a:t>Modify transportation portal to be for in house only transportation (no off campus transportation in the portal) for activities, therapy, salon, etc.</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81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want to shift gears and talk about a cornerstone of the INGITE program: brain HQ/Double Decision gaming system.</a:t>
            </a:r>
          </a:p>
          <a:p>
            <a:r>
              <a:rPr lang="en-US" dirty="0"/>
              <a:t>This is an advanced and research supported brain exercise program that is similar to something like Lumosity except there is more solid research and proof of its impact on reducing dementia and cognitive loss.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658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(Read first) The ACTIVE study was designed to compare three different types of cognitive training: one that focused on memory, one that targeted reasoning, and </a:t>
            </a:r>
            <a:r>
              <a:rPr lang="en-US" sz="1200" b="0" i="0" kern="1200" dirty="0" err="1">
                <a:solidFill>
                  <a:schemeClr val="tx1"/>
                </a:solidFill>
                <a:effectLst/>
                <a:latin typeface="+mn-lt"/>
                <a:ea typeface="+mn-ea"/>
                <a:cs typeface="+mn-cs"/>
              </a:rPr>
              <a:t>BrainHQ</a:t>
            </a:r>
            <a:r>
              <a:rPr lang="en-US" sz="1200" b="0" i="0" kern="1200" dirty="0">
                <a:solidFill>
                  <a:schemeClr val="tx1"/>
                </a:solidFill>
                <a:effectLst/>
                <a:latin typeface="+mn-lt"/>
                <a:ea typeface="+mn-ea"/>
                <a:cs typeface="+mn-cs"/>
              </a:rPr>
              <a:t> training that exercised speed of processing. The study was conducted at six sites across the United States, and all of the participants were healthy adults aged 65 or older. Researchers followed participants for ten years to evaluate the long-term effects of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years and 2,832 healthy older adults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three types of cognitive training tested in the ACTIVE study resulted in cognitive improvements after the initial training period, but participants who used the </a:t>
            </a:r>
            <a:r>
              <a:rPr lang="en-US" sz="1200" b="0" i="0" kern="1200" dirty="0" err="1">
                <a:solidFill>
                  <a:schemeClr val="tx1"/>
                </a:solidFill>
                <a:effectLst/>
                <a:latin typeface="+mn-lt"/>
                <a:ea typeface="+mn-ea"/>
                <a:cs typeface="+mn-cs"/>
              </a:rPr>
              <a:t>BrainHQ</a:t>
            </a:r>
            <a:r>
              <a:rPr lang="en-US" sz="1200" b="0" i="0" kern="1200" dirty="0">
                <a:solidFill>
                  <a:schemeClr val="tx1"/>
                </a:solidFill>
                <a:effectLst/>
                <a:latin typeface="+mn-lt"/>
                <a:ea typeface="+mn-ea"/>
                <a:cs typeface="+mn-cs"/>
              </a:rPr>
              <a:t> exercise experienced the best results overall. According to the study, 87% of the participants who used </a:t>
            </a:r>
            <a:r>
              <a:rPr lang="en-US" sz="1200" b="0" i="0" kern="1200" dirty="0" err="1">
                <a:solidFill>
                  <a:schemeClr val="tx1"/>
                </a:solidFill>
                <a:effectLst/>
                <a:latin typeface="+mn-lt"/>
                <a:ea typeface="+mn-ea"/>
                <a:cs typeface="+mn-cs"/>
              </a:rPr>
              <a:t>BrainHQ’s</a:t>
            </a:r>
            <a:r>
              <a:rPr lang="en-US" sz="1200" b="0" i="0" kern="1200" dirty="0">
                <a:solidFill>
                  <a:schemeClr val="tx1"/>
                </a:solidFill>
                <a:effectLst/>
                <a:latin typeface="+mn-lt"/>
                <a:ea typeface="+mn-ea"/>
                <a:cs typeface="+mn-cs"/>
              </a:rPr>
              <a:t> Double Decision showed increases in cognitive ability, while 74% of participants who used reasoning training and 26% of those who used memory training showed improvements. The Double Decision training also reduced the risk of serious decline in health-related quality of life by 35%, and reduced the risk of decline in people’s abilities to perform instrumental tasks of daily living.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EFFECTS LAST 10+ YEARS WITHOUT FURTHER TRAINING: That literally means that the Brain HQ/Double decision we do with a resident today during a short term skilled stay will literally impact their cognition and well being more than a decade from now!!! That’s a powerful impact!!!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0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6A5586-0CC8-46C3-9549-85ACED842B6E}" type="slidenum">
              <a:rPr lang="en-US" smtClean="0"/>
              <a:t>2</a:t>
            </a:fld>
            <a:endParaRPr lang="en-US"/>
          </a:p>
        </p:txBody>
      </p:sp>
    </p:spTree>
    <p:extLst>
      <p:ext uri="{BB962C8B-B14F-4D97-AF65-F5344CB8AC3E}">
        <p14:creationId xmlns:p14="http://schemas.microsoft.com/office/powerpoint/2010/main" val="1789885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IGNITE Resident Engagement Programming is geared towards engaging the skilled residents with socialization, interaction, and participation with community associates/residents, families, friends, and children to promote cognitive and physical stimulation for true person - centered care.  This program is designed for general community volunteers and events to participate in programming at the skilled nursing community. We want to encourage people of all ages to participate, including children, high school students, and college students.  </a:t>
            </a:r>
          </a:p>
        </p:txBody>
      </p:sp>
      <p:sp>
        <p:nvSpPr>
          <p:cNvPr id="4" name="Slide Number Placeholder 3"/>
          <p:cNvSpPr>
            <a:spLocks noGrp="1"/>
          </p:cNvSpPr>
          <p:nvPr>
            <p:ph type="sldNum" sz="quarter" idx="10"/>
          </p:nvPr>
        </p:nvSpPr>
        <p:spPr/>
        <p:txBody>
          <a:bodyPr/>
          <a:lstStyle/>
          <a:p>
            <a:fld id="{7B6A5586-0CC8-46C3-9549-85ACED842B6E}" type="slidenum">
              <a:rPr lang="en-US" smtClean="0"/>
              <a:t>21</a:t>
            </a:fld>
            <a:endParaRPr lang="en-US"/>
          </a:p>
        </p:txBody>
      </p:sp>
    </p:spTree>
    <p:extLst>
      <p:ext uri="{BB962C8B-B14F-4D97-AF65-F5344CB8AC3E}">
        <p14:creationId xmlns:p14="http://schemas.microsoft.com/office/powerpoint/2010/main" val="437282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review he IGNITE Event Calendar and define each activity.  The activities and events developed for the residents is focused on skilled residents, but all residents in the skilled/LTC community are able to participate in any of the activities and events.  The activities and events are geared towards stimulating cognition, physical activity, spirituality, and socialization that is resident specific and individualized to the goals of resident.  The IGNITE program involves activities, events, celebrations, general community and IL/AL resident assistance and integration that encourages family and friends to participate with the residents.   Programs are developed for utilization while in the community and when the resident returns to their home.  </a:t>
            </a:r>
          </a:p>
        </p:txBody>
      </p:sp>
      <p:sp>
        <p:nvSpPr>
          <p:cNvPr id="4" name="Slide Number Placeholder 3"/>
          <p:cNvSpPr>
            <a:spLocks noGrp="1"/>
          </p:cNvSpPr>
          <p:nvPr>
            <p:ph type="sldNum" sz="quarter" idx="10"/>
          </p:nvPr>
        </p:nvSpPr>
        <p:spPr/>
        <p:txBody>
          <a:bodyPr/>
          <a:lstStyle/>
          <a:p>
            <a:fld id="{7B6A5586-0CC8-46C3-9549-85ACED842B6E}" type="slidenum">
              <a:rPr lang="en-US" smtClean="0"/>
              <a:t>22</a:t>
            </a:fld>
            <a:endParaRPr lang="en-US"/>
          </a:p>
        </p:txBody>
      </p:sp>
    </p:spTree>
    <p:extLst>
      <p:ext uri="{BB962C8B-B14F-4D97-AF65-F5344CB8AC3E}">
        <p14:creationId xmlns:p14="http://schemas.microsoft.com/office/powerpoint/2010/main" val="2760212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represents a snap shot of the IGNITE Events Calendar for June of 2018.   Every day is filled with 5-6 activities or events for residents to choose to participate.  There are a variety of activities and events utilized to engage residents cognitively, physically, socially, emotionally, and spiritually and many things you have never seen before….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calendar for each month of the year will have these 30 different activities.  Then on top of having these 30 activities offered throughout each month, there are specialized activities, events, and celebrations offered in each month.  Some of these specialized programs are offered on a quarterly basis or specific to the month in which they are offered.  After we review the 30 activities and events offered each month, we will then review all the specialized events for each month.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68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activities for IGNITE are focused exercise groups for higher level residents. These groups were custom designed by a PT on our team and include a total knee replacement group, total hip replacement group, chair yoga, CVA/neurological impairment exercise group and a general wellness exercise group. Our live onsite training, training videos and manuals contain demonstrations and tests to help your train your activities teams.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32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The International Journal of Yoga</a:t>
            </a:r>
            <a:r>
              <a:rPr lang="en-US" sz="1200" b="0" i="0" u="none" strike="noStrike" kern="1200" dirty="0">
                <a:solidFill>
                  <a:schemeClr val="tx1"/>
                </a:solidFill>
                <a:effectLst/>
                <a:latin typeface="+mn-lt"/>
                <a:ea typeface="+mn-ea"/>
                <a:cs typeface="+mn-cs"/>
              </a:rPr>
              <a:t> evaluated seniors after an eight-week chair yoga trial, and found that the practice improved mobility and reduced anxiety and the fear of falling. A study published by the </a:t>
            </a:r>
            <a:r>
              <a:rPr lang="en-US" sz="1200" b="0" i="1" u="none" strike="noStrike" kern="1200" dirty="0">
                <a:solidFill>
                  <a:schemeClr val="tx1"/>
                </a:solidFill>
                <a:effectLst/>
                <a:latin typeface="+mn-lt"/>
                <a:ea typeface="+mn-ea"/>
                <a:cs typeface="+mn-cs"/>
              </a:rPr>
              <a:t>Journal of Gerontological Nursing</a:t>
            </a:r>
            <a:r>
              <a:rPr lang="en-US" sz="1200" b="0" i="0" u="none" strike="noStrike" kern="1200" dirty="0">
                <a:solidFill>
                  <a:schemeClr val="tx1"/>
                </a:solidFill>
                <a:effectLst/>
                <a:latin typeface="+mn-lt"/>
                <a:ea typeface="+mn-ea"/>
                <a:cs typeface="+mn-cs"/>
              </a:rPr>
              <a:t> showed chair yoga helped seniors with osteoarthritis to move better as it decreased stiffness.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a:t>
            </a:r>
            <a:r>
              <a:rPr lang="en-US" sz="1200" b="0" i="1" u="none" strike="noStrike" kern="1200" dirty="0" err="1">
                <a:solidFill>
                  <a:schemeClr val="tx1"/>
                </a:solidFill>
                <a:effectLst/>
                <a:latin typeface="+mn-lt"/>
                <a:ea typeface="+mn-ea"/>
                <a:cs typeface="+mn-cs"/>
              </a:rPr>
              <a:t>eCAM</a:t>
            </a:r>
            <a:r>
              <a:rPr lang="en-US" sz="1200" b="0" i="0" u="none" strike="noStrike" kern="1200" dirty="0">
                <a:solidFill>
                  <a:schemeClr val="tx1"/>
                </a:solidFill>
                <a:effectLst/>
                <a:latin typeface="+mn-lt"/>
                <a:ea typeface="+mn-ea"/>
                <a:cs typeface="+mn-cs"/>
              </a:rPr>
              <a:t>, a journal of complementary and alternative medicine, published a study that found 15 minutes of seated yoga significantly lowered physical and psychological stress in sedentary office workers.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want to provide our short term and long term care residents with the opportunity to utilize chair yoga while at the community with hope they will participate in a Chair Yoga Class or other programs in the general community when they return home to increase outcomes and maintain/optimize the residents overall functional mobility and well-being. </a:t>
            </a:r>
          </a:p>
          <a:p>
            <a:endParaRPr lang="en-US" dirty="0"/>
          </a:p>
        </p:txBody>
      </p:sp>
      <p:sp>
        <p:nvSpPr>
          <p:cNvPr id="4" name="Slide Number Placeholder 3"/>
          <p:cNvSpPr>
            <a:spLocks noGrp="1"/>
          </p:cNvSpPr>
          <p:nvPr>
            <p:ph type="sldNum" sz="quarter" idx="10"/>
          </p:nvPr>
        </p:nvSpPr>
        <p:spPr/>
        <p:txBody>
          <a:bodyPr/>
          <a:lstStyle/>
          <a:p>
            <a:fld id="{7B6A5586-0CC8-46C3-9549-85ACED842B6E}" type="slidenum">
              <a:rPr lang="en-US" smtClean="0"/>
              <a:t>25</a:t>
            </a:fld>
            <a:endParaRPr lang="en-US"/>
          </a:p>
        </p:txBody>
      </p:sp>
    </p:spTree>
    <p:extLst>
      <p:ext uri="{BB962C8B-B14F-4D97-AF65-F5344CB8AC3E}">
        <p14:creationId xmlns:p14="http://schemas.microsoft.com/office/powerpoint/2010/main" val="1652536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exciting and unusual sample activity is– a weekly Farmers Market for the skilled unit!!</a:t>
            </a:r>
          </a:p>
          <a:p>
            <a:r>
              <a:rPr lang="en-US" dirty="0"/>
              <a:t>Residents could participate in purchasing items as part of their OT or ST, shopping the vendors while ambulating as part of PT, helping to run a booth, and being able to enjoy healthier, organic snack options.</a:t>
            </a:r>
          </a:p>
          <a:p>
            <a:r>
              <a:rPr lang="en-US" dirty="0"/>
              <a:t>We have a very detailed plan for each day what should be done to prepare for the weekly farmers market, including posting marketing materials on campus and in the SNF and arranging for outside vendors to come as well. We recommend that this Farmers Market be conducted at least May through October and that the public be invited. The proceeds can either be donated back to Activities or to another charity at the Administrator’s discretion. </a:t>
            </a:r>
          </a:p>
          <a:p>
            <a:r>
              <a:rPr lang="en-US" dirty="0"/>
              <a:t>This is the type of thing that is very Millennial friendly and may be one element that helps to improve your retention of Millennials as well.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70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included a playlist of self guided meditation for anxiety, depression, insomnia and general wellness. There are also a few links for spiritual Christian meditation, and </a:t>
            </a:r>
            <a:r>
              <a:rPr lang="en-US" dirty="0" err="1"/>
              <a:t>youtube</a:t>
            </a:r>
            <a:r>
              <a:rPr lang="en-US" dirty="0"/>
              <a:t> videos to laugh.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41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discuss something very important to all of us and it is really at the heart and soul of everything we do: CUSTOMER SERVICE.</a:t>
            </a:r>
          </a:p>
          <a:p>
            <a:endParaRPr lang="en-US" dirty="0"/>
          </a:p>
          <a:p>
            <a:r>
              <a:rPr lang="en-US" dirty="0"/>
              <a:t>I want you to think about what it would be like if you were suddenly admitted to skilled care? What would you expect? What would make your stay more pleasant? What would infuriate you so much that you would leave early???</a:t>
            </a:r>
          </a:p>
          <a:p>
            <a:endParaRPr lang="en-US" dirty="0"/>
          </a:p>
          <a:p>
            <a:r>
              <a:rPr lang="en-US" dirty="0"/>
              <a:t>Think about how many times a resident who really needed rehab and nursing care left a SNF early because of poor customer service. This is something we never want to have happen to the residents in our care because ultimately the resident will suffer. So for us this was a no-brainer; customer service had to be at the heart of IGNITE!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389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Prior to discharge, you will meet with each resident for them to provide feedback involving the IGNITE program, including any ideas or programming that the resident believes could be implemented or improved upon. This information will be communicated to the community leadership and as a team, it will be determined if any action is required.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goal of this program is to encourage skilled residents and their families to actively explore and participate in various person – specific activities involving resident engagement, cognition, spirituality,  and mobility that is available in addition to the resident’s plan of care.  IGNITE uses a technology platform to boost participation in recommended activities and functional tasks along with excellence in clinical care and customer service. The result is improved outcomes and improved customer satisfaction, all while reducing or maintaining length of stay as clinically indicated.</a:t>
            </a:r>
          </a:p>
          <a:p>
            <a:endParaRPr lang="en-US" dirty="0"/>
          </a:p>
        </p:txBody>
      </p:sp>
      <p:sp>
        <p:nvSpPr>
          <p:cNvPr id="4" name="Slide Number Placeholder 3"/>
          <p:cNvSpPr>
            <a:spLocks noGrp="1"/>
          </p:cNvSpPr>
          <p:nvPr>
            <p:ph type="sldNum" sz="quarter" idx="10"/>
          </p:nvPr>
        </p:nvSpPr>
        <p:spPr/>
        <p:txBody>
          <a:bodyPr/>
          <a:lstStyle/>
          <a:p>
            <a:fld id="{7B6A5586-0CC8-46C3-9549-85ACED842B6E}" type="slidenum">
              <a:rPr lang="en-US" smtClean="0"/>
              <a:t>29</a:t>
            </a:fld>
            <a:endParaRPr lang="en-US"/>
          </a:p>
        </p:txBody>
      </p:sp>
    </p:spTree>
    <p:extLst>
      <p:ext uri="{BB962C8B-B14F-4D97-AF65-F5344CB8AC3E}">
        <p14:creationId xmlns:p14="http://schemas.microsoft.com/office/powerpoint/2010/main" val="3679465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all responsible for providing our residents meaningful engagement that will assist with their best possible outcome and set-up them up for success upon discharge. </a:t>
            </a:r>
            <a:r>
              <a:rPr lang="en-US" dirty="0"/>
              <a:t>Through encouragement, education, and engagement – residents will have optimal outcomes cognitively, functional, and socially.  They will have the methods and tools to continue programs after their skilled stay to increase engagement during their skilled stay and post-discharge.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your community doing to truly engage residents and optimize their skilled stay?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6A5586-0CC8-46C3-9549-85ACED842B6E}" type="slidenum">
              <a:rPr lang="en-US" smtClean="0"/>
              <a:t>30</a:t>
            </a:fld>
            <a:endParaRPr lang="en-US"/>
          </a:p>
        </p:txBody>
      </p:sp>
    </p:spTree>
    <p:extLst>
      <p:ext uri="{BB962C8B-B14F-4D97-AF65-F5344CB8AC3E}">
        <p14:creationId xmlns:p14="http://schemas.microsoft.com/office/powerpoint/2010/main" val="117690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residents being in SNF/LTC and having people all around them, but still feeling isolated, not engaged, and alone. </a:t>
            </a:r>
          </a:p>
        </p:txBody>
      </p:sp>
      <p:sp>
        <p:nvSpPr>
          <p:cNvPr id="4" name="Slide Number Placeholder 3"/>
          <p:cNvSpPr>
            <a:spLocks noGrp="1"/>
          </p:cNvSpPr>
          <p:nvPr>
            <p:ph type="sldNum" sz="quarter" idx="10"/>
          </p:nvPr>
        </p:nvSpPr>
        <p:spPr/>
        <p:txBody>
          <a:bodyPr/>
          <a:lstStyle/>
          <a:p>
            <a:fld id="{7B6A5586-0CC8-46C3-9549-85ACED842B6E}" type="slidenum">
              <a:rPr lang="en-US" smtClean="0"/>
              <a:t>3</a:t>
            </a:fld>
            <a:endParaRPr lang="en-US"/>
          </a:p>
        </p:txBody>
      </p:sp>
    </p:spTree>
    <p:extLst>
      <p:ext uri="{BB962C8B-B14F-4D97-AF65-F5344CB8AC3E}">
        <p14:creationId xmlns:p14="http://schemas.microsoft.com/office/powerpoint/2010/main" val="2682990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6A5586-0CC8-46C3-9549-85ACED842B6E}" type="slidenum">
              <a:rPr lang="en-US" smtClean="0"/>
              <a:t>31</a:t>
            </a:fld>
            <a:endParaRPr lang="en-US"/>
          </a:p>
        </p:txBody>
      </p:sp>
    </p:spTree>
    <p:extLst>
      <p:ext uri="{BB962C8B-B14F-4D97-AF65-F5344CB8AC3E}">
        <p14:creationId xmlns:p14="http://schemas.microsoft.com/office/powerpoint/2010/main" val="294573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6A5586-0CC8-46C3-9549-85ACED842B6E}" type="slidenum">
              <a:rPr lang="en-US" smtClean="0"/>
              <a:t>32</a:t>
            </a:fld>
            <a:endParaRPr lang="en-US"/>
          </a:p>
        </p:txBody>
      </p:sp>
    </p:spTree>
    <p:extLst>
      <p:ext uri="{BB962C8B-B14F-4D97-AF65-F5344CB8AC3E}">
        <p14:creationId xmlns:p14="http://schemas.microsoft.com/office/powerpoint/2010/main" val="320840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Senior citizens fear moving into a nursing home and losing their independence more than they fear death, according to a study, “Aging in Place in America,” commissioned by Clarity and The EAR Foundation, which also found that the Baby Boomer children of seniors also fear for their parents. </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When asked what they fear most, seniors rated loss of independence (26%) and moving out of home into a nursing home (13%) as their greatest fears. Death was cited as the greatest fear for just 3% of seniors.</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89% of seniors want to age in place – or grow older without having to move from their homes – and more than half (53%) are concerned about their ability to do so.</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65% of seniors say they are open to or would like to use new technologies that enable independence.</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What are we doing to educate and empower our residents to increase or maintain independence and have meaningful aging? </a:t>
            </a:r>
          </a:p>
        </p:txBody>
      </p:sp>
      <p:sp>
        <p:nvSpPr>
          <p:cNvPr id="4" name="Slide Number Placeholder 3"/>
          <p:cNvSpPr>
            <a:spLocks noGrp="1"/>
          </p:cNvSpPr>
          <p:nvPr>
            <p:ph type="sldNum" sz="quarter" idx="10"/>
          </p:nvPr>
        </p:nvSpPr>
        <p:spPr/>
        <p:txBody>
          <a:bodyPr/>
          <a:lstStyle/>
          <a:p>
            <a:fld id="{7B6A5586-0CC8-46C3-9549-85ACED842B6E}" type="slidenum">
              <a:rPr lang="en-US" smtClean="0"/>
              <a:t>4</a:t>
            </a:fld>
            <a:endParaRPr lang="en-US"/>
          </a:p>
        </p:txBody>
      </p:sp>
    </p:spTree>
    <p:extLst>
      <p:ext uri="{BB962C8B-B14F-4D97-AF65-F5344CB8AC3E}">
        <p14:creationId xmlns:p14="http://schemas.microsoft.com/office/powerpoint/2010/main" val="60834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recently read an article titled “What is Successful Aging?” Successful aging involves focusing on what is important to the individual, and being able to do what they want to in old age.  The article also discussed the phrase “meaningful aging.” Meaningful aging focuses on what is most meaningful to the person, especially as they age.  Meaningful aging encourages us all to find meaning and peace in our lives, and the effects that these practices have on how we age can in fact, lead to a form of successful aging.  </a:t>
            </a:r>
          </a:p>
          <a:p>
            <a:endParaRPr lang="en-US" dirty="0"/>
          </a:p>
          <a:p>
            <a:r>
              <a:rPr lang="en-US" dirty="0"/>
              <a:t>Providing a variety of engaging choices involving nutrition, activities, events, and technologies will empower our residents to participate in meaningful practices to successful assist with their recovery, achieve their goals, and continue to positively impact their lives following discharge.  </a:t>
            </a:r>
          </a:p>
        </p:txBody>
      </p:sp>
      <p:sp>
        <p:nvSpPr>
          <p:cNvPr id="4" name="Slide Number Placeholder 3"/>
          <p:cNvSpPr>
            <a:spLocks noGrp="1"/>
          </p:cNvSpPr>
          <p:nvPr>
            <p:ph type="sldNum" sz="quarter" idx="10"/>
          </p:nvPr>
        </p:nvSpPr>
        <p:spPr/>
        <p:txBody>
          <a:bodyPr/>
          <a:lstStyle/>
          <a:p>
            <a:fld id="{7B6A5586-0CC8-46C3-9549-85ACED842B6E}" type="slidenum">
              <a:rPr lang="en-US" smtClean="0"/>
              <a:t>5</a:t>
            </a:fld>
            <a:endParaRPr lang="en-US"/>
          </a:p>
        </p:txBody>
      </p:sp>
    </p:spTree>
    <p:extLst>
      <p:ext uri="{BB962C8B-B14F-4D97-AF65-F5344CB8AC3E}">
        <p14:creationId xmlns:p14="http://schemas.microsoft.com/office/powerpoint/2010/main" val="22394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after reading slide) what could be done to improve the quality of life of residents???</a:t>
            </a:r>
          </a:p>
          <a:p>
            <a:endParaRPr lang="en-US" dirty="0"/>
          </a:p>
          <a:p>
            <a:r>
              <a:rPr lang="en-US" b="1" dirty="0"/>
              <a:t>After open discussion </a:t>
            </a:r>
            <a:r>
              <a:rPr lang="en-US" dirty="0"/>
              <a:t>– introduce Rob again and have him discuss how and why IGNITE was created.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69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level of revolution for resident engagement has arrived!  Gravity Healthcare Consulting in partnership with Asbury and Asbury Methodist Village have created IGNITE. A progressive Resident Engagement Program that has innovative concepts to keep seniors productive and connected to their families, friends, and community. The goal of this program is to encourage skilled residents and their families to actively explore and participate in various person – specific activities involving resident engagement, cognition, spirituality and mobility that incorporates technology applications, such as </a:t>
            </a:r>
            <a:r>
              <a:rPr lang="en-US" sz="1200" kern="1200" dirty="0" err="1">
                <a:solidFill>
                  <a:schemeClr val="tx1"/>
                </a:solidFill>
                <a:effectLst/>
                <a:latin typeface="+mn-lt"/>
                <a:ea typeface="+mn-ea"/>
                <a:cs typeface="+mn-cs"/>
              </a:rPr>
              <a:t>Cubigo</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brainHQ</a:t>
            </a:r>
            <a:r>
              <a:rPr lang="en-US" sz="1200" kern="1200" dirty="0">
                <a:solidFill>
                  <a:schemeClr val="tx1"/>
                </a:solidFill>
                <a:effectLst/>
                <a:latin typeface="+mn-lt"/>
                <a:ea typeface="+mn-ea"/>
                <a:cs typeface="+mn-cs"/>
              </a:rPr>
              <a:t> .  This program is available in addition to the resident’s plan of care.  IGNITE uses a technology platform to boost participation in recommended activities and functional tasks along with excellence in clinical care and customer service. The result is improved outcomes and improved customer satisfaction, all while reducing or maintaining length of stay as clinically indicated.  The entire Interdisciplinary Team has a role in the IGNITE Program to engage and motivate the residents to participate.  This includes – Nursing, Admissions, MDS Coordinator, Therapy, Dietary, etc. </a:t>
            </a:r>
            <a:endParaRPr lang="en-US" dirty="0"/>
          </a:p>
          <a:p>
            <a:endParaRPr lang="en-US" dirty="0"/>
          </a:p>
          <a:p>
            <a:r>
              <a:rPr lang="en-US" dirty="0"/>
              <a:t>The IGNITE program acronym is</a:t>
            </a:r>
          </a:p>
          <a:p>
            <a:endParaRPr lang="en-US" dirty="0"/>
          </a:p>
          <a:p>
            <a:r>
              <a:rPr lang="en-US" sz="1200" b="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nspiring</a:t>
            </a:r>
          </a:p>
          <a:p>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rowth  +</a:t>
            </a:r>
          </a:p>
          <a:p>
            <a:r>
              <a:rPr lang="en-US" sz="1200" b="1" kern="1200" dirty="0">
                <a:solidFill>
                  <a:schemeClr val="tx1"/>
                </a:solidFill>
                <a:effectLst/>
                <a:latin typeface="+mn-lt"/>
                <a:ea typeface="+mn-ea"/>
                <a:cs typeface="+mn-cs"/>
              </a:rPr>
              <a:t>N</a:t>
            </a:r>
            <a:r>
              <a:rPr lang="en-US" sz="1200" b="0" kern="1200" dirty="0">
                <a:solidFill>
                  <a:schemeClr val="tx1"/>
                </a:solidFill>
                <a:effectLst/>
                <a:latin typeface="+mn-lt"/>
                <a:ea typeface="+mn-ea"/>
                <a:cs typeface="+mn-cs"/>
              </a:rPr>
              <a:t>ourishing</a:t>
            </a:r>
            <a:r>
              <a:rPr lang="en-US" sz="1200" kern="1200" dirty="0">
                <a:solidFill>
                  <a:schemeClr val="tx1"/>
                </a:solidFill>
                <a:effectLst/>
                <a:latin typeface="+mn-lt"/>
                <a:ea typeface="+mn-ea"/>
                <a:cs typeface="+mn-cs"/>
              </a:rPr>
              <a:t> the Brain of</a:t>
            </a:r>
          </a:p>
          <a:p>
            <a:r>
              <a:rPr lang="en-US" sz="1200" b="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ndividuals</a:t>
            </a:r>
          </a:p>
          <a:p>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hrough</a:t>
            </a:r>
          </a:p>
          <a:p>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ngagement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6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IGNITE???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B7A30-9EC4-4864-A478-1E1DB63CA7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74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Goals of the IGNITE Resident Engagement Program</a:t>
            </a:r>
          </a:p>
          <a:p>
            <a:pPr marL="0" indent="0">
              <a:buFontTx/>
              <a:buNone/>
            </a:pPr>
            <a:endParaRPr lang="en-US" dirty="0"/>
          </a:p>
          <a:p>
            <a:pPr marL="171450" indent="-171450">
              <a:buFontTx/>
              <a:buChar char="-"/>
            </a:pPr>
            <a:r>
              <a:rPr lang="en-US" dirty="0"/>
              <a:t>Improve functional outcomes </a:t>
            </a:r>
          </a:p>
          <a:p>
            <a:pPr marL="171450" indent="-171450">
              <a:buFontTx/>
              <a:buChar char="-"/>
            </a:pPr>
            <a:r>
              <a:rPr lang="en-US" dirty="0"/>
              <a:t>Improve mental capacity and stability</a:t>
            </a:r>
          </a:p>
          <a:p>
            <a:pPr marL="171450" indent="-171450">
              <a:buFontTx/>
              <a:buChar char="-"/>
            </a:pPr>
            <a:r>
              <a:rPr lang="en-US" dirty="0"/>
              <a:t>Customized for various levels of independence</a:t>
            </a:r>
          </a:p>
          <a:p>
            <a:pPr marL="171450" indent="-171450">
              <a:buFontTx/>
              <a:buChar char="-"/>
            </a:pPr>
            <a:r>
              <a:rPr lang="en-US" dirty="0"/>
              <a:t>Decrease depression </a:t>
            </a:r>
          </a:p>
          <a:p>
            <a:pPr marL="171450" indent="-171450">
              <a:buFontTx/>
              <a:buChar char="-"/>
            </a:pPr>
            <a:r>
              <a:rPr lang="en-US" dirty="0"/>
              <a:t>Increase resident engagement</a:t>
            </a:r>
          </a:p>
          <a:p>
            <a:pPr marL="0" indent="0">
              <a:buFontTx/>
              <a:buNone/>
            </a:pPr>
            <a:r>
              <a:rPr lang="en-US" dirty="0"/>
              <a:t>-   Empower residents to make healthy food decisions</a:t>
            </a:r>
          </a:p>
          <a:p>
            <a:pPr marL="171450" indent="-171450">
              <a:buFontTx/>
              <a:buChar char="-"/>
            </a:pPr>
            <a:r>
              <a:rPr lang="en-US" dirty="0"/>
              <a:t>Decrease falls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Decrease resident length of stay while improving outcomes, resident satisfaction and reducing re-hospitalizations.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Utilize technology to enhance engagement, promote independence and drive improved cognition.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B6A5586-0CC8-46C3-9549-85ACED842B6E}" type="slidenum">
              <a:rPr lang="en-US" smtClean="0"/>
              <a:t>9</a:t>
            </a:fld>
            <a:endParaRPr lang="en-US"/>
          </a:p>
        </p:txBody>
      </p:sp>
    </p:spTree>
    <p:extLst>
      <p:ext uri="{BB962C8B-B14F-4D97-AF65-F5344CB8AC3E}">
        <p14:creationId xmlns:p14="http://schemas.microsoft.com/office/powerpoint/2010/main" val="130194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C4B9182F-2375-4DA5-8BE6-8E565F221843}"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0F7362">
                  <a:tint val="75000"/>
                </a:srgbClr>
              </a:solidFill>
            </a:endParaRPr>
          </a:p>
        </p:txBody>
      </p:sp>
      <p:sp>
        <p:nvSpPr>
          <p:cNvPr id="6" name="Slide Number Placeholder 5"/>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370330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83FD6C8D-02F1-4B2A-80BF-A2FBC76D6D8E}"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0F7362">
                  <a:tint val="75000"/>
                </a:srgbClr>
              </a:solidFill>
            </a:endParaRPr>
          </a:p>
        </p:txBody>
      </p:sp>
      <p:sp>
        <p:nvSpPr>
          <p:cNvPr id="6" name="Slide Number Placeholder 5"/>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1196115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BE848013-5607-48A7-854E-1D2AD27174A8}"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0F7362">
                  <a:tint val="75000"/>
                </a:srgbClr>
              </a:solidFill>
            </a:endParaRPr>
          </a:p>
        </p:txBody>
      </p:sp>
      <p:sp>
        <p:nvSpPr>
          <p:cNvPr id="6" name="Slide Number Placeholder 5"/>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323889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7B8F25-E2ED-4CD9-9A6F-6B19A640C320}" type="datetime1">
              <a:rPr lang="en-US" smtClean="0"/>
              <a:t>9/25/2018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3879094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44637D-5948-4A0B-A083-F4B945264E05}" type="datetime1">
              <a:rPr lang="en-US" smtClean="0"/>
              <a:t>9/25/2018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256612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62A3CF-2550-4CA7-AFB7-C557F540CFBF}" type="datetime1">
              <a:rPr lang="en-US" smtClean="0"/>
              <a:t>9/25/2018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2061085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092A4A-9EDD-4699-8E8C-306021F8A60A}" type="datetime1">
              <a:rPr lang="en-US" smtClean="0"/>
              <a:t>9/25/2018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3786993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94560-FF42-4F00-9B01-C29CD10634E8}" type="datetime1">
              <a:rPr lang="en-US" smtClean="0"/>
              <a:t>9/25/2018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58385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E534AF-DF9E-4F2C-BA79-4413CC673729}" type="datetime1">
              <a:rPr lang="en-US" smtClean="0"/>
              <a:t>9/25/2018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154876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C6221-F6FD-4AB1-92D9-7BD48506588D}" type="datetime1">
              <a:rPr lang="en-US" smtClean="0"/>
              <a:t>9/25/2018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1242377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E60FB4-6493-4A18-8BA5-5124473281CD}" type="datetime1">
              <a:rPr lang="en-US" smtClean="0"/>
              <a:t>9/25/2018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152982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85800"/>
            <a:fld id="{004516CF-9A30-498C-8932-A6888E34DCAE}"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0F7362">
                  <a:tint val="75000"/>
                </a:srgbClr>
              </a:solidFill>
            </a:endParaRPr>
          </a:p>
        </p:txBody>
      </p:sp>
      <p:sp>
        <p:nvSpPr>
          <p:cNvPr id="6" name="Slide Number Placeholder 5"/>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87190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244B2E-C47F-4C3B-8A31-CAA7A6755918}" type="datetime1">
              <a:rPr lang="en-US" smtClean="0"/>
              <a:t>9/25/2018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2635481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F86985-5E26-4282-A0DC-59B859F2CF41}" type="datetime1">
              <a:rPr lang="en-US" smtClean="0"/>
              <a:t>9/25/2018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147971024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F86985-5E26-4282-A0DC-59B859F2CF41}" type="datetime1">
              <a:rPr lang="en-US" smtClean="0"/>
              <a:t>9/25/2018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393401715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F86985-5E26-4282-A0DC-59B859F2CF41}" type="datetime1">
              <a:rPr lang="en-US" smtClean="0"/>
              <a:t>9/25/2018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B4DB3-3392-4289-A003-92918C974F55}" type="slidenum">
              <a:rPr lang="en-US" smtClean="0"/>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790418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F86985-5E26-4282-A0DC-59B859F2CF41}" type="datetime1">
              <a:rPr lang="en-US" smtClean="0"/>
              <a:t>9/25/2018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196296412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4F86985-5E26-4282-A0DC-59B859F2CF41}" type="datetime1">
              <a:rPr lang="en-US" smtClean="0"/>
              <a:t>9/25/2018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7317956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4F86985-5E26-4282-A0DC-59B859F2CF41}" type="datetime1">
              <a:rPr lang="en-US" smtClean="0"/>
              <a:t>9/25/2018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145392544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D42769-362C-4ECE-9CF2-4E325C412743}" type="datetime1">
              <a:rPr lang="en-US" smtClean="0"/>
              <a:t>9/25/2018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3523389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8BCDAC-EDFB-41D1-82B4-903360288F32}" type="datetime1">
              <a:rPr lang="en-US" smtClean="0"/>
              <a:t>9/25/2018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B4DB3-3392-4289-A003-92918C974F55}" type="slidenum">
              <a:rPr lang="en-US" smtClean="0"/>
              <a:t>‹#›</a:t>
            </a:fld>
            <a:endParaRPr lang="en-US"/>
          </a:p>
        </p:txBody>
      </p:sp>
    </p:spTree>
    <p:extLst>
      <p:ext uri="{BB962C8B-B14F-4D97-AF65-F5344CB8AC3E}">
        <p14:creationId xmlns:p14="http://schemas.microsoft.com/office/powerpoint/2010/main" val="1590443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D3D6EA46-7AC8-47D8-8F6C-6245E2F0BB62}"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0F7362">
                  <a:tint val="75000"/>
                </a:srgbClr>
              </a:solidFill>
            </a:endParaRPr>
          </a:p>
        </p:txBody>
      </p:sp>
      <p:sp>
        <p:nvSpPr>
          <p:cNvPr id="6" name="Slide Number Placeholder 5"/>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90003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D849F9D2-C8D4-47F3-9AAA-9E1BCE73DBDA}"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0F7362">
                  <a:tint val="75000"/>
                </a:srgbClr>
              </a:solidFill>
            </a:endParaRPr>
          </a:p>
        </p:txBody>
      </p:sp>
      <p:sp>
        <p:nvSpPr>
          <p:cNvPr id="7" name="Slide Number Placeholder 6"/>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2880853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C62355CE-B507-4665-9EF9-9F572F5FE460}"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8" name="Footer Placeholder 7"/>
          <p:cNvSpPr>
            <a:spLocks noGrp="1"/>
          </p:cNvSpPr>
          <p:nvPr>
            <p:ph type="ftr" sz="quarter" idx="11"/>
          </p:nvPr>
        </p:nvSpPr>
        <p:spPr/>
        <p:txBody>
          <a:bodyPr/>
          <a:lstStyle/>
          <a:p>
            <a:pPr defTabSz="685800"/>
            <a:endParaRPr lang="en-US">
              <a:solidFill>
                <a:srgbClr val="0F7362">
                  <a:tint val="75000"/>
                </a:srgbClr>
              </a:solidFill>
            </a:endParaRPr>
          </a:p>
        </p:txBody>
      </p:sp>
      <p:sp>
        <p:nvSpPr>
          <p:cNvPr id="9" name="Slide Number Placeholder 8"/>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121828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2DCD0108-E8B6-4B99-939E-92624F422F55}"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4" name="Footer Placeholder 3"/>
          <p:cNvSpPr>
            <a:spLocks noGrp="1"/>
          </p:cNvSpPr>
          <p:nvPr>
            <p:ph type="ftr" sz="quarter" idx="11"/>
          </p:nvPr>
        </p:nvSpPr>
        <p:spPr/>
        <p:txBody>
          <a:bodyPr/>
          <a:lstStyle/>
          <a:p>
            <a:pPr defTabSz="685800"/>
            <a:endParaRPr lang="en-US">
              <a:solidFill>
                <a:srgbClr val="0F7362">
                  <a:tint val="75000"/>
                </a:srgbClr>
              </a:solidFill>
            </a:endParaRPr>
          </a:p>
        </p:txBody>
      </p:sp>
      <p:sp>
        <p:nvSpPr>
          <p:cNvPr id="5" name="Slide Number Placeholder 4"/>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389080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5F98B3C3-85AE-4B5C-B69F-6E091C84D83D}"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3" name="Footer Placeholder 2"/>
          <p:cNvSpPr>
            <a:spLocks noGrp="1"/>
          </p:cNvSpPr>
          <p:nvPr>
            <p:ph type="ftr" sz="quarter" idx="11"/>
          </p:nvPr>
        </p:nvSpPr>
        <p:spPr/>
        <p:txBody>
          <a:bodyPr/>
          <a:lstStyle/>
          <a:p>
            <a:pPr defTabSz="685800"/>
            <a:endParaRPr lang="en-US">
              <a:solidFill>
                <a:srgbClr val="0F7362">
                  <a:tint val="75000"/>
                </a:srgbClr>
              </a:solidFill>
            </a:endParaRPr>
          </a:p>
        </p:txBody>
      </p:sp>
      <p:sp>
        <p:nvSpPr>
          <p:cNvPr id="4" name="Slide Number Placeholder 3"/>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459529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A7FB4300-6469-4614-A5E1-A1EBA07051F4}"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0F7362">
                  <a:tint val="75000"/>
                </a:srgbClr>
              </a:solidFill>
            </a:endParaRPr>
          </a:p>
        </p:txBody>
      </p:sp>
      <p:sp>
        <p:nvSpPr>
          <p:cNvPr id="7" name="Slide Number Placeholder 6"/>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149398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EFCE2554-0CA9-4C0A-B555-5265D5D4A3D8}"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0F7362">
                  <a:tint val="75000"/>
                </a:srgbClr>
              </a:solidFill>
            </a:endParaRPr>
          </a:p>
        </p:txBody>
      </p:sp>
      <p:sp>
        <p:nvSpPr>
          <p:cNvPr id="7" name="Slide Number Placeholder 6"/>
          <p:cNvSpPr>
            <a:spLocks noGrp="1"/>
          </p:cNvSpPr>
          <p:nvPr>
            <p:ph type="sldNum" sz="quarter" idx="12"/>
          </p:nvPr>
        </p:nvSpPr>
        <p:spPr/>
        <p:txBody>
          <a:body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324042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EF52BED-16F0-4009-91D4-3968628894D6}"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srgbClr val="0F7362">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34373580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685800"/>
            <a:fld id="{9EF52BED-16F0-4009-91D4-3968628894D6}" type="datetime1">
              <a:rPr lang="en-US" smtClean="0">
                <a:solidFill>
                  <a:srgbClr val="0F7362">
                    <a:tint val="75000"/>
                  </a:srgbClr>
                </a:solidFill>
              </a:rPr>
              <a:pPr defTabSz="685800"/>
              <a:t>9/25/2018</a:t>
            </a:fld>
            <a:endParaRPr lang="en-US">
              <a:solidFill>
                <a:srgbClr val="0F7362">
                  <a:tint val="75000"/>
                </a:srgbClr>
              </a:solidFill>
            </a:endParaRPr>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685800"/>
            <a:endParaRPr lang="en-US">
              <a:solidFill>
                <a:srgbClr val="0F7362">
                  <a:tint val="75000"/>
                </a:srgbClr>
              </a:solidFill>
            </a:endParaRP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685800"/>
            <a:fld id="{CA0B4DB3-3392-4289-A003-92918C974F55}" type="slidenum">
              <a:rPr lang="en-US" smtClean="0">
                <a:solidFill>
                  <a:srgbClr val="0F7362">
                    <a:tint val="75000"/>
                  </a:srgbClr>
                </a:solidFill>
              </a:rPr>
              <a:pPr defTabSz="685800"/>
              <a:t>‹#›</a:t>
            </a:fld>
            <a:endParaRPr lang="en-US">
              <a:solidFill>
                <a:srgbClr val="0F7362">
                  <a:tint val="75000"/>
                </a:srgbClr>
              </a:solidFill>
            </a:endParaRPr>
          </a:p>
        </p:txBody>
      </p:sp>
    </p:spTree>
    <p:extLst>
      <p:ext uri="{BB962C8B-B14F-4D97-AF65-F5344CB8AC3E}">
        <p14:creationId xmlns:p14="http://schemas.microsoft.com/office/powerpoint/2010/main" val="154595754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3.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pn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hyperlink" Target="http://www.premula.com/editorials/?i=senexpat_single&amp;lang=EN" TargetMode="External"/><Relationship Id="rId3" Type="http://schemas.openxmlformats.org/officeDocument/2006/relationships/image" Target="../media/image8.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hyperlink" Target="https://www.flickr.com/photos/stevenm_61/380238972" TargetMode="External"/><Relationship Id="rId5" Type="http://schemas.openxmlformats.org/officeDocument/2006/relationships/image" Target="../media/image9.jpg"/><Relationship Id="rId10" Type="http://schemas.openxmlformats.org/officeDocument/2006/relationships/hyperlink" Target="https://www.flickr.com/photos/judybaxter/5387881969/" TargetMode="External"/><Relationship Id="rId4" Type="http://schemas.openxmlformats.org/officeDocument/2006/relationships/hyperlink" Target="http://ssmgrp.com/blog" TargetMode="External"/><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565B"/>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5764694" y="596348"/>
            <a:ext cx="3379306" cy="5983355"/>
          </a:xfrm>
        </p:spPr>
        <p:txBody>
          <a:bodyPr>
            <a:normAutofit fontScale="92500" lnSpcReduction="20000"/>
          </a:bodyPr>
          <a:lstStyle/>
          <a:p>
            <a:pPr marL="0" indent="0" algn="ctr">
              <a:buNone/>
            </a:pPr>
            <a:r>
              <a:rPr lang="en-US" sz="4700" dirty="0">
                <a:solidFill>
                  <a:schemeClr val="bg1"/>
                </a:solidFill>
              </a:rPr>
              <a:t>A Revolution in Resident Engagement</a:t>
            </a:r>
          </a:p>
          <a:p>
            <a:pPr marL="0" indent="0" algn="ctr">
              <a:buNone/>
            </a:pPr>
            <a:endParaRPr lang="en-US" sz="1400" dirty="0"/>
          </a:p>
          <a:p>
            <a:pPr marL="0" indent="0" algn="ctr">
              <a:buNone/>
            </a:pPr>
            <a:r>
              <a:rPr lang="en-US" sz="2200" b="1" dirty="0">
                <a:solidFill>
                  <a:schemeClr val="bg1"/>
                </a:solidFill>
              </a:rPr>
              <a:t>Present By</a:t>
            </a:r>
            <a:r>
              <a:rPr lang="en-US" b="1" dirty="0">
                <a:solidFill>
                  <a:schemeClr val="bg1"/>
                </a:solidFill>
              </a:rPr>
              <a:t>: </a:t>
            </a:r>
          </a:p>
          <a:p>
            <a:pPr marL="0" indent="0" algn="ctr">
              <a:buNone/>
            </a:pPr>
            <a:r>
              <a:rPr lang="en-US" sz="2200" b="1" dirty="0">
                <a:solidFill>
                  <a:schemeClr val="bg1"/>
                </a:solidFill>
              </a:rPr>
              <a:t>Devin Kassi, PT, DPT</a:t>
            </a:r>
          </a:p>
          <a:p>
            <a:pPr marL="0" indent="0" algn="ctr">
              <a:buNone/>
            </a:pPr>
            <a:r>
              <a:rPr lang="en-US" sz="2200" dirty="0">
                <a:solidFill>
                  <a:schemeClr val="bg1"/>
                </a:solidFill>
              </a:rPr>
              <a:t>Gravity Healthcare Consultant</a:t>
            </a:r>
          </a:p>
          <a:p>
            <a:pPr marL="0" indent="0" algn="ctr">
              <a:buNone/>
            </a:pPr>
            <a:r>
              <a:rPr lang="en-US" sz="2200" dirty="0">
                <a:solidFill>
                  <a:schemeClr val="bg1"/>
                </a:solidFill>
              </a:rPr>
              <a:t>and</a:t>
            </a:r>
          </a:p>
          <a:p>
            <a:pPr marL="0" indent="0" algn="ctr">
              <a:buNone/>
            </a:pPr>
            <a:r>
              <a:rPr lang="en-US" sz="2200" b="1" dirty="0">
                <a:solidFill>
                  <a:schemeClr val="bg1"/>
                </a:solidFill>
              </a:rPr>
              <a:t>Rob Liebreich</a:t>
            </a:r>
          </a:p>
          <a:p>
            <a:pPr marL="0" indent="0" algn="ctr">
              <a:buNone/>
            </a:pPr>
            <a:r>
              <a:rPr lang="en-US" sz="2200" dirty="0">
                <a:solidFill>
                  <a:schemeClr val="bg1"/>
                </a:solidFill>
              </a:rPr>
              <a:t>Executive Director of Asbury Methodist Village</a:t>
            </a:r>
          </a:p>
          <a:p>
            <a:pPr marL="0" indent="0" algn="ctr">
              <a:buNone/>
            </a:pPr>
            <a:endParaRPr lang="en-US" sz="2800" dirty="0"/>
          </a:p>
        </p:txBody>
      </p:sp>
      <p:sp>
        <p:nvSpPr>
          <p:cNvPr id="2" name="Slide Number Placeholder 1"/>
          <p:cNvSpPr>
            <a:spLocks noGrp="1"/>
          </p:cNvSpPr>
          <p:nvPr>
            <p:ph type="sldNum" sz="quarter" idx="12"/>
          </p:nvPr>
        </p:nvSpPr>
        <p:spPr/>
        <p:txBody>
          <a:bodyPr/>
          <a:lstStyle/>
          <a:p>
            <a:fld id="{CA0B4DB3-3392-4289-A003-92918C974F55}" type="slidenum">
              <a:rPr lang="en-US" smtClean="0"/>
              <a:t>1</a:t>
            </a:fld>
            <a:endParaRPr lang="en-US"/>
          </a:p>
        </p:txBody>
      </p:sp>
      <p:pic>
        <p:nvPicPr>
          <p:cNvPr id="3" name="Picture 2"/>
          <p:cNvPicPr>
            <a:picLocks noChangeAspect="1"/>
          </p:cNvPicPr>
          <p:nvPr/>
        </p:nvPicPr>
        <p:blipFill>
          <a:blip r:embed="rId3"/>
          <a:stretch>
            <a:fillRect/>
          </a:stretch>
        </p:blipFill>
        <p:spPr>
          <a:xfrm>
            <a:off x="526106" y="3520942"/>
            <a:ext cx="2358554" cy="2316920"/>
          </a:xfrm>
          <a:prstGeom prst="rect">
            <a:avLst/>
          </a:prstGeom>
          <a:ln>
            <a:solidFill>
              <a:srgbClr val="000000"/>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1E107D5-2F74-42C8-B401-E3B4803921ED}"/>
              </a:ext>
            </a:extLst>
          </p:cNvPr>
          <p:cNvPicPr>
            <a:picLocks noChangeAspect="1"/>
          </p:cNvPicPr>
          <p:nvPr/>
        </p:nvPicPr>
        <p:blipFill>
          <a:blip r:embed="rId4"/>
          <a:stretch>
            <a:fillRect/>
          </a:stretch>
        </p:blipFill>
        <p:spPr>
          <a:xfrm>
            <a:off x="211148" y="278297"/>
            <a:ext cx="5553546" cy="2500805"/>
          </a:xfrm>
          <a:prstGeom prst="rect">
            <a:avLst/>
          </a:prstGeom>
          <a:ln>
            <a:solidFill>
              <a:srgbClr val="000000"/>
            </a:solidFill>
          </a:ln>
        </p:spPr>
      </p:pic>
      <p:pic>
        <p:nvPicPr>
          <p:cNvPr id="7" name="Picture 6" descr="Asbury Methodist Village CCRC in Maryland">
            <a:extLst>
              <a:ext uri="{FF2B5EF4-FFF2-40B4-BE49-F238E27FC236}">
                <a16:creationId xmlns:a16="http://schemas.microsoft.com/office/drawing/2014/main" id="{E712F9C2-D59E-4F97-B55D-9A0E0EF1B4D2}"/>
              </a:ext>
            </a:extLst>
          </p:cNvPr>
          <p:cNvPicPr/>
          <p:nvPr/>
        </p:nvPicPr>
        <p:blipFill rotWithShape="1">
          <a:blip r:embed="rId5">
            <a:extLst>
              <a:ext uri="{28A0092B-C50C-407E-A947-70E740481C1C}">
                <a14:useLocalDpi xmlns:a14="http://schemas.microsoft.com/office/drawing/2010/main" val="0"/>
              </a:ext>
            </a:extLst>
          </a:blip>
          <a:srcRect t="14538" b="17038"/>
          <a:stretch/>
        </p:blipFill>
        <p:spPr bwMode="auto">
          <a:xfrm>
            <a:off x="3126547" y="4132667"/>
            <a:ext cx="2566670" cy="1093470"/>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93624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3FF37D-3062-4668-A11F-30DD16C6E365}"/>
              </a:ext>
            </a:extLst>
          </p:cNvPr>
          <p:cNvPicPr>
            <a:picLocks noChangeAspect="1"/>
          </p:cNvPicPr>
          <p:nvPr/>
        </p:nvPicPr>
        <p:blipFill rotWithShape="1">
          <a:blip r:embed="rId3"/>
          <a:srcRect b="1316"/>
          <a:stretch/>
        </p:blipFill>
        <p:spPr>
          <a:xfrm>
            <a:off x="20" y="10"/>
            <a:ext cx="9143980" cy="6857990"/>
          </a:xfrm>
          <a:prstGeom prst="rect">
            <a:avLst/>
          </a:prstGeom>
        </p:spPr>
      </p:pic>
      <p:sp>
        <p:nvSpPr>
          <p:cNvPr id="2" name="Title 1">
            <a:extLst>
              <a:ext uri="{FF2B5EF4-FFF2-40B4-BE49-F238E27FC236}">
                <a16:creationId xmlns:a16="http://schemas.microsoft.com/office/drawing/2014/main" id="{08C6FE91-7E88-4B11-BA6E-18BD993839DE}"/>
              </a:ext>
            </a:extLst>
          </p:cNvPr>
          <p:cNvSpPr>
            <a:spLocks noGrp="1"/>
          </p:cNvSpPr>
          <p:nvPr>
            <p:ph type="title"/>
          </p:nvPr>
        </p:nvSpPr>
        <p:spPr>
          <a:xfrm>
            <a:off x="392906" y="5317240"/>
            <a:ext cx="8408194" cy="744836"/>
          </a:xfrm>
        </p:spPr>
        <p:txBody>
          <a:bodyPr>
            <a:normAutofit fontScale="90000"/>
          </a:bodyPr>
          <a:lstStyle/>
          <a:p>
            <a:r>
              <a:rPr lang="en-US" sz="3100" dirty="0">
                <a:solidFill>
                  <a:schemeClr val="bg1"/>
                </a:solidFill>
              </a:rPr>
              <a:t>Promote Independence and Self-Sufficiency</a:t>
            </a:r>
          </a:p>
        </p:txBody>
      </p:sp>
    </p:spTree>
    <p:extLst>
      <p:ext uri="{BB962C8B-B14F-4D97-AF65-F5344CB8AC3E}">
        <p14:creationId xmlns:p14="http://schemas.microsoft.com/office/powerpoint/2010/main" val="1158277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a:endParaRPr>
          </a:p>
        </p:txBody>
      </p:sp>
      <p:cxnSp>
        <p:nvCxnSpPr>
          <p:cNvPr id="73" name="Straight Connector 72">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131570" y="3430917"/>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5861" y="4610686"/>
            <a:ext cx="721796" cy="7217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a:endParaRPr>
          </a:p>
        </p:txBody>
      </p:sp>
      <p:sp>
        <p:nvSpPr>
          <p:cNvPr id="77" name="Oval 76">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7794" y="4506724"/>
            <a:ext cx="220271" cy="220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a:endParaRPr>
          </a:p>
        </p:txBody>
      </p:sp>
      <p:pic>
        <p:nvPicPr>
          <p:cNvPr id="2050" name="Picture 2" descr="Image result for cool old person">
            <a:extLst>
              <a:ext uri="{FF2B5EF4-FFF2-40B4-BE49-F238E27FC236}">
                <a16:creationId xmlns:a16="http://schemas.microsoft.com/office/drawing/2014/main" id="{898CA441-CD58-4AA7-94B6-C038E5CDE9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45" r="2" b="2"/>
          <a:stretch/>
        </p:blipFill>
        <p:spPr bwMode="auto">
          <a:xfrm>
            <a:off x="4869086" y="857257"/>
            <a:ext cx="4274915" cy="3044426"/>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EEC2E8-1DB3-4327-B492-DB2A27AE24D2}"/>
              </a:ext>
            </a:extLst>
          </p:cNvPr>
          <p:cNvSpPr>
            <a:spLocks noGrp="1"/>
          </p:cNvSpPr>
          <p:nvPr>
            <p:ph type="title"/>
          </p:nvPr>
        </p:nvSpPr>
        <p:spPr>
          <a:xfrm>
            <a:off x="3711050" y="4295906"/>
            <a:ext cx="2814810" cy="1296162"/>
          </a:xfrm>
        </p:spPr>
        <p:txBody>
          <a:bodyPr>
            <a:normAutofit/>
          </a:bodyPr>
          <a:lstStyle/>
          <a:p>
            <a:r>
              <a:rPr lang="en-US" sz="3600" dirty="0"/>
              <a:t>The Program</a:t>
            </a:r>
          </a:p>
        </p:txBody>
      </p:sp>
      <p:sp>
        <p:nvSpPr>
          <p:cNvPr id="3" name="Content Placeholder 2">
            <a:extLst>
              <a:ext uri="{FF2B5EF4-FFF2-40B4-BE49-F238E27FC236}">
                <a16:creationId xmlns:a16="http://schemas.microsoft.com/office/drawing/2014/main" id="{50D33234-C000-45AE-AB15-EC2AEC09B2B8}"/>
              </a:ext>
            </a:extLst>
          </p:cNvPr>
          <p:cNvSpPr>
            <a:spLocks noGrp="1"/>
          </p:cNvSpPr>
          <p:nvPr>
            <p:ph idx="1"/>
          </p:nvPr>
        </p:nvSpPr>
        <p:spPr>
          <a:xfrm>
            <a:off x="186267" y="857251"/>
            <a:ext cx="4551271" cy="3044433"/>
          </a:xfrm>
        </p:spPr>
        <p:txBody>
          <a:bodyPr anchor="ctr">
            <a:normAutofit/>
          </a:bodyPr>
          <a:lstStyle/>
          <a:p>
            <a:r>
              <a:rPr lang="en-US" sz="1800" dirty="0"/>
              <a:t>Detailed Roles and Responsibilities for each associate</a:t>
            </a:r>
          </a:p>
          <a:p>
            <a:r>
              <a:rPr lang="en-US" sz="1800" dirty="0"/>
              <a:t>Enhanced Activities Program focused on skilled residents</a:t>
            </a:r>
          </a:p>
          <a:p>
            <a:r>
              <a:rPr lang="en-US" sz="1800" dirty="0"/>
              <a:t>True collaboration between departments</a:t>
            </a:r>
          </a:p>
          <a:p>
            <a:r>
              <a:rPr lang="en-US" sz="1800" dirty="0"/>
              <a:t>Supporting the individual in self actualization</a:t>
            </a:r>
          </a:p>
          <a:p>
            <a:r>
              <a:rPr lang="en-US" sz="1800" dirty="0"/>
              <a:t>De-institutionalization in every way possible</a:t>
            </a:r>
          </a:p>
          <a:p>
            <a:r>
              <a:rPr lang="en-US" sz="1800" dirty="0"/>
              <a:t>Integration of technology and research </a:t>
            </a:r>
          </a:p>
        </p:txBody>
      </p:sp>
      <p:sp>
        <p:nvSpPr>
          <p:cNvPr id="4" name="Slide Number Placeholder 3">
            <a:extLst>
              <a:ext uri="{FF2B5EF4-FFF2-40B4-BE49-F238E27FC236}">
                <a16:creationId xmlns:a16="http://schemas.microsoft.com/office/drawing/2014/main" id="{16C4E3F7-0223-4320-9A61-58E8A79D75BF}"/>
              </a:ext>
            </a:extLst>
          </p:cNvPr>
          <p:cNvSpPr>
            <a:spLocks noGrp="1"/>
          </p:cNvSpPr>
          <p:nvPr>
            <p:ph type="sldNum" sz="quarter" idx="12"/>
          </p:nvPr>
        </p:nvSpPr>
        <p:spPr>
          <a:xfrm>
            <a:off x="8313575" y="5619929"/>
            <a:ext cx="274320" cy="273844"/>
          </a:xfrm>
          <a:prstGeom prst="ellipse">
            <a:avLst/>
          </a:prstGeom>
          <a:solidFill>
            <a:schemeClr val="tx1">
              <a:lumMod val="65000"/>
              <a:lumOff val="35000"/>
            </a:schemeClr>
          </a:solidFill>
        </p:spPr>
        <p:txBody>
          <a:bodyPr>
            <a:normAutofit fontScale="55000" lnSpcReduction="20000"/>
          </a:bodyPr>
          <a:lstStyle/>
          <a:p>
            <a:pPr algn="ctr" defTabSz="685800">
              <a:spcAft>
                <a:spcPts val="450"/>
              </a:spcAft>
            </a:pPr>
            <a:fld id="{CA0B4DB3-3392-4289-A003-92918C974F55}" type="slidenum">
              <a:rPr lang="en-US" sz="788">
                <a:solidFill>
                  <a:srgbClr val="FFFFFF"/>
                </a:solidFill>
                <a:latin typeface="Gill Sans MT"/>
              </a:rPr>
              <a:pPr algn="ctr" defTabSz="685800">
                <a:spcAft>
                  <a:spcPts val="450"/>
                </a:spcAft>
              </a:pPr>
              <a:t>11</a:t>
            </a:fld>
            <a:endParaRPr lang="en-US" sz="788">
              <a:solidFill>
                <a:srgbClr val="FFFFFF"/>
              </a:solidFill>
              <a:latin typeface="Gill Sans MT"/>
            </a:endParaRPr>
          </a:p>
        </p:txBody>
      </p:sp>
      <p:pic>
        <p:nvPicPr>
          <p:cNvPr id="6" name="Picture 5">
            <a:extLst>
              <a:ext uri="{FF2B5EF4-FFF2-40B4-BE49-F238E27FC236}">
                <a16:creationId xmlns:a16="http://schemas.microsoft.com/office/drawing/2014/main" id="{EB70FF7C-000E-436A-9503-E5D7B69B83F4}"/>
              </a:ext>
            </a:extLst>
          </p:cNvPr>
          <p:cNvPicPr>
            <a:picLocks noChangeAspect="1"/>
          </p:cNvPicPr>
          <p:nvPr/>
        </p:nvPicPr>
        <p:blipFill>
          <a:blip r:embed="rId4"/>
          <a:stretch>
            <a:fillRect/>
          </a:stretch>
        </p:blipFill>
        <p:spPr>
          <a:xfrm>
            <a:off x="480060" y="4079588"/>
            <a:ext cx="3286129" cy="1341023"/>
          </a:xfrm>
          <a:prstGeom prst="rect">
            <a:avLst/>
          </a:prstGeom>
        </p:spPr>
      </p:pic>
    </p:spTree>
    <p:extLst>
      <p:ext uri="{BB962C8B-B14F-4D97-AF65-F5344CB8AC3E}">
        <p14:creationId xmlns:p14="http://schemas.microsoft.com/office/powerpoint/2010/main" val="159494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D820C-5D71-442A-8CBF-E120FB18FB88}"/>
              </a:ext>
            </a:extLst>
          </p:cNvPr>
          <p:cNvSpPr>
            <a:spLocks noGrp="1"/>
          </p:cNvSpPr>
          <p:nvPr>
            <p:ph type="title"/>
          </p:nvPr>
        </p:nvSpPr>
        <p:spPr>
          <a:xfrm>
            <a:off x="144227" y="1608667"/>
            <a:ext cx="3026515" cy="4501127"/>
          </a:xfrm>
        </p:spPr>
        <p:txBody>
          <a:bodyPr anchor="t">
            <a:normAutofit/>
          </a:bodyPr>
          <a:lstStyle/>
          <a:p>
            <a:br>
              <a:rPr lang="en-US" sz="2800" dirty="0">
                <a:solidFill>
                  <a:srgbClr val="FFFFFF"/>
                </a:solidFill>
              </a:rPr>
            </a:br>
            <a:br>
              <a:rPr lang="en-US" sz="2800" dirty="0">
                <a:solidFill>
                  <a:srgbClr val="FFFFFF"/>
                </a:solidFill>
              </a:rPr>
            </a:br>
            <a:br>
              <a:rPr lang="en-US" sz="2800" dirty="0">
                <a:solidFill>
                  <a:srgbClr val="FFFFFF"/>
                </a:solidFill>
              </a:rPr>
            </a:br>
            <a:r>
              <a:rPr lang="en-US" sz="3600" dirty="0">
                <a:solidFill>
                  <a:srgbClr val="FFFFFF"/>
                </a:solidFill>
              </a:rPr>
              <a:t>Team Members</a:t>
            </a:r>
          </a:p>
        </p:txBody>
      </p:sp>
      <p:sp>
        <p:nvSpPr>
          <p:cNvPr id="5" name="Content Placeholder 4">
            <a:extLst>
              <a:ext uri="{FF2B5EF4-FFF2-40B4-BE49-F238E27FC236}">
                <a16:creationId xmlns:a16="http://schemas.microsoft.com/office/drawing/2014/main" id="{AA01ED2F-15A0-4013-91C9-4CB44CAAC52B}"/>
              </a:ext>
            </a:extLst>
          </p:cNvPr>
          <p:cNvSpPr>
            <a:spLocks noGrp="1"/>
          </p:cNvSpPr>
          <p:nvPr>
            <p:ph sz="half" idx="1"/>
          </p:nvPr>
        </p:nvSpPr>
        <p:spPr>
          <a:xfrm>
            <a:off x="3410773" y="786385"/>
            <a:ext cx="2566469" cy="5323410"/>
          </a:xfrm>
        </p:spPr>
        <p:txBody>
          <a:bodyPr>
            <a:normAutofit lnSpcReduction="10000"/>
          </a:bodyPr>
          <a:lstStyle/>
          <a:p>
            <a:pPr>
              <a:lnSpc>
                <a:spcPct val="90000"/>
              </a:lnSpc>
            </a:pPr>
            <a:r>
              <a:rPr lang="en-US" sz="1700" dirty="0"/>
              <a:t>Activities </a:t>
            </a:r>
          </a:p>
          <a:p>
            <a:pPr marL="0" indent="0">
              <a:lnSpc>
                <a:spcPct val="90000"/>
              </a:lnSpc>
              <a:buNone/>
            </a:pPr>
            <a:endParaRPr lang="en-US" sz="1700" dirty="0"/>
          </a:p>
          <a:p>
            <a:pPr>
              <a:lnSpc>
                <a:spcPct val="90000"/>
              </a:lnSpc>
            </a:pPr>
            <a:r>
              <a:rPr lang="en-US" sz="1700" dirty="0"/>
              <a:t>RN and/or MDS Coordinator/RNAC</a:t>
            </a:r>
          </a:p>
          <a:p>
            <a:pPr marL="0" indent="0">
              <a:lnSpc>
                <a:spcPct val="90000"/>
              </a:lnSpc>
              <a:buNone/>
            </a:pPr>
            <a:endParaRPr lang="en-US" sz="1700" dirty="0"/>
          </a:p>
          <a:p>
            <a:pPr>
              <a:lnSpc>
                <a:spcPct val="90000"/>
              </a:lnSpc>
            </a:pPr>
            <a:r>
              <a:rPr lang="en-US" sz="1700" dirty="0"/>
              <a:t>LPN</a:t>
            </a:r>
          </a:p>
          <a:p>
            <a:pPr marL="0" indent="0">
              <a:lnSpc>
                <a:spcPct val="90000"/>
              </a:lnSpc>
              <a:buNone/>
            </a:pPr>
            <a:endParaRPr lang="en-US" sz="1700" dirty="0"/>
          </a:p>
          <a:p>
            <a:pPr>
              <a:lnSpc>
                <a:spcPct val="90000"/>
              </a:lnSpc>
            </a:pPr>
            <a:r>
              <a:rPr lang="en-US" sz="1700" dirty="0"/>
              <a:t>GNA/CNA</a:t>
            </a:r>
          </a:p>
          <a:p>
            <a:pPr marL="0" indent="0">
              <a:lnSpc>
                <a:spcPct val="90000"/>
              </a:lnSpc>
              <a:buNone/>
            </a:pPr>
            <a:endParaRPr lang="en-US" sz="1700" dirty="0"/>
          </a:p>
          <a:p>
            <a:pPr>
              <a:lnSpc>
                <a:spcPct val="90000"/>
              </a:lnSpc>
            </a:pPr>
            <a:r>
              <a:rPr lang="en-US" sz="1700" dirty="0"/>
              <a:t>Physical Therapy</a:t>
            </a:r>
          </a:p>
          <a:p>
            <a:pPr marL="0" indent="0">
              <a:lnSpc>
                <a:spcPct val="90000"/>
              </a:lnSpc>
              <a:buNone/>
            </a:pPr>
            <a:endParaRPr lang="en-US" sz="1700" dirty="0"/>
          </a:p>
          <a:p>
            <a:pPr>
              <a:lnSpc>
                <a:spcPct val="90000"/>
              </a:lnSpc>
            </a:pPr>
            <a:r>
              <a:rPr lang="en-US" sz="1700" dirty="0"/>
              <a:t>Occupational Therapy</a:t>
            </a:r>
          </a:p>
          <a:p>
            <a:pPr marL="0" indent="0">
              <a:lnSpc>
                <a:spcPct val="90000"/>
              </a:lnSpc>
              <a:buNone/>
            </a:pPr>
            <a:endParaRPr lang="en-US" sz="1700" dirty="0"/>
          </a:p>
          <a:p>
            <a:pPr>
              <a:lnSpc>
                <a:spcPct val="90000"/>
              </a:lnSpc>
            </a:pPr>
            <a:r>
              <a:rPr lang="en-US" sz="1700" dirty="0"/>
              <a:t>Speech Language Pathologist</a:t>
            </a:r>
          </a:p>
          <a:p>
            <a:pPr marL="0" indent="0">
              <a:lnSpc>
                <a:spcPct val="90000"/>
              </a:lnSpc>
              <a:buNone/>
            </a:pPr>
            <a:endParaRPr lang="en-US" sz="1700" dirty="0"/>
          </a:p>
        </p:txBody>
      </p:sp>
      <p:sp>
        <p:nvSpPr>
          <p:cNvPr id="11" name="Content Placeholder 10">
            <a:extLst>
              <a:ext uri="{FF2B5EF4-FFF2-40B4-BE49-F238E27FC236}">
                <a16:creationId xmlns:a16="http://schemas.microsoft.com/office/drawing/2014/main" id="{18500E19-8538-4496-842D-9F966D0CB2FD}"/>
              </a:ext>
            </a:extLst>
          </p:cNvPr>
          <p:cNvSpPr>
            <a:spLocks noGrp="1"/>
          </p:cNvSpPr>
          <p:nvPr>
            <p:ph sz="half" idx="2"/>
          </p:nvPr>
        </p:nvSpPr>
        <p:spPr>
          <a:xfrm>
            <a:off x="6217272" y="786385"/>
            <a:ext cx="2566467" cy="5323410"/>
          </a:xfrm>
        </p:spPr>
        <p:txBody>
          <a:bodyPr>
            <a:normAutofit lnSpcReduction="10000"/>
          </a:bodyPr>
          <a:lstStyle/>
          <a:p>
            <a:pPr>
              <a:lnSpc>
                <a:spcPct val="90000"/>
              </a:lnSpc>
            </a:pPr>
            <a:r>
              <a:rPr lang="en-US" sz="1700" dirty="0"/>
              <a:t>IT Department</a:t>
            </a:r>
          </a:p>
          <a:p>
            <a:pPr marL="0" indent="0">
              <a:lnSpc>
                <a:spcPct val="90000"/>
              </a:lnSpc>
              <a:buNone/>
            </a:pPr>
            <a:endParaRPr lang="en-US" sz="1700" dirty="0"/>
          </a:p>
          <a:p>
            <a:pPr>
              <a:lnSpc>
                <a:spcPct val="90000"/>
              </a:lnSpc>
            </a:pPr>
            <a:r>
              <a:rPr lang="en-US" sz="1700" dirty="0"/>
              <a:t>Unit Manager/RN</a:t>
            </a:r>
          </a:p>
          <a:p>
            <a:pPr marL="0" indent="0">
              <a:lnSpc>
                <a:spcPct val="90000"/>
              </a:lnSpc>
              <a:buNone/>
            </a:pPr>
            <a:endParaRPr lang="en-US" sz="1700" dirty="0"/>
          </a:p>
          <a:p>
            <a:pPr>
              <a:lnSpc>
                <a:spcPct val="90000"/>
              </a:lnSpc>
            </a:pPr>
            <a:r>
              <a:rPr lang="en-US" sz="1700" dirty="0"/>
              <a:t>Religious Support</a:t>
            </a:r>
          </a:p>
          <a:p>
            <a:pPr marL="0" indent="0">
              <a:lnSpc>
                <a:spcPct val="90000"/>
              </a:lnSpc>
              <a:buNone/>
            </a:pPr>
            <a:endParaRPr lang="en-US" sz="1700" dirty="0"/>
          </a:p>
          <a:p>
            <a:pPr>
              <a:lnSpc>
                <a:spcPct val="90000"/>
              </a:lnSpc>
            </a:pPr>
            <a:r>
              <a:rPr lang="en-US" sz="1700" dirty="0"/>
              <a:t>Dining Services</a:t>
            </a:r>
          </a:p>
          <a:p>
            <a:pPr marL="0" indent="0">
              <a:lnSpc>
                <a:spcPct val="90000"/>
              </a:lnSpc>
              <a:buNone/>
            </a:pPr>
            <a:endParaRPr lang="en-US" sz="1700" dirty="0"/>
          </a:p>
          <a:p>
            <a:pPr>
              <a:lnSpc>
                <a:spcPct val="90000"/>
              </a:lnSpc>
            </a:pPr>
            <a:r>
              <a:rPr lang="en-US" sz="1700" dirty="0"/>
              <a:t>Housekeeping </a:t>
            </a:r>
          </a:p>
          <a:p>
            <a:pPr marL="0" indent="0">
              <a:lnSpc>
                <a:spcPct val="90000"/>
              </a:lnSpc>
              <a:buNone/>
            </a:pPr>
            <a:endParaRPr lang="en-US" sz="1700" dirty="0"/>
          </a:p>
          <a:p>
            <a:pPr>
              <a:lnSpc>
                <a:spcPct val="90000"/>
              </a:lnSpc>
            </a:pPr>
            <a:r>
              <a:rPr lang="en-US" sz="1700" dirty="0"/>
              <a:t>Social Services</a:t>
            </a:r>
          </a:p>
          <a:p>
            <a:pPr marL="0" indent="0">
              <a:lnSpc>
                <a:spcPct val="90000"/>
              </a:lnSpc>
              <a:buNone/>
            </a:pPr>
            <a:endParaRPr lang="en-US" sz="1700" dirty="0"/>
          </a:p>
          <a:p>
            <a:pPr>
              <a:lnSpc>
                <a:spcPct val="90000"/>
              </a:lnSpc>
            </a:pPr>
            <a:r>
              <a:rPr lang="en-US" sz="1700" dirty="0"/>
              <a:t>Admissions</a:t>
            </a:r>
          </a:p>
          <a:p>
            <a:pPr marL="0" indent="0">
              <a:lnSpc>
                <a:spcPct val="90000"/>
              </a:lnSpc>
              <a:buNone/>
            </a:pPr>
            <a:endParaRPr lang="en-US" sz="1700" dirty="0"/>
          </a:p>
          <a:p>
            <a:pPr>
              <a:lnSpc>
                <a:spcPct val="90000"/>
              </a:lnSpc>
            </a:pPr>
            <a:r>
              <a:rPr lang="en-US" sz="1700" dirty="0"/>
              <a:t>Dietary</a:t>
            </a:r>
          </a:p>
          <a:p>
            <a:pPr marL="0" indent="0">
              <a:lnSpc>
                <a:spcPct val="90000"/>
              </a:lnSpc>
              <a:buNone/>
            </a:pPr>
            <a:endParaRPr lang="en-US" sz="1700" dirty="0"/>
          </a:p>
        </p:txBody>
      </p:sp>
      <p:pic>
        <p:nvPicPr>
          <p:cNvPr id="14" name="Picture 13">
            <a:extLst>
              <a:ext uri="{FF2B5EF4-FFF2-40B4-BE49-F238E27FC236}">
                <a16:creationId xmlns:a16="http://schemas.microsoft.com/office/drawing/2014/main" id="{2A355868-AA90-4DEA-BE08-0645BEDEF1D5}"/>
              </a:ext>
            </a:extLst>
          </p:cNvPr>
          <p:cNvPicPr>
            <a:picLocks noChangeAspect="1"/>
          </p:cNvPicPr>
          <p:nvPr/>
        </p:nvPicPr>
        <p:blipFill>
          <a:blip r:embed="rId2"/>
          <a:stretch>
            <a:fillRect/>
          </a:stretch>
        </p:blipFill>
        <p:spPr>
          <a:xfrm>
            <a:off x="384258" y="1151947"/>
            <a:ext cx="2537482" cy="1509974"/>
          </a:xfrm>
          <a:prstGeom prst="rect">
            <a:avLst/>
          </a:prstGeom>
        </p:spPr>
      </p:pic>
    </p:spTree>
    <p:extLst>
      <p:ext uri="{BB962C8B-B14F-4D97-AF65-F5344CB8AC3E}">
        <p14:creationId xmlns:p14="http://schemas.microsoft.com/office/powerpoint/2010/main" val="329554966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286250"/>
            <a:ext cx="5293730" cy="1473200"/>
          </a:xfrm>
          <a:prstGeom prst="rect">
            <a:avLst/>
          </a:prstGeom>
          <a:solidFill>
            <a:srgbClr val="86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43C0BAB5-F24A-4CE0-8476-F523E6247091}"/>
              </a:ext>
            </a:extLst>
          </p:cNvPr>
          <p:cNvSpPr>
            <a:spLocks noGrp="1"/>
          </p:cNvSpPr>
          <p:nvPr>
            <p:ph type="title"/>
          </p:nvPr>
        </p:nvSpPr>
        <p:spPr>
          <a:xfrm>
            <a:off x="393192" y="4432554"/>
            <a:ext cx="4945642" cy="1218908"/>
          </a:xfrm>
        </p:spPr>
        <p:txBody>
          <a:bodyPr>
            <a:normAutofit/>
          </a:bodyPr>
          <a:lstStyle/>
          <a:p>
            <a:r>
              <a:rPr lang="en-US" sz="3600" dirty="0">
                <a:solidFill>
                  <a:srgbClr val="FFFFFF"/>
                </a:solidFill>
              </a:rPr>
              <a:t>Pre-Admission Invitation</a:t>
            </a:r>
          </a:p>
        </p:txBody>
      </p:sp>
      <p:sp>
        <p:nvSpPr>
          <p:cNvPr id="78" name="Rectangle 7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1098549"/>
            <a:ext cx="3251710" cy="46609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F28949C-3326-4E0E-8A42-0815702A3EA8}"/>
              </a:ext>
            </a:extLst>
          </p:cNvPr>
          <p:cNvSpPr>
            <a:spLocks noGrp="1"/>
          </p:cNvSpPr>
          <p:nvPr>
            <p:ph idx="1"/>
          </p:nvPr>
        </p:nvSpPr>
        <p:spPr>
          <a:xfrm>
            <a:off x="5795730" y="1333500"/>
            <a:ext cx="2955078" cy="4220210"/>
          </a:xfrm>
        </p:spPr>
        <p:txBody>
          <a:bodyPr anchor="ctr">
            <a:noAutofit/>
          </a:bodyPr>
          <a:lstStyle/>
          <a:p>
            <a:pPr lvl="0">
              <a:lnSpc>
                <a:spcPct val="90000"/>
              </a:lnSpc>
            </a:pPr>
            <a:r>
              <a:rPr lang="en-US" sz="1500" dirty="0">
                <a:solidFill>
                  <a:srgbClr val="FFFFFF"/>
                </a:solidFill>
              </a:rPr>
              <a:t>Invite potential clients to come and be a part of this unique program. </a:t>
            </a:r>
          </a:p>
          <a:p>
            <a:pPr lvl="0">
              <a:lnSpc>
                <a:spcPct val="90000"/>
              </a:lnSpc>
            </a:pPr>
            <a:r>
              <a:rPr lang="en-US" sz="1500" dirty="0">
                <a:solidFill>
                  <a:srgbClr val="FFFFFF"/>
                </a:solidFill>
              </a:rPr>
              <a:t>Educate about some of the features of the program, including:</a:t>
            </a:r>
          </a:p>
          <a:p>
            <a:pPr lvl="1">
              <a:lnSpc>
                <a:spcPct val="90000"/>
              </a:lnSpc>
            </a:pPr>
            <a:r>
              <a:rPr lang="en-US" sz="1500" dirty="0">
                <a:solidFill>
                  <a:srgbClr val="FFFFFF"/>
                </a:solidFill>
              </a:rPr>
              <a:t>Tablet provided to every resident during their stay.</a:t>
            </a:r>
          </a:p>
          <a:p>
            <a:pPr lvl="1">
              <a:lnSpc>
                <a:spcPct val="90000"/>
              </a:lnSpc>
            </a:pPr>
            <a:r>
              <a:rPr lang="en-US" sz="1500" dirty="0">
                <a:solidFill>
                  <a:srgbClr val="FFFFFF"/>
                </a:solidFill>
              </a:rPr>
              <a:t>Personal assistant (Google Home) provided bedside to every resident during their stay.</a:t>
            </a:r>
          </a:p>
          <a:p>
            <a:pPr lvl="1">
              <a:lnSpc>
                <a:spcPct val="90000"/>
              </a:lnSpc>
            </a:pPr>
            <a:r>
              <a:rPr lang="en-US" sz="1500" dirty="0">
                <a:solidFill>
                  <a:srgbClr val="FFFFFF"/>
                </a:solidFill>
              </a:rPr>
              <a:t>Free subscription to Brain HQ/Double Decision during the stay.</a:t>
            </a:r>
          </a:p>
          <a:p>
            <a:pPr lvl="1">
              <a:lnSpc>
                <a:spcPct val="90000"/>
              </a:lnSpc>
            </a:pPr>
            <a:r>
              <a:rPr lang="en-US" sz="1500" dirty="0">
                <a:solidFill>
                  <a:srgbClr val="FFFFFF"/>
                </a:solidFill>
              </a:rPr>
              <a:t>Contemporary and unique activities programs offered as part of the IGNITE program. </a:t>
            </a:r>
          </a:p>
        </p:txBody>
      </p:sp>
      <p:sp>
        <p:nvSpPr>
          <p:cNvPr id="4" name="Slide Number Placeholder 3">
            <a:extLst>
              <a:ext uri="{FF2B5EF4-FFF2-40B4-BE49-F238E27FC236}">
                <a16:creationId xmlns:a16="http://schemas.microsoft.com/office/drawing/2014/main" id="{D8F9EE15-70C5-45C3-A5DE-60E5B778B667}"/>
              </a:ext>
            </a:extLst>
          </p:cNvPr>
          <p:cNvSpPr>
            <a:spLocks noGrp="1"/>
          </p:cNvSpPr>
          <p:nvPr>
            <p:ph type="sldNum" sz="quarter" idx="12"/>
          </p:nvPr>
        </p:nvSpPr>
        <p:spPr>
          <a:xfrm>
            <a:off x="8128000" y="5758618"/>
            <a:ext cx="730250" cy="205740"/>
          </a:xfrm>
          <a:prstGeom prst="ellipse">
            <a:avLst/>
          </a:prstGeom>
        </p:spPr>
        <p:txBody>
          <a:bodyPr>
            <a:normAutofit fontScale="85000" lnSpcReduction="10000"/>
          </a:bodyPr>
          <a:lstStyle/>
          <a:p>
            <a:pPr defTabSz="685800">
              <a:lnSpc>
                <a:spcPct val="90000"/>
              </a:lnSpc>
              <a:spcAft>
                <a:spcPts val="450"/>
              </a:spcAft>
            </a:pPr>
            <a:fld id="{CA0B4DB3-3392-4289-A003-92918C974F55}" type="slidenum">
              <a:rPr lang="en-US" sz="525">
                <a:solidFill>
                  <a:prstClr val="black">
                    <a:tint val="75000"/>
                  </a:prstClr>
                </a:solidFill>
                <a:latin typeface="Gill Sans MT"/>
              </a:rPr>
              <a:pPr defTabSz="685800">
                <a:lnSpc>
                  <a:spcPct val="90000"/>
                </a:lnSpc>
                <a:spcAft>
                  <a:spcPts val="450"/>
                </a:spcAft>
              </a:pPr>
              <a:t>13</a:t>
            </a:fld>
            <a:endParaRPr lang="en-US" sz="525">
              <a:solidFill>
                <a:prstClr val="black">
                  <a:tint val="75000"/>
                </a:prstClr>
              </a:solidFill>
              <a:latin typeface="Gill Sans MT"/>
            </a:endParaRPr>
          </a:p>
        </p:txBody>
      </p:sp>
      <p:pic>
        <p:nvPicPr>
          <p:cNvPr id="7" name="Picture 6">
            <a:extLst>
              <a:ext uri="{FF2B5EF4-FFF2-40B4-BE49-F238E27FC236}">
                <a16:creationId xmlns:a16="http://schemas.microsoft.com/office/drawing/2014/main" id="{F91C4235-277F-4D21-A613-7BC323404D2A}"/>
              </a:ext>
            </a:extLst>
          </p:cNvPr>
          <p:cNvPicPr>
            <a:picLocks noChangeAspect="1"/>
          </p:cNvPicPr>
          <p:nvPr/>
        </p:nvPicPr>
        <p:blipFill>
          <a:blip r:embed="rId3"/>
          <a:stretch>
            <a:fillRect/>
          </a:stretch>
        </p:blipFill>
        <p:spPr>
          <a:xfrm>
            <a:off x="1378465" y="1602272"/>
            <a:ext cx="4087028" cy="2463116"/>
          </a:xfrm>
          <a:prstGeom prst="rect">
            <a:avLst/>
          </a:prstGeom>
        </p:spPr>
      </p:pic>
      <p:grpSp>
        <p:nvGrpSpPr>
          <p:cNvPr id="6" name="Group 5">
            <a:extLst>
              <a:ext uri="{FF2B5EF4-FFF2-40B4-BE49-F238E27FC236}">
                <a16:creationId xmlns:a16="http://schemas.microsoft.com/office/drawing/2014/main" id="{629669D4-F556-4D75-98F7-A1961E1D9A52}"/>
              </a:ext>
            </a:extLst>
          </p:cNvPr>
          <p:cNvGrpSpPr/>
          <p:nvPr/>
        </p:nvGrpSpPr>
        <p:grpSpPr>
          <a:xfrm rot="20545555">
            <a:off x="525001" y="1091195"/>
            <a:ext cx="1880570" cy="2141012"/>
            <a:chOff x="8730567" y="1446741"/>
            <a:chExt cx="3401440" cy="4107392"/>
          </a:xfrm>
        </p:grpSpPr>
        <p:pic>
          <p:nvPicPr>
            <p:cNvPr id="13" name="Picture 12">
              <a:extLst>
                <a:ext uri="{FF2B5EF4-FFF2-40B4-BE49-F238E27FC236}">
                  <a16:creationId xmlns:a16="http://schemas.microsoft.com/office/drawing/2014/main" id="{FE65D4EB-16EA-4A91-934F-B3CDD24FAED6}"/>
                </a:ext>
              </a:extLst>
            </p:cNvPr>
            <p:cNvPicPr>
              <a:picLocks noChangeAspect="1"/>
            </p:cNvPicPr>
            <p:nvPr/>
          </p:nvPicPr>
          <p:blipFill rotWithShape="1">
            <a:blip r:embed="rId4"/>
            <a:srcRect l="1" r="75976" b="3417"/>
            <a:stretch/>
          </p:blipFill>
          <p:spPr>
            <a:xfrm>
              <a:off x="8730567" y="1446741"/>
              <a:ext cx="1695694" cy="4107392"/>
            </a:xfrm>
            <a:prstGeom prst="rect">
              <a:avLst/>
            </a:prstGeom>
          </p:spPr>
        </p:pic>
        <p:pic>
          <p:nvPicPr>
            <p:cNvPr id="14" name="Picture 13">
              <a:extLst>
                <a:ext uri="{FF2B5EF4-FFF2-40B4-BE49-F238E27FC236}">
                  <a16:creationId xmlns:a16="http://schemas.microsoft.com/office/drawing/2014/main" id="{7C5925E3-599D-40E9-BA90-9E674173D37F}"/>
                </a:ext>
              </a:extLst>
            </p:cNvPr>
            <p:cNvPicPr>
              <a:picLocks noChangeAspect="1"/>
            </p:cNvPicPr>
            <p:nvPr/>
          </p:nvPicPr>
          <p:blipFill rotWithShape="1">
            <a:blip r:embed="rId4"/>
            <a:srcRect l="75368" r="2" b="3417"/>
            <a:stretch/>
          </p:blipFill>
          <p:spPr>
            <a:xfrm>
              <a:off x="10393468" y="1446741"/>
              <a:ext cx="1738539" cy="4107392"/>
            </a:xfrm>
            <a:prstGeom prst="rect">
              <a:avLst/>
            </a:prstGeom>
          </p:spPr>
        </p:pic>
      </p:grpSp>
    </p:spTree>
    <p:extLst>
      <p:ext uri="{BB962C8B-B14F-4D97-AF65-F5344CB8AC3E}">
        <p14:creationId xmlns:p14="http://schemas.microsoft.com/office/powerpoint/2010/main" val="2952722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F3E0-7586-4E8F-BA8B-29F5D39D75C7}"/>
              </a:ext>
            </a:extLst>
          </p:cNvPr>
          <p:cNvSpPr>
            <a:spLocks noGrp="1"/>
          </p:cNvSpPr>
          <p:nvPr>
            <p:ph type="title"/>
          </p:nvPr>
        </p:nvSpPr>
        <p:spPr>
          <a:xfrm>
            <a:off x="6011247" y="642594"/>
            <a:ext cx="2799183" cy="1702952"/>
          </a:xfrm>
        </p:spPr>
        <p:txBody>
          <a:bodyPr>
            <a:noAutofit/>
          </a:bodyPr>
          <a:lstStyle/>
          <a:p>
            <a:pPr>
              <a:lnSpc>
                <a:spcPct val="90000"/>
              </a:lnSpc>
            </a:pPr>
            <a:r>
              <a:rPr lang="en-US" sz="4000" dirty="0"/>
              <a:t>GNA/CNA: Walking Partner</a:t>
            </a:r>
          </a:p>
        </p:txBody>
      </p:sp>
      <p:sp>
        <p:nvSpPr>
          <p:cNvPr id="81" name="Rectangle 80">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239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051" y="438538"/>
            <a:ext cx="5032638" cy="6002060"/>
          </a:xfrm>
          <a:prstGeom prst="rect">
            <a:avLst/>
          </a:prstGeom>
          <a:solidFill>
            <a:schemeClr val="bg1">
              <a:alpha val="40000"/>
            </a:schemeClr>
          </a:solidFill>
          <a:ln w="6350" cap="flat" cmpd="sng" algn="ctr">
            <a:noFill/>
            <a:prstDash val="solid"/>
          </a:ln>
          <a:effectLst>
            <a:softEdge rad="0"/>
          </a:effectLst>
        </p:spPr>
      </p:sp>
      <p:sp>
        <p:nvSpPr>
          <p:cNvPr id="85" name="Rectangle 84">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13" y="650014"/>
            <a:ext cx="2525413"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6" name="Picture 8" descr="Image result for NURSES AIDE">
            <a:extLst>
              <a:ext uri="{FF2B5EF4-FFF2-40B4-BE49-F238E27FC236}">
                <a16:creationId xmlns:a16="http://schemas.microsoft.com/office/drawing/2014/main" id="{65862A29-81D3-407C-8A48-EC4E6A063C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42" r="-2" b="10883"/>
          <a:stretch/>
        </p:blipFill>
        <p:spPr bwMode="auto">
          <a:xfrm>
            <a:off x="598845" y="949756"/>
            <a:ext cx="2283522" cy="2667589"/>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709" y="650014"/>
            <a:ext cx="2074319"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4" name="Picture 6" descr="Image result for every day">
            <a:extLst>
              <a:ext uri="{FF2B5EF4-FFF2-40B4-BE49-F238E27FC236}">
                <a16:creationId xmlns:a16="http://schemas.microsoft.com/office/drawing/2014/main" id="{8627B8B6-D628-489A-9B52-FD31B0EF49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34" r="4765" b="6"/>
          <a:stretch/>
        </p:blipFill>
        <p:spPr bwMode="auto">
          <a:xfrm>
            <a:off x="3242622" y="897115"/>
            <a:ext cx="1825754" cy="1640109"/>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13" y="4088215"/>
            <a:ext cx="2525413"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62A4387-45FC-4663-A0B0-A18EB25B2AD0}"/>
              </a:ext>
            </a:extLst>
          </p:cNvPr>
          <p:cNvPicPr>
            <a:picLocks noChangeAspect="1"/>
          </p:cNvPicPr>
          <p:nvPr/>
        </p:nvPicPr>
        <p:blipFill>
          <a:blip r:embed="rId5"/>
          <a:stretch>
            <a:fillRect/>
          </a:stretch>
        </p:blipFill>
        <p:spPr>
          <a:xfrm>
            <a:off x="598845" y="4695520"/>
            <a:ext cx="2283522" cy="930535"/>
          </a:xfrm>
          <a:prstGeom prst="rect">
            <a:avLst/>
          </a:prstGeom>
        </p:spPr>
      </p:pic>
      <p:sp>
        <p:nvSpPr>
          <p:cNvPr id="91" name="Rectangle 90">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709" y="2947051"/>
            <a:ext cx="2074319"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2" name="Picture 4" descr="Image result for three">
            <a:extLst>
              <a:ext uri="{FF2B5EF4-FFF2-40B4-BE49-F238E27FC236}">
                <a16:creationId xmlns:a16="http://schemas.microsoft.com/office/drawing/2014/main" id="{CE8A4441-0E72-410A-A8B7-C31DE90F79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90" r="29409" b="1"/>
          <a:stretch/>
        </p:blipFill>
        <p:spPr bwMode="auto">
          <a:xfrm>
            <a:off x="3482575" y="3096468"/>
            <a:ext cx="1345847" cy="29563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58ACC74-BD0D-4D2D-A6F4-E10484FAA64F}"/>
              </a:ext>
            </a:extLst>
          </p:cNvPr>
          <p:cNvSpPr>
            <a:spLocks noGrp="1"/>
          </p:cNvSpPr>
          <p:nvPr>
            <p:ph idx="1"/>
          </p:nvPr>
        </p:nvSpPr>
        <p:spPr>
          <a:xfrm>
            <a:off x="5796784" y="2947051"/>
            <a:ext cx="3347216" cy="3266021"/>
          </a:xfrm>
        </p:spPr>
        <p:txBody>
          <a:bodyPr>
            <a:normAutofit/>
          </a:bodyPr>
          <a:lstStyle/>
          <a:p>
            <a:pPr>
              <a:buClr>
                <a:srgbClr val="3C5944"/>
              </a:buClr>
            </a:pPr>
            <a:r>
              <a:rPr lang="en-US" dirty="0"/>
              <a:t>Walk </a:t>
            </a:r>
            <a:r>
              <a:rPr lang="en-US" u="sng" dirty="0"/>
              <a:t>EVERY </a:t>
            </a:r>
            <a:r>
              <a:rPr lang="en-US" dirty="0"/>
              <a:t>resident</a:t>
            </a:r>
          </a:p>
          <a:p>
            <a:pPr marL="0" indent="0">
              <a:buClr>
                <a:srgbClr val="3C5944"/>
              </a:buClr>
              <a:buNone/>
            </a:pPr>
            <a:endParaRPr lang="en-US" dirty="0"/>
          </a:p>
          <a:p>
            <a:pPr>
              <a:buClr>
                <a:srgbClr val="3C5944"/>
              </a:buClr>
            </a:pPr>
            <a:r>
              <a:rPr lang="en-US" u="sng" dirty="0"/>
              <a:t>EVERY</a:t>
            </a:r>
            <a:r>
              <a:rPr lang="en-US" dirty="0"/>
              <a:t> day</a:t>
            </a:r>
          </a:p>
          <a:p>
            <a:pPr marL="0" indent="0">
              <a:buClr>
                <a:srgbClr val="3C5944"/>
              </a:buClr>
              <a:buNone/>
            </a:pPr>
            <a:endParaRPr lang="en-US" dirty="0"/>
          </a:p>
          <a:p>
            <a:pPr>
              <a:buClr>
                <a:srgbClr val="3C5944"/>
              </a:buClr>
            </a:pPr>
            <a:r>
              <a:rPr lang="en-US" u="sng" dirty="0"/>
              <a:t>3 TIMES </a:t>
            </a:r>
            <a:r>
              <a:rPr lang="en-US" dirty="0"/>
              <a:t>per day</a:t>
            </a:r>
          </a:p>
        </p:txBody>
      </p:sp>
    </p:spTree>
    <p:extLst>
      <p:ext uri="{BB962C8B-B14F-4D97-AF65-F5344CB8AC3E}">
        <p14:creationId xmlns:p14="http://schemas.microsoft.com/office/powerpoint/2010/main" val="99708155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a:endParaRPr>
          </a:p>
        </p:txBody>
      </p:sp>
      <p:pic>
        <p:nvPicPr>
          <p:cNvPr id="20485" name="Picture 2" descr="Image result for focus">
            <a:extLst>
              <a:ext uri="{FF2B5EF4-FFF2-40B4-BE49-F238E27FC236}">
                <a16:creationId xmlns:a16="http://schemas.microsoft.com/office/drawing/2014/main" id="{2AEF4316-60E4-4E4B-B0BE-D2251486D9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295980"/>
            <a:ext cx="6526038" cy="3295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8AAEF2-A63A-412A-9953-638AE62B6F0C}"/>
              </a:ext>
            </a:extLst>
          </p:cNvPr>
          <p:cNvSpPr>
            <a:spLocks noGrp="1"/>
          </p:cNvSpPr>
          <p:nvPr>
            <p:ph type="title"/>
          </p:nvPr>
        </p:nvSpPr>
        <p:spPr>
          <a:xfrm>
            <a:off x="417399" y="1339850"/>
            <a:ext cx="8408194" cy="558627"/>
          </a:xfrm>
        </p:spPr>
        <p:txBody>
          <a:bodyPr vert="horz" lIns="68580" tIns="34290" rIns="68580" bIns="34290" rtlCol="0" anchor="ctr">
            <a:noAutofit/>
          </a:bodyPr>
          <a:lstStyle/>
          <a:p>
            <a:pPr>
              <a:lnSpc>
                <a:spcPct val="90000"/>
              </a:lnSpc>
            </a:pPr>
            <a:r>
              <a:rPr lang="en-US" sz="4800" dirty="0">
                <a:solidFill>
                  <a:schemeClr val="bg1"/>
                </a:solidFill>
              </a:rPr>
              <a:t>Therapy: Focus on Function</a:t>
            </a:r>
          </a:p>
        </p:txBody>
      </p:sp>
      <p:sp>
        <p:nvSpPr>
          <p:cNvPr id="4" name="Slide Number Placeholder 3">
            <a:extLst>
              <a:ext uri="{FF2B5EF4-FFF2-40B4-BE49-F238E27FC236}">
                <a16:creationId xmlns:a16="http://schemas.microsoft.com/office/drawing/2014/main" id="{F8E008A6-8408-4DDA-A2AD-D6160C8787B4}"/>
              </a:ext>
            </a:extLst>
          </p:cNvPr>
          <p:cNvSpPr>
            <a:spLocks noGrp="1"/>
          </p:cNvSpPr>
          <p:nvPr>
            <p:ph type="sldNum" sz="quarter" idx="12"/>
          </p:nvPr>
        </p:nvSpPr>
        <p:spPr>
          <a:xfrm>
            <a:off x="6457950" y="5624513"/>
            <a:ext cx="2057400" cy="273844"/>
          </a:xfrm>
        </p:spPr>
        <p:txBody>
          <a:bodyPr vert="horz" lIns="68580" tIns="34290" rIns="68580" bIns="34290" rtlCol="0" anchor="ctr">
            <a:normAutofit/>
          </a:bodyPr>
          <a:lstStyle/>
          <a:p>
            <a:pPr defTabSz="685800">
              <a:spcAft>
                <a:spcPts val="450"/>
              </a:spcAft>
            </a:pPr>
            <a:fld id="{CA0B4DB3-3392-4289-A003-92918C974F55}" type="slidenum">
              <a:rPr lang="en-US">
                <a:solidFill>
                  <a:srgbClr val="0F7362">
                    <a:tint val="75000"/>
                  </a:srgbClr>
                </a:solidFill>
                <a:latin typeface="Gill Sans MT"/>
              </a:rPr>
              <a:pPr defTabSz="685800">
                <a:spcAft>
                  <a:spcPts val="450"/>
                </a:spcAft>
              </a:pPr>
              <a:t>15</a:t>
            </a:fld>
            <a:endParaRPr lang="en-US">
              <a:solidFill>
                <a:srgbClr val="0F7362">
                  <a:tint val="75000"/>
                </a:srgbClr>
              </a:solidFill>
              <a:latin typeface="Gill Sans MT"/>
            </a:endParaRPr>
          </a:p>
        </p:txBody>
      </p:sp>
      <p:sp>
        <p:nvSpPr>
          <p:cNvPr id="3" name="Rectangle 2">
            <a:extLst>
              <a:ext uri="{FF2B5EF4-FFF2-40B4-BE49-F238E27FC236}">
                <a16:creationId xmlns:a16="http://schemas.microsoft.com/office/drawing/2014/main" id="{E2A40407-72AA-4FF7-B610-D74820FBEE34}"/>
              </a:ext>
            </a:extLst>
          </p:cNvPr>
          <p:cNvSpPr/>
          <p:nvPr/>
        </p:nvSpPr>
        <p:spPr>
          <a:xfrm>
            <a:off x="3945144" y="3806190"/>
            <a:ext cx="2512806" cy="1785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a:endParaRPr>
          </a:p>
        </p:txBody>
      </p:sp>
      <p:sp>
        <p:nvSpPr>
          <p:cNvPr id="5" name="TextBox 4">
            <a:extLst>
              <a:ext uri="{FF2B5EF4-FFF2-40B4-BE49-F238E27FC236}">
                <a16:creationId xmlns:a16="http://schemas.microsoft.com/office/drawing/2014/main" id="{5513E215-4618-4A48-B21F-62F38FEF05EA}"/>
              </a:ext>
            </a:extLst>
          </p:cNvPr>
          <p:cNvSpPr txBox="1"/>
          <p:nvPr/>
        </p:nvSpPr>
        <p:spPr>
          <a:xfrm>
            <a:off x="3515868" y="4421024"/>
            <a:ext cx="2112264" cy="715581"/>
          </a:xfrm>
          <a:prstGeom prst="rect">
            <a:avLst/>
          </a:prstGeom>
          <a:noFill/>
        </p:spPr>
        <p:txBody>
          <a:bodyPr wrap="square" rtlCol="0">
            <a:spAutoFit/>
          </a:bodyPr>
          <a:lstStyle/>
          <a:p>
            <a:pPr algn="ctr" defTabSz="342900"/>
            <a:r>
              <a:rPr lang="en-US" sz="4050" dirty="0">
                <a:solidFill>
                  <a:srgbClr val="335B74">
                    <a:lumMod val="75000"/>
                  </a:srgbClr>
                </a:solidFill>
                <a:latin typeface="Gill Sans MT"/>
              </a:rPr>
              <a:t>Function</a:t>
            </a:r>
          </a:p>
        </p:txBody>
      </p:sp>
      <p:sp>
        <p:nvSpPr>
          <p:cNvPr id="6" name="TextBox 5">
            <a:extLst>
              <a:ext uri="{FF2B5EF4-FFF2-40B4-BE49-F238E27FC236}">
                <a16:creationId xmlns:a16="http://schemas.microsoft.com/office/drawing/2014/main" id="{E4C0D85F-63D9-40FF-91E8-2416D2F5EAF3}"/>
              </a:ext>
            </a:extLst>
          </p:cNvPr>
          <p:cNvSpPr txBox="1"/>
          <p:nvPr/>
        </p:nvSpPr>
        <p:spPr>
          <a:xfrm>
            <a:off x="6237349" y="2295980"/>
            <a:ext cx="2580894" cy="3624069"/>
          </a:xfrm>
          <a:prstGeom prst="rect">
            <a:avLst/>
          </a:prstGeom>
          <a:noFill/>
        </p:spPr>
        <p:txBody>
          <a:bodyPr wrap="square" rtlCol="0">
            <a:spAutoFit/>
          </a:bodyPr>
          <a:lstStyle/>
          <a:p>
            <a:pPr marL="214313" indent="-214313" defTabSz="342900">
              <a:buFont typeface="Arial" panose="020B0604020202020204" pitchFamily="34" charset="0"/>
              <a:buChar char="•"/>
            </a:pPr>
            <a:r>
              <a:rPr lang="en-US" sz="2400" dirty="0">
                <a:solidFill>
                  <a:srgbClr val="335B74">
                    <a:lumMod val="75000"/>
                  </a:srgbClr>
                </a:solidFill>
                <a:latin typeface="Gill Sans MT"/>
              </a:rPr>
              <a:t>ADLs/IADLs and ambulation x 3 </a:t>
            </a:r>
            <a:r>
              <a:rPr lang="en-US" sz="2400" dirty="0">
                <a:solidFill>
                  <a:srgbClr val="FB8005"/>
                </a:solidFill>
                <a:latin typeface="Gill Sans MT"/>
              </a:rPr>
              <a:t>EVERY</a:t>
            </a:r>
            <a:r>
              <a:rPr lang="en-US" sz="2400" dirty="0">
                <a:solidFill>
                  <a:srgbClr val="335B74">
                    <a:lumMod val="75000"/>
                  </a:srgbClr>
                </a:solidFill>
                <a:latin typeface="Gill Sans MT"/>
              </a:rPr>
              <a:t> DAY</a:t>
            </a:r>
          </a:p>
          <a:p>
            <a:pPr defTabSz="342900"/>
            <a:endParaRPr lang="en-US" sz="2400" dirty="0">
              <a:solidFill>
                <a:srgbClr val="335B74">
                  <a:lumMod val="75000"/>
                </a:srgbClr>
              </a:solidFill>
              <a:latin typeface="Gill Sans MT"/>
            </a:endParaRPr>
          </a:p>
          <a:p>
            <a:pPr marL="214313" indent="-214313" defTabSz="342900">
              <a:buFont typeface="Arial" panose="020B0604020202020204" pitchFamily="34" charset="0"/>
              <a:buChar char="•"/>
            </a:pPr>
            <a:r>
              <a:rPr lang="en-US" sz="2400" dirty="0">
                <a:solidFill>
                  <a:srgbClr val="335B74">
                    <a:lumMod val="75000"/>
                  </a:srgbClr>
                </a:solidFill>
                <a:latin typeface="Gill Sans MT"/>
              </a:rPr>
              <a:t>Replace activity and exercise with </a:t>
            </a:r>
            <a:r>
              <a:rPr lang="en-US" sz="2400" u="sng" dirty="0">
                <a:solidFill>
                  <a:srgbClr val="335B74">
                    <a:lumMod val="75000"/>
                  </a:srgbClr>
                </a:solidFill>
                <a:latin typeface="Gill Sans MT"/>
              </a:rPr>
              <a:t>functional tasks </a:t>
            </a:r>
            <a:r>
              <a:rPr lang="en-US" sz="2400" dirty="0">
                <a:solidFill>
                  <a:srgbClr val="335B74">
                    <a:lumMod val="75000"/>
                  </a:srgbClr>
                </a:solidFill>
                <a:latin typeface="Gill Sans MT"/>
              </a:rPr>
              <a:t>whenever possible</a:t>
            </a:r>
          </a:p>
          <a:p>
            <a:pPr marL="214313" indent="-214313" defTabSz="342900">
              <a:buFont typeface="Arial" panose="020B0604020202020204" pitchFamily="34" charset="0"/>
              <a:buChar char="•"/>
            </a:pPr>
            <a:endParaRPr lang="en-US" sz="1350" dirty="0">
              <a:solidFill>
                <a:srgbClr val="0F7362"/>
              </a:solidFill>
              <a:latin typeface="Gill Sans MT"/>
            </a:endParaRPr>
          </a:p>
        </p:txBody>
      </p:sp>
      <p:sp>
        <p:nvSpPr>
          <p:cNvPr id="7" name="Rectangle 6">
            <a:extLst>
              <a:ext uri="{FF2B5EF4-FFF2-40B4-BE49-F238E27FC236}">
                <a16:creationId xmlns:a16="http://schemas.microsoft.com/office/drawing/2014/main" id="{0B8806ED-5BE9-4DFF-B3EA-978D045C88B9}"/>
              </a:ext>
            </a:extLst>
          </p:cNvPr>
          <p:cNvSpPr/>
          <p:nvPr/>
        </p:nvSpPr>
        <p:spPr>
          <a:xfrm>
            <a:off x="3387852" y="4053079"/>
            <a:ext cx="2304288" cy="1428389"/>
          </a:xfrm>
          <a:prstGeom prst="rect">
            <a:avLst/>
          </a:prstGeom>
          <a:noFill/>
          <a:ln w="76200">
            <a:solidFill>
              <a:srgbClr val="FB8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a:endParaRPr>
          </a:p>
        </p:txBody>
      </p:sp>
    </p:spTree>
    <p:extLst>
      <p:ext uri="{BB962C8B-B14F-4D97-AF65-F5344CB8AC3E}">
        <p14:creationId xmlns:p14="http://schemas.microsoft.com/office/powerpoint/2010/main" val="1021078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D4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6A0FDC-43E3-44EB-B144-2B2C0A10213F}"/>
              </a:ext>
            </a:extLst>
          </p:cNvPr>
          <p:cNvSpPr>
            <a:spLocks noGrp="1"/>
          </p:cNvSpPr>
          <p:nvPr>
            <p:ph type="title"/>
          </p:nvPr>
        </p:nvSpPr>
        <p:spPr>
          <a:xfrm>
            <a:off x="393192" y="4767072"/>
            <a:ext cx="4945641" cy="1625210"/>
          </a:xfrm>
        </p:spPr>
        <p:txBody>
          <a:bodyPr>
            <a:normAutofit/>
          </a:bodyPr>
          <a:lstStyle/>
          <a:p>
            <a:r>
              <a:rPr lang="en-US" sz="5400" dirty="0">
                <a:solidFill>
                  <a:srgbClr val="FFFFFF"/>
                </a:solidFill>
              </a:rPr>
              <a:t>IT Department</a:t>
            </a:r>
          </a:p>
        </p:txBody>
      </p:sp>
      <p:pic>
        <p:nvPicPr>
          <p:cNvPr id="9218" name="Picture 2" descr="Image result for google home">
            <a:extLst>
              <a:ext uri="{FF2B5EF4-FFF2-40B4-BE49-F238E27FC236}">
                <a16:creationId xmlns:a16="http://schemas.microsoft.com/office/drawing/2014/main" id="{F84E6409-C221-4FFD-A4E0-6A85FFA03E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09" r="8851" b="1"/>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B72EA7F-F2A1-4713-9BB3-0C1789544C63}"/>
              </a:ext>
            </a:extLst>
          </p:cNvPr>
          <p:cNvSpPr>
            <a:spLocks noGrp="1"/>
          </p:cNvSpPr>
          <p:nvPr>
            <p:ph idx="1"/>
          </p:nvPr>
        </p:nvSpPr>
        <p:spPr>
          <a:xfrm>
            <a:off x="6021989" y="917724"/>
            <a:ext cx="2568554" cy="5344221"/>
          </a:xfrm>
        </p:spPr>
        <p:txBody>
          <a:bodyPr anchor="ctr">
            <a:normAutofit lnSpcReduction="10000"/>
          </a:bodyPr>
          <a:lstStyle/>
          <a:p>
            <a:r>
              <a:rPr lang="en-US" sz="2000" b="1" dirty="0">
                <a:solidFill>
                  <a:srgbClr val="FFFFFF"/>
                </a:solidFill>
              </a:rPr>
              <a:t>Goggle Home Personal Assistant</a:t>
            </a:r>
          </a:p>
          <a:p>
            <a:pPr lvl="1"/>
            <a:r>
              <a:rPr lang="en-US" sz="2000" dirty="0">
                <a:solidFill>
                  <a:srgbClr val="FFFFFF"/>
                </a:solidFill>
              </a:rPr>
              <a:t>Best integration with geriatric voice</a:t>
            </a:r>
          </a:p>
          <a:p>
            <a:r>
              <a:rPr lang="en-US" sz="2000" b="1" dirty="0" err="1">
                <a:solidFill>
                  <a:srgbClr val="FFFFFF"/>
                </a:solidFill>
              </a:rPr>
              <a:t>Cubigo</a:t>
            </a:r>
            <a:endParaRPr lang="en-US" sz="2000" b="1" dirty="0">
              <a:solidFill>
                <a:srgbClr val="FFFFFF"/>
              </a:solidFill>
            </a:endParaRPr>
          </a:p>
          <a:p>
            <a:pPr lvl="1"/>
            <a:r>
              <a:rPr lang="en-US" sz="2000" dirty="0">
                <a:solidFill>
                  <a:srgbClr val="FFFFFF"/>
                </a:solidFill>
              </a:rPr>
              <a:t>RSVP activities</a:t>
            </a:r>
          </a:p>
          <a:p>
            <a:pPr lvl="1"/>
            <a:r>
              <a:rPr lang="en-US" sz="2000" dirty="0">
                <a:solidFill>
                  <a:srgbClr val="FFFFFF"/>
                </a:solidFill>
              </a:rPr>
              <a:t>Activities ratings</a:t>
            </a:r>
          </a:p>
          <a:p>
            <a:pPr lvl="1"/>
            <a:r>
              <a:rPr lang="en-US" sz="2000" dirty="0">
                <a:solidFill>
                  <a:srgbClr val="FFFFFF"/>
                </a:solidFill>
              </a:rPr>
              <a:t>On-campus transportation requests</a:t>
            </a:r>
          </a:p>
          <a:p>
            <a:pPr lvl="1"/>
            <a:r>
              <a:rPr lang="en-US" sz="2000" dirty="0">
                <a:solidFill>
                  <a:srgbClr val="FFFFFF"/>
                </a:solidFill>
              </a:rPr>
              <a:t>Meal selection</a:t>
            </a:r>
          </a:p>
          <a:p>
            <a:pPr lvl="1"/>
            <a:r>
              <a:rPr lang="en-US" sz="2000" dirty="0">
                <a:solidFill>
                  <a:srgbClr val="FFFFFF"/>
                </a:solidFill>
              </a:rPr>
              <a:t>Library access</a:t>
            </a:r>
          </a:p>
          <a:p>
            <a:r>
              <a:rPr lang="en-US" sz="2000" dirty="0">
                <a:solidFill>
                  <a:srgbClr val="FFFFFF"/>
                </a:solidFill>
              </a:rPr>
              <a:t>Tablet for all residents during stay</a:t>
            </a:r>
          </a:p>
          <a:p>
            <a:pPr lvl="1"/>
            <a:endParaRPr lang="en-US" sz="1700" dirty="0">
              <a:solidFill>
                <a:srgbClr val="FFFFFF"/>
              </a:solidFill>
            </a:endParaRPr>
          </a:p>
        </p:txBody>
      </p:sp>
    </p:spTree>
    <p:extLst>
      <p:ext uri="{BB962C8B-B14F-4D97-AF65-F5344CB8AC3E}">
        <p14:creationId xmlns:p14="http://schemas.microsoft.com/office/powerpoint/2010/main" val="2106913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4B4547-5C43-43B4-97A8-F794EE9BDC8D}"/>
              </a:ext>
            </a:extLst>
          </p:cNvPr>
          <p:cNvPicPr>
            <a:picLocks noChangeAspect="1"/>
          </p:cNvPicPr>
          <p:nvPr/>
        </p:nvPicPr>
        <p:blipFill>
          <a:blip r:embed="rId3"/>
          <a:stretch>
            <a:fillRect/>
          </a:stretch>
        </p:blipFill>
        <p:spPr>
          <a:xfrm>
            <a:off x="482600" y="2021873"/>
            <a:ext cx="8178799" cy="3700907"/>
          </a:xfrm>
          <a:prstGeom prst="rect">
            <a:avLst/>
          </a:prstGeom>
        </p:spPr>
      </p:pic>
      <p:sp>
        <p:nvSpPr>
          <p:cNvPr id="2" name="Title 1">
            <a:extLst>
              <a:ext uri="{FF2B5EF4-FFF2-40B4-BE49-F238E27FC236}">
                <a16:creationId xmlns:a16="http://schemas.microsoft.com/office/drawing/2014/main" id="{A724B75A-D200-4261-8A9F-EDFB0BC17BAA}"/>
              </a:ext>
            </a:extLst>
          </p:cNvPr>
          <p:cNvSpPr>
            <a:spLocks noGrp="1"/>
          </p:cNvSpPr>
          <p:nvPr>
            <p:ph type="title"/>
          </p:nvPr>
        </p:nvSpPr>
        <p:spPr>
          <a:xfrm>
            <a:off x="417399" y="643467"/>
            <a:ext cx="8408193" cy="744836"/>
          </a:xfrm>
        </p:spPr>
        <p:txBody>
          <a:bodyPr vert="horz" lIns="91440" tIns="45720" rIns="91440" bIns="45720" rtlCol="0" anchor="ctr">
            <a:noAutofit/>
          </a:bodyPr>
          <a:lstStyle/>
          <a:p>
            <a:pPr defTabSz="914400">
              <a:lnSpc>
                <a:spcPct val="90000"/>
              </a:lnSpc>
            </a:pPr>
            <a:r>
              <a:rPr lang="en-US" sz="5400" kern="1200" dirty="0" err="1">
                <a:solidFill>
                  <a:schemeClr val="bg1"/>
                </a:solidFill>
                <a:latin typeface="+mj-lt"/>
                <a:ea typeface="+mj-ea"/>
                <a:cs typeface="+mj-cs"/>
              </a:rPr>
              <a:t>Cubigo</a:t>
            </a:r>
            <a:endParaRPr lang="en-US" sz="5400" kern="1200" dirty="0">
              <a:solidFill>
                <a:schemeClr val="bg1"/>
              </a:solidFill>
              <a:latin typeface="+mj-lt"/>
              <a:ea typeface="+mj-ea"/>
              <a:cs typeface="+mj-cs"/>
            </a:endParaRPr>
          </a:p>
        </p:txBody>
      </p:sp>
      <p:sp>
        <p:nvSpPr>
          <p:cNvPr id="4" name="Slide Number Placeholder 3">
            <a:extLst>
              <a:ext uri="{FF2B5EF4-FFF2-40B4-BE49-F238E27FC236}">
                <a16:creationId xmlns:a16="http://schemas.microsoft.com/office/drawing/2014/main" id="{1B68AFF9-2EED-4AA5-A064-07FA2A865ED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450"/>
              </a:spcAft>
            </a:pPr>
            <a:fld id="{CA0B4DB3-3392-4289-A003-92918C974F55}" type="slidenum">
              <a:rPr lang="en-US" sz="1200"/>
              <a:pPr defTabSz="914400">
                <a:spcAft>
                  <a:spcPts val="450"/>
                </a:spcAft>
              </a:pPr>
              <a:t>17</a:t>
            </a:fld>
            <a:endParaRPr lang="en-US" sz="1200"/>
          </a:p>
        </p:txBody>
      </p:sp>
    </p:spTree>
    <p:extLst>
      <p:ext uri="{BB962C8B-B14F-4D97-AF65-F5344CB8AC3E}">
        <p14:creationId xmlns:p14="http://schemas.microsoft.com/office/powerpoint/2010/main" val="276301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74B0E92-7495-4A25-A373-109EDC23AC33}"/>
              </a:ext>
            </a:extLst>
          </p:cNvPr>
          <p:cNvSpPr>
            <a:spLocks noGrp="1"/>
          </p:cNvSpPr>
          <p:nvPr>
            <p:ph type="title"/>
          </p:nvPr>
        </p:nvSpPr>
        <p:spPr>
          <a:xfrm>
            <a:off x="2389909" y="365125"/>
            <a:ext cx="6421582" cy="1325563"/>
          </a:xfrm>
        </p:spPr>
        <p:txBody>
          <a:bodyPr>
            <a:noAutofit/>
          </a:bodyPr>
          <a:lstStyle/>
          <a:p>
            <a:r>
              <a:rPr lang="en-US" sz="6000" dirty="0" err="1"/>
              <a:t>Cubigo</a:t>
            </a:r>
            <a:r>
              <a:rPr lang="en-US" sz="6000" dirty="0"/>
              <a:t> </a:t>
            </a:r>
            <a:br>
              <a:rPr lang="en-US" sz="6000" dirty="0"/>
            </a:br>
            <a:r>
              <a:rPr lang="en-US" sz="6000" dirty="0"/>
              <a:t>Customizations</a:t>
            </a:r>
          </a:p>
        </p:txBody>
      </p:sp>
      <p:pic>
        <p:nvPicPr>
          <p:cNvPr id="5" name="Picture 4">
            <a:extLst>
              <a:ext uri="{FF2B5EF4-FFF2-40B4-BE49-F238E27FC236}">
                <a16:creationId xmlns:a16="http://schemas.microsoft.com/office/drawing/2014/main" id="{A8A75118-F7FE-4C42-8C41-86F0A010BDA5}"/>
              </a:ext>
            </a:extLst>
          </p:cNvPr>
          <p:cNvPicPr>
            <a:picLocks noChangeAspect="1"/>
          </p:cNvPicPr>
          <p:nvPr/>
        </p:nvPicPr>
        <p:blipFill>
          <a:blip r:embed="rId3"/>
          <a:stretch>
            <a:fillRect/>
          </a:stretch>
        </p:blipFill>
        <p:spPr>
          <a:xfrm>
            <a:off x="360045" y="2056183"/>
            <a:ext cx="2569468" cy="2745273"/>
          </a:xfrm>
          <a:prstGeom prst="rect">
            <a:avLst/>
          </a:prstGeom>
        </p:spPr>
      </p:pic>
      <p:sp>
        <p:nvSpPr>
          <p:cNvPr id="3" name="Content Placeholder 2">
            <a:extLst>
              <a:ext uri="{FF2B5EF4-FFF2-40B4-BE49-F238E27FC236}">
                <a16:creationId xmlns:a16="http://schemas.microsoft.com/office/drawing/2014/main" id="{1F5D86D2-6AC0-4448-8DAC-2B1E97FB8B1D}"/>
              </a:ext>
            </a:extLst>
          </p:cNvPr>
          <p:cNvSpPr>
            <a:spLocks noGrp="1"/>
          </p:cNvSpPr>
          <p:nvPr>
            <p:ph idx="1"/>
          </p:nvPr>
        </p:nvSpPr>
        <p:spPr>
          <a:xfrm>
            <a:off x="3290636" y="2022601"/>
            <a:ext cx="5370763" cy="4470274"/>
          </a:xfrm>
        </p:spPr>
        <p:txBody>
          <a:bodyPr>
            <a:normAutofit fontScale="85000" lnSpcReduction="20000"/>
          </a:bodyPr>
          <a:lstStyle/>
          <a:p>
            <a:pPr lvl="0"/>
            <a:r>
              <a:rPr lang="en-US" sz="2100" dirty="0"/>
              <a:t>Direct message activities to RSVP</a:t>
            </a:r>
          </a:p>
          <a:p>
            <a:pPr lvl="1"/>
            <a:r>
              <a:rPr lang="en-US" dirty="0"/>
              <a:t>Integrate with Google home</a:t>
            </a:r>
          </a:p>
          <a:p>
            <a:pPr marL="342900" lvl="1" indent="0">
              <a:buNone/>
            </a:pPr>
            <a:endParaRPr lang="en-US" dirty="0"/>
          </a:p>
          <a:p>
            <a:pPr lvl="0"/>
            <a:r>
              <a:rPr lang="en-US" sz="2100" dirty="0"/>
              <a:t>One-drive Cube for reading and audio books </a:t>
            </a:r>
          </a:p>
          <a:p>
            <a:pPr marL="0" lvl="0" indent="0">
              <a:buNone/>
            </a:pPr>
            <a:endParaRPr lang="en-US" sz="2100" dirty="0"/>
          </a:p>
          <a:p>
            <a:pPr lvl="0"/>
            <a:r>
              <a:rPr lang="en-US" sz="2100" dirty="0"/>
              <a:t>Survey after every meal and activity for anyone who RSVP’d</a:t>
            </a:r>
          </a:p>
          <a:p>
            <a:pPr lvl="1"/>
            <a:r>
              <a:rPr lang="en-US" dirty="0"/>
              <a:t>Yelp style 5-star ratings with optional comments</a:t>
            </a:r>
          </a:p>
          <a:p>
            <a:pPr marL="342900" lvl="1" indent="0">
              <a:buNone/>
            </a:pPr>
            <a:endParaRPr lang="en-US" dirty="0"/>
          </a:p>
          <a:p>
            <a:r>
              <a:rPr lang="en-US" sz="2100" dirty="0"/>
              <a:t>A Twitter feed cube</a:t>
            </a:r>
          </a:p>
          <a:p>
            <a:pPr marL="0" indent="0">
              <a:buNone/>
            </a:pPr>
            <a:endParaRPr lang="en-US" sz="2100" dirty="0"/>
          </a:p>
          <a:p>
            <a:pPr lvl="0"/>
            <a:r>
              <a:rPr lang="en-US" sz="2100" dirty="0"/>
              <a:t>Check box on admin side to display dietary restrictions</a:t>
            </a:r>
          </a:p>
          <a:p>
            <a:pPr marL="0" lvl="0" indent="0">
              <a:buNone/>
            </a:pPr>
            <a:endParaRPr lang="en-US" sz="2100" dirty="0"/>
          </a:p>
          <a:p>
            <a:pPr lvl="0"/>
            <a:r>
              <a:rPr lang="en-US" sz="2100" dirty="0"/>
              <a:t>Modify transportation portal to be for in-house only transportation </a:t>
            </a:r>
          </a:p>
          <a:p>
            <a:endParaRPr lang="en-US" sz="1700" dirty="0"/>
          </a:p>
        </p:txBody>
      </p:sp>
    </p:spTree>
    <p:extLst>
      <p:ext uri="{BB962C8B-B14F-4D97-AF65-F5344CB8AC3E}">
        <p14:creationId xmlns:p14="http://schemas.microsoft.com/office/powerpoint/2010/main" val="238881646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Image result for alzheimer's">
            <a:extLst>
              <a:ext uri="{FF2B5EF4-FFF2-40B4-BE49-F238E27FC236}">
                <a16:creationId xmlns:a16="http://schemas.microsoft.com/office/drawing/2014/main" id="{D81D53F7-D5C0-4D23-BFDF-F41B16B57B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 r="11117"/>
          <a:stretch/>
        </p:blipFill>
        <p:spPr bwMode="auto">
          <a:xfrm>
            <a:off x="-1" y="10"/>
            <a:ext cx="9144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DE99B5A9-23BA-4D88-84E6-ADC58233D4AE}"/>
              </a:ext>
            </a:extLst>
          </p:cNvPr>
          <p:cNvSpPr>
            <a:spLocks noGrp="1"/>
          </p:cNvSpPr>
          <p:nvPr>
            <p:ph type="title"/>
          </p:nvPr>
        </p:nvSpPr>
        <p:spPr>
          <a:xfrm>
            <a:off x="568370" y="3149961"/>
            <a:ext cx="3153103" cy="1007066"/>
          </a:xfrm>
        </p:spPr>
        <p:txBody>
          <a:bodyPr>
            <a:normAutofit/>
          </a:bodyPr>
          <a:lstStyle/>
          <a:p>
            <a:pPr>
              <a:lnSpc>
                <a:spcPct val="90000"/>
              </a:lnSpc>
            </a:pPr>
            <a:r>
              <a:rPr lang="en-US" sz="3150" b="1" dirty="0"/>
              <a:t>Dementia and Brain HQ</a:t>
            </a:r>
          </a:p>
        </p:txBody>
      </p:sp>
      <p:sp>
        <p:nvSpPr>
          <p:cNvPr id="4" name="Slide Number Placeholder 3">
            <a:extLst>
              <a:ext uri="{FF2B5EF4-FFF2-40B4-BE49-F238E27FC236}">
                <a16:creationId xmlns:a16="http://schemas.microsoft.com/office/drawing/2014/main" id="{9EE6A2E7-A4D2-4FA2-86D8-8471336FB85A}"/>
              </a:ext>
            </a:extLst>
          </p:cNvPr>
          <p:cNvSpPr>
            <a:spLocks noGrp="1"/>
          </p:cNvSpPr>
          <p:nvPr>
            <p:ph type="sldNum" sz="quarter" idx="12"/>
          </p:nvPr>
        </p:nvSpPr>
        <p:spPr>
          <a:xfrm>
            <a:off x="2013236" y="2686147"/>
            <a:ext cx="274320" cy="273844"/>
          </a:xfrm>
          <a:prstGeom prst="ellipse">
            <a:avLst/>
          </a:prstGeom>
          <a:solidFill>
            <a:schemeClr val="bg1">
              <a:alpha val="70000"/>
            </a:schemeClr>
          </a:solidFill>
          <a:ln>
            <a:solidFill>
              <a:schemeClr val="tx1">
                <a:lumMod val="75000"/>
                <a:lumOff val="25000"/>
              </a:schemeClr>
            </a:solidFill>
          </a:ln>
        </p:spPr>
        <p:txBody>
          <a:bodyPr anchor="ctr">
            <a:normAutofit fontScale="62500" lnSpcReduction="20000"/>
          </a:bodyPr>
          <a:lstStyle/>
          <a:p>
            <a:pPr algn="ctr" defTabSz="685800">
              <a:lnSpc>
                <a:spcPct val="90000"/>
              </a:lnSpc>
              <a:spcAft>
                <a:spcPts val="450"/>
              </a:spcAft>
            </a:pPr>
            <a:fld id="{CA0B4DB3-3392-4289-A003-92918C974F55}" type="slidenum">
              <a:rPr lang="en-US" sz="700">
                <a:solidFill>
                  <a:schemeClr val="tx1"/>
                </a:solidFill>
                <a:latin typeface="Gill Sans MT"/>
              </a:rPr>
              <a:pPr algn="ctr" defTabSz="685800">
                <a:lnSpc>
                  <a:spcPct val="90000"/>
                </a:lnSpc>
                <a:spcAft>
                  <a:spcPts val="450"/>
                </a:spcAft>
              </a:pPr>
              <a:t>19</a:t>
            </a:fld>
            <a:endParaRPr lang="en-US" sz="700">
              <a:solidFill>
                <a:schemeClr val="tx1"/>
              </a:solidFill>
              <a:latin typeface="Gill Sans MT"/>
            </a:endParaRPr>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4DBA3F-2E2E-449E-9475-536106C1D1AE}"/>
              </a:ext>
            </a:extLst>
          </p:cNvPr>
          <p:cNvSpPr>
            <a:spLocks noGrp="1"/>
          </p:cNvSpPr>
          <p:nvPr>
            <p:ph idx="1"/>
          </p:nvPr>
        </p:nvSpPr>
        <p:spPr>
          <a:xfrm>
            <a:off x="205273" y="4277680"/>
            <a:ext cx="3669914" cy="2412320"/>
          </a:xfrm>
        </p:spPr>
        <p:txBody>
          <a:bodyPr anchor="ctr">
            <a:normAutofit/>
          </a:bodyPr>
          <a:lstStyle/>
          <a:p>
            <a:pPr>
              <a:lnSpc>
                <a:spcPct val="90000"/>
              </a:lnSpc>
            </a:pPr>
            <a:r>
              <a:rPr lang="en-US" sz="1600" i="1" dirty="0"/>
              <a:t>Alzheimer’s &amp; Dementia: Translational Research and Clinical Interventions</a:t>
            </a:r>
            <a:r>
              <a:rPr lang="en-US" sz="1600" dirty="0"/>
              <a:t> </a:t>
            </a:r>
          </a:p>
          <a:p>
            <a:pPr>
              <a:lnSpc>
                <a:spcPct val="90000"/>
              </a:lnSpc>
            </a:pPr>
            <a:r>
              <a:rPr lang="en-US" sz="1600" dirty="0"/>
              <a:t>Double Decision Game</a:t>
            </a:r>
          </a:p>
          <a:p>
            <a:pPr lvl="1">
              <a:lnSpc>
                <a:spcPct val="90000"/>
              </a:lnSpc>
            </a:pPr>
            <a:r>
              <a:rPr lang="en-US" sz="1600" dirty="0"/>
              <a:t>Specific “speed of processing” exercise</a:t>
            </a:r>
          </a:p>
          <a:p>
            <a:pPr>
              <a:lnSpc>
                <a:spcPct val="90000"/>
              </a:lnSpc>
            </a:pPr>
            <a:r>
              <a:rPr lang="en-US" sz="1600" dirty="0"/>
              <a:t>Linked with </a:t>
            </a:r>
            <a:r>
              <a:rPr lang="en-US" sz="1600" b="1" dirty="0"/>
              <a:t>29% </a:t>
            </a:r>
            <a:r>
              <a:rPr lang="en-US" sz="1600" dirty="0"/>
              <a:t>reduction in dementia</a:t>
            </a:r>
          </a:p>
          <a:p>
            <a:pPr>
              <a:lnSpc>
                <a:spcPct val="90000"/>
              </a:lnSpc>
            </a:pPr>
            <a:r>
              <a:rPr lang="en-US" sz="1600" dirty="0"/>
              <a:t>Training for at least 13 hours cuts the risk for dementia in </a:t>
            </a:r>
            <a:r>
              <a:rPr lang="en-US" sz="1600" b="1" dirty="0"/>
              <a:t>HALF</a:t>
            </a:r>
          </a:p>
        </p:txBody>
      </p:sp>
    </p:spTree>
    <p:extLst>
      <p:ext uri="{BB962C8B-B14F-4D97-AF65-F5344CB8AC3E}">
        <p14:creationId xmlns:p14="http://schemas.microsoft.com/office/powerpoint/2010/main" val="3237248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65E8-2959-4B89-A278-134BFC8576C8}"/>
              </a:ext>
            </a:extLst>
          </p:cNvPr>
          <p:cNvSpPr>
            <a:spLocks noGrp="1"/>
          </p:cNvSpPr>
          <p:nvPr>
            <p:ph type="title"/>
          </p:nvPr>
        </p:nvSpPr>
        <p:spPr>
          <a:xfrm>
            <a:off x="0" y="685800"/>
            <a:ext cx="3757611" cy="5105400"/>
          </a:xfrm>
        </p:spPr>
        <p:txBody>
          <a:bodyPr>
            <a:normAutofit/>
          </a:bodyPr>
          <a:lstStyle/>
          <a:p>
            <a:r>
              <a:rPr lang="en-US" sz="3600" dirty="0">
                <a:solidFill>
                  <a:srgbClr val="FFFFFF"/>
                </a:solidFill>
              </a:rPr>
              <a:t>Objectives</a:t>
            </a:r>
          </a:p>
        </p:txBody>
      </p:sp>
      <p:graphicFrame>
        <p:nvGraphicFramePr>
          <p:cNvPr id="13" name="Content Placeholder 2"/>
          <p:cNvGraphicFramePr>
            <a:graphicFrameLocks noGrp="1"/>
          </p:cNvGraphicFramePr>
          <p:nvPr>
            <p:ph idx="1"/>
            <p:extLst>
              <p:ext uri="{D42A27DB-BD31-4B8C-83A1-F6EECF244321}">
                <p14:modId xmlns:p14="http://schemas.microsoft.com/office/powerpoint/2010/main" val="1729585823"/>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7392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8519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F3915FE-2E17-4BA8-981F-277BDCDDF9D4}"/>
              </a:ext>
            </a:extLst>
          </p:cNvPr>
          <p:cNvSpPr>
            <a:spLocks noGrp="1"/>
          </p:cNvSpPr>
          <p:nvPr>
            <p:ph type="title"/>
          </p:nvPr>
        </p:nvSpPr>
        <p:spPr>
          <a:xfrm>
            <a:off x="480059" y="2023236"/>
            <a:ext cx="2744833" cy="2820908"/>
          </a:xfrm>
        </p:spPr>
        <p:txBody>
          <a:bodyPr>
            <a:normAutofit/>
          </a:bodyPr>
          <a:lstStyle/>
          <a:p>
            <a:r>
              <a:rPr lang="en-US" sz="3500" dirty="0">
                <a:solidFill>
                  <a:srgbClr val="FFFFFF"/>
                </a:solidFill>
              </a:rPr>
              <a:t>The Research: </a:t>
            </a:r>
            <a:r>
              <a:rPr lang="en-US" sz="3500" b="1" dirty="0">
                <a:solidFill>
                  <a:srgbClr val="FFFFFF"/>
                </a:solidFill>
              </a:rPr>
              <a:t>ACTIVE Study</a:t>
            </a:r>
          </a:p>
        </p:txBody>
      </p:sp>
      <p:sp>
        <p:nvSpPr>
          <p:cNvPr id="4" name="Slide Number Placeholder 3">
            <a:extLst>
              <a:ext uri="{FF2B5EF4-FFF2-40B4-BE49-F238E27FC236}">
                <a16:creationId xmlns:a16="http://schemas.microsoft.com/office/drawing/2014/main" id="{BD873896-ADE6-4ACD-9051-B239CC5EF58A}"/>
              </a:ext>
            </a:extLst>
          </p:cNvPr>
          <p:cNvSpPr>
            <a:spLocks noGrp="1"/>
          </p:cNvSpPr>
          <p:nvPr>
            <p:ph type="sldNum" sz="quarter" idx="12"/>
          </p:nvPr>
        </p:nvSpPr>
        <p:spPr>
          <a:xfrm>
            <a:off x="8119447" y="6223702"/>
            <a:ext cx="428046" cy="314067"/>
          </a:xfrm>
        </p:spPr>
        <p:txBody>
          <a:bodyPr>
            <a:normAutofit/>
          </a:bodyPr>
          <a:lstStyle/>
          <a:p>
            <a:pPr defTabSz="685800">
              <a:spcAft>
                <a:spcPts val="450"/>
              </a:spcAft>
            </a:pPr>
            <a:fld id="{CA0B4DB3-3392-4289-A003-92918C974F55}" type="slidenum">
              <a:rPr lang="en-US">
                <a:solidFill>
                  <a:srgbClr val="898989"/>
                </a:solidFill>
                <a:latin typeface="Gill Sans MT"/>
              </a:rPr>
              <a:pPr defTabSz="685800">
                <a:spcAft>
                  <a:spcPts val="450"/>
                </a:spcAft>
              </a:pPr>
              <a:t>20</a:t>
            </a:fld>
            <a:endParaRPr lang="en-US">
              <a:solidFill>
                <a:srgbClr val="898989"/>
              </a:solidFill>
              <a:latin typeface="Gill Sans MT"/>
            </a:endParaRPr>
          </a:p>
        </p:txBody>
      </p:sp>
      <p:graphicFrame>
        <p:nvGraphicFramePr>
          <p:cNvPr id="19" name="Content Placeholder 2">
            <a:extLst>
              <a:ext uri="{FF2B5EF4-FFF2-40B4-BE49-F238E27FC236}">
                <a16:creationId xmlns:a16="http://schemas.microsoft.com/office/drawing/2014/main" id="{997898A6-99A3-4ABF-828B-20DAF024345D}"/>
              </a:ext>
            </a:extLst>
          </p:cNvPr>
          <p:cNvGraphicFramePr>
            <a:graphicFrameLocks noGrp="1"/>
          </p:cNvGraphicFramePr>
          <p:nvPr>
            <p:ph idx="1"/>
            <p:extLst>
              <p:ext uri="{D42A27DB-BD31-4B8C-83A1-F6EECF244321}">
                <p14:modId xmlns:p14="http://schemas.microsoft.com/office/powerpoint/2010/main" val="1099108995"/>
              </p:ext>
            </p:extLst>
          </p:nvPr>
        </p:nvGraphicFramePr>
        <p:xfrm>
          <a:off x="4085190" y="606398"/>
          <a:ext cx="4722908" cy="56452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7150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0B22CD-7F01-4C7C-88F5-C1E91F3BC196}"/>
              </a:ext>
            </a:extLst>
          </p:cNvPr>
          <p:cNvPicPr>
            <a:picLocks noChangeAspect="1"/>
          </p:cNvPicPr>
          <p:nvPr/>
        </p:nvPicPr>
        <p:blipFill rotWithShape="1">
          <a:blip r:embed="rId3"/>
          <a:srcRect r="1318"/>
          <a:stretch/>
        </p:blipFill>
        <p:spPr>
          <a:xfrm>
            <a:off x="19" y="10"/>
            <a:ext cx="5650972" cy="6857990"/>
          </a:xfrm>
          <a:prstGeom prst="rect">
            <a:avLst/>
          </a:prstGeom>
        </p:spPr>
      </p:pic>
      <p:sp>
        <p:nvSpPr>
          <p:cNvPr id="2" name="Title 1">
            <a:extLst>
              <a:ext uri="{FF2B5EF4-FFF2-40B4-BE49-F238E27FC236}">
                <a16:creationId xmlns:a16="http://schemas.microsoft.com/office/drawing/2014/main" id="{9FAAF919-B0BE-4988-B7C1-9A856A8CD187}"/>
              </a:ext>
            </a:extLst>
          </p:cNvPr>
          <p:cNvSpPr>
            <a:spLocks noGrp="1"/>
          </p:cNvSpPr>
          <p:nvPr>
            <p:ph type="title"/>
          </p:nvPr>
        </p:nvSpPr>
        <p:spPr>
          <a:xfrm>
            <a:off x="5761735" y="801323"/>
            <a:ext cx="3208529" cy="5255364"/>
          </a:xfrm>
        </p:spPr>
        <p:txBody>
          <a:bodyPr>
            <a:normAutofit/>
          </a:bodyPr>
          <a:lstStyle/>
          <a:p>
            <a:br>
              <a:rPr lang="en-US" sz="4000" dirty="0">
                <a:solidFill>
                  <a:srgbClr val="FFFFFF"/>
                </a:solidFill>
              </a:rPr>
            </a:br>
            <a:r>
              <a:rPr lang="en-US" sz="2800" dirty="0">
                <a:solidFill>
                  <a:srgbClr val="FFFFFF"/>
                </a:solidFill>
              </a:rPr>
              <a:t>Resident Engagement Programming</a:t>
            </a:r>
          </a:p>
        </p:txBody>
      </p:sp>
      <p:pic>
        <p:nvPicPr>
          <p:cNvPr id="6" name="Picture 5">
            <a:extLst>
              <a:ext uri="{FF2B5EF4-FFF2-40B4-BE49-F238E27FC236}">
                <a16:creationId xmlns:a16="http://schemas.microsoft.com/office/drawing/2014/main" id="{CBE7C997-3C73-4204-8D59-6B28332A16AC}"/>
              </a:ext>
            </a:extLst>
          </p:cNvPr>
          <p:cNvPicPr>
            <a:picLocks noChangeAspect="1"/>
          </p:cNvPicPr>
          <p:nvPr/>
        </p:nvPicPr>
        <p:blipFill>
          <a:blip r:embed="rId4"/>
          <a:stretch>
            <a:fillRect/>
          </a:stretch>
        </p:blipFill>
        <p:spPr>
          <a:xfrm>
            <a:off x="5761734" y="1365503"/>
            <a:ext cx="3208529" cy="1388575"/>
          </a:xfrm>
          <a:prstGeom prst="rect">
            <a:avLst/>
          </a:prstGeom>
        </p:spPr>
      </p:pic>
    </p:spTree>
    <p:extLst>
      <p:ext uri="{BB962C8B-B14F-4D97-AF65-F5344CB8AC3E}">
        <p14:creationId xmlns:p14="http://schemas.microsoft.com/office/powerpoint/2010/main" val="1406959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27A06D-DE09-435E-91EC-B79E43CA76B0}"/>
              </a:ext>
            </a:extLst>
          </p:cNvPr>
          <p:cNvPicPr>
            <a:picLocks noChangeAspect="1"/>
          </p:cNvPicPr>
          <p:nvPr/>
        </p:nvPicPr>
        <p:blipFill rotWithShape="1">
          <a:blip r:embed="rId3"/>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C84A96CB-9CB5-422D-9420-74EB6C5BF70B}"/>
              </a:ext>
            </a:extLst>
          </p:cNvPr>
          <p:cNvSpPr>
            <a:spLocks noGrp="1"/>
          </p:cNvSpPr>
          <p:nvPr>
            <p:ph type="title"/>
          </p:nvPr>
        </p:nvSpPr>
        <p:spPr>
          <a:xfrm>
            <a:off x="219456" y="4572000"/>
            <a:ext cx="8759952" cy="1784350"/>
          </a:xfrm>
        </p:spPr>
        <p:txBody>
          <a:bodyPr>
            <a:noAutofit/>
          </a:bodyPr>
          <a:lstStyle/>
          <a:p>
            <a:r>
              <a:rPr lang="en-US" sz="4800" dirty="0">
                <a:solidFill>
                  <a:schemeClr val="bg1"/>
                </a:solidFill>
              </a:rPr>
              <a:t>IGNITE Event Calendar</a:t>
            </a:r>
          </a:p>
        </p:txBody>
      </p:sp>
    </p:spTree>
    <p:extLst>
      <p:ext uri="{BB962C8B-B14F-4D97-AF65-F5344CB8AC3E}">
        <p14:creationId xmlns:p14="http://schemas.microsoft.com/office/powerpoint/2010/main" val="1722917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14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49EDA9-F490-4A0F-89AF-90DB7B2B0068}"/>
              </a:ext>
            </a:extLst>
          </p:cNvPr>
          <p:cNvPicPr>
            <a:picLocks noChangeAspect="1"/>
          </p:cNvPicPr>
          <p:nvPr/>
        </p:nvPicPr>
        <p:blipFill rotWithShape="1">
          <a:blip r:embed="rId3"/>
          <a:srcRect/>
          <a:stretch/>
        </p:blipFill>
        <p:spPr>
          <a:xfrm>
            <a:off x="482600" y="985584"/>
            <a:ext cx="8178799" cy="4886832"/>
          </a:xfrm>
          <a:prstGeom prst="rect">
            <a:avLst/>
          </a:prstGeom>
        </p:spPr>
      </p:pic>
    </p:spTree>
    <p:extLst>
      <p:ext uri="{BB962C8B-B14F-4D97-AF65-F5344CB8AC3E}">
        <p14:creationId xmlns:p14="http://schemas.microsoft.com/office/powerpoint/2010/main" val="127471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28CAD-1A90-44B1-9F89-FF2BC2D34B30}"/>
              </a:ext>
            </a:extLst>
          </p:cNvPr>
          <p:cNvSpPr>
            <a:spLocks noGrp="1"/>
          </p:cNvSpPr>
          <p:nvPr>
            <p:ph type="title"/>
          </p:nvPr>
        </p:nvSpPr>
        <p:spPr>
          <a:xfrm>
            <a:off x="268942" y="629267"/>
            <a:ext cx="2956356" cy="1145746"/>
          </a:xfrm>
        </p:spPr>
        <p:txBody>
          <a:bodyPr>
            <a:noAutofit/>
          </a:bodyPr>
          <a:lstStyle/>
          <a:p>
            <a:r>
              <a:rPr lang="en-US" sz="4400" b="1" dirty="0"/>
              <a:t>Specialty Exercise Groups</a:t>
            </a:r>
          </a:p>
        </p:txBody>
      </p:sp>
      <p:sp>
        <p:nvSpPr>
          <p:cNvPr id="3" name="Content Placeholder 2">
            <a:extLst>
              <a:ext uri="{FF2B5EF4-FFF2-40B4-BE49-F238E27FC236}">
                <a16:creationId xmlns:a16="http://schemas.microsoft.com/office/drawing/2014/main" id="{B91F009A-08F2-4434-83C1-E5541CD72803}"/>
              </a:ext>
            </a:extLst>
          </p:cNvPr>
          <p:cNvSpPr>
            <a:spLocks noGrp="1"/>
          </p:cNvSpPr>
          <p:nvPr>
            <p:ph idx="1"/>
          </p:nvPr>
        </p:nvSpPr>
        <p:spPr>
          <a:xfrm>
            <a:off x="486698" y="2438400"/>
            <a:ext cx="2738599" cy="3917950"/>
          </a:xfrm>
        </p:spPr>
        <p:txBody>
          <a:bodyPr>
            <a:noAutofit/>
          </a:bodyPr>
          <a:lstStyle/>
          <a:p>
            <a:r>
              <a:rPr lang="en-US" sz="2200" dirty="0">
                <a:solidFill>
                  <a:srgbClr val="000000"/>
                </a:solidFill>
              </a:rPr>
              <a:t>The Knees Habit</a:t>
            </a:r>
          </a:p>
          <a:p>
            <a:pPr marL="0" indent="0">
              <a:buNone/>
            </a:pPr>
            <a:endParaRPr lang="en-US" sz="2200" dirty="0">
              <a:solidFill>
                <a:srgbClr val="000000"/>
              </a:solidFill>
            </a:endParaRPr>
          </a:p>
          <a:p>
            <a:r>
              <a:rPr lang="en-US" sz="2200" dirty="0">
                <a:solidFill>
                  <a:srgbClr val="000000"/>
                </a:solidFill>
              </a:rPr>
              <a:t>Staying Hip</a:t>
            </a:r>
          </a:p>
          <a:p>
            <a:pPr marL="0" indent="0">
              <a:buNone/>
            </a:pPr>
            <a:endParaRPr lang="en-US" sz="2200" dirty="0">
              <a:solidFill>
                <a:srgbClr val="000000"/>
              </a:solidFill>
            </a:endParaRPr>
          </a:p>
          <a:p>
            <a:r>
              <a:rPr lang="en-US" sz="2200" dirty="0">
                <a:solidFill>
                  <a:srgbClr val="000000"/>
                </a:solidFill>
              </a:rPr>
              <a:t>Chair yoga</a:t>
            </a:r>
          </a:p>
          <a:p>
            <a:pPr marL="0" indent="0">
              <a:buNone/>
            </a:pPr>
            <a:endParaRPr lang="en-US" sz="2200" dirty="0">
              <a:solidFill>
                <a:srgbClr val="000000"/>
              </a:solidFill>
            </a:endParaRPr>
          </a:p>
          <a:p>
            <a:r>
              <a:rPr lang="en-US" sz="2200" dirty="0">
                <a:solidFill>
                  <a:srgbClr val="000000"/>
                </a:solidFill>
              </a:rPr>
              <a:t>Neuro-</a:t>
            </a:r>
            <a:r>
              <a:rPr lang="en-US" sz="2200" dirty="0" err="1">
                <a:solidFill>
                  <a:srgbClr val="000000"/>
                </a:solidFill>
              </a:rPr>
              <a:t>gize</a:t>
            </a:r>
            <a:endParaRPr lang="en-US" sz="2200" dirty="0">
              <a:solidFill>
                <a:srgbClr val="000000"/>
              </a:solidFill>
            </a:endParaRPr>
          </a:p>
          <a:p>
            <a:pPr marL="0" indent="0">
              <a:buNone/>
            </a:pPr>
            <a:endParaRPr lang="en-US" sz="2200" dirty="0">
              <a:solidFill>
                <a:srgbClr val="000000"/>
              </a:solidFill>
            </a:endParaRPr>
          </a:p>
          <a:p>
            <a:r>
              <a:rPr lang="en-US" sz="2200" dirty="0">
                <a:solidFill>
                  <a:srgbClr val="000000"/>
                </a:solidFill>
              </a:rPr>
              <a:t>Wellness Exercise</a:t>
            </a:r>
          </a:p>
        </p:txBody>
      </p:sp>
      <p:pic>
        <p:nvPicPr>
          <p:cNvPr id="6146" name="Picture 2" descr="Image result for old person yoga funny">
            <a:extLst>
              <a:ext uri="{FF2B5EF4-FFF2-40B4-BE49-F238E27FC236}">
                <a16:creationId xmlns:a16="http://schemas.microsoft.com/office/drawing/2014/main" id="{1F50533B-DEAB-4DEE-973F-93DB6DC600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7385"/>
          <a:stretch/>
        </p:blipFill>
        <p:spPr bwMode="auto">
          <a:xfrm>
            <a:off x="3479292" y="10"/>
            <a:ext cx="5664708" cy="6857990"/>
          </a:xfrm>
          <a:prstGeom prst="rect">
            <a:avLst/>
          </a:prstGeom>
          <a:noFill/>
          <a:ln w="12700">
            <a:solidFill>
              <a:srgbClr val="000000"/>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19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5D6BF9-6BD5-4DDE-9B33-DF5C0224AF55}"/>
              </a:ext>
            </a:extLst>
          </p:cNvPr>
          <p:cNvPicPr>
            <a:picLocks noChangeAspect="1"/>
          </p:cNvPicPr>
          <p:nvPr/>
        </p:nvPicPr>
        <p:blipFill rotWithShape="1">
          <a:blip r:embed="rId3"/>
          <a:srcRect l="1536" r="9462" b="-1"/>
          <a:stretch/>
        </p:blipFill>
        <p:spPr>
          <a:xfrm>
            <a:off x="20" y="10"/>
            <a:ext cx="9143980" cy="6857990"/>
          </a:xfrm>
          <a:prstGeom prst="rect">
            <a:avLst/>
          </a:prstGeom>
        </p:spPr>
      </p:pic>
      <p:sp>
        <p:nvSpPr>
          <p:cNvPr id="2" name="Title 1">
            <a:extLst>
              <a:ext uri="{FF2B5EF4-FFF2-40B4-BE49-F238E27FC236}">
                <a16:creationId xmlns:a16="http://schemas.microsoft.com/office/drawing/2014/main" id="{7358FA0D-D00E-4288-B95B-6CD3C15EB2D2}"/>
              </a:ext>
            </a:extLst>
          </p:cNvPr>
          <p:cNvSpPr>
            <a:spLocks noGrp="1"/>
          </p:cNvSpPr>
          <p:nvPr>
            <p:ph type="title"/>
          </p:nvPr>
        </p:nvSpPr>
        <p:spPr>
          <a:xfrm>
            <a:off x="392906" y="5317240"/>
            <a:ext cx="8408194" cy="744836"/>
          </a:xfrm>
        </p:spPr>
        <p:txBody>
          <a:bodyPr>
            <a:noAutofit/>
          </a:bodyPr>
          <a:lstStyle/>
          <a:p>
            <a:r>
              <a:rPr lang="en-US" sz="4800" dirty="0">
                <a:solidFill>
                  <a:schemeClr val="tx1">
                    <a:lumMod val="85000"/>
                    <a:lumOff val="15000"/>
                  </a:schemeClr>
                </a:solidFill>
              </a:rPr>
              <a:t>Chair Yoga Research</a:t>
            </a:r>
          </a:p>
        </p:txBody>
      </p:sp>
      <p:sp>
        <p:nvSpPr>
          <p:cNvPr id="3" name="Slide Number Placeholder 2">
            <a:extLst>
              <a:ext uri="{FF2B5EF4-FFF2-40B4-BE49-F238E27FC236}">
                <a16:creationId xmlns:a16="http://schemas.microsoft.com/office/drawing/2014/main" id="{02A2B926-B34E-4F2E-8A45-4A3D5DA5F19C}"/>
              </a:ext>
            </a:extLst>
          </p:cNvPr>
          <p:cNvSpPr>
            <a:spLocks noGrp="1"/>
          </p:cNvSpPr>
          <p:nvPr>
            <p:ph type="sldNum" sz="quarter" idx="12"/>
          </p:nvPr>
        </p:nvSpPr>
        <p:spPr>
          <a:xfrm>
            <a:off x="6457950" y="6356350"/>
            <a:ext cx="2057400" cy="365125"/>
          </a:xfrm>
        </p:spPr>
        <p:txBody>
          <a:bodyPr>
            <a:normAutofit/>
          </a:bodyPr>
          <a:lstStyle/>
          <a:p>
            <a:pPr>
              <a:spcAft>
                <a:spcPts val="600"/>
              </a:spcAft>
            </a:pPr>
            <a:fld id="{CA0B4DB3-3392-4289-A003-92918C974F55}" type="slidenum">
              <a:rPr lang="en-US">
                <a:solidFill>
                  <a:srgbClr val="FFFFFF"/>
                </a:solidFill>
              </a:rPr>
              <a:pPr>
                <a:spcAft>
                  <a:spcPts val="600"/>
                </a:spcAft>
              </a:pPr>
              <a:t>25</a:t>
            </a:fld>
            <a:endParaRPr lang="en-US">
              <a:solidFill>
                <a:srgbClr val="FFFFFF"/>
              </a:solidFill>
            </a:endParaRPr>
          </a:p>
        </p:txBody>
      </p:sp>
    </p:spTree>
    <p:extLst>
      <p:ext uri="{BB962C8B-B14F-4D97-AF65-F5344CB8AC3E}">
        <p14:creationId xmlns:p14="http://schemas.microsoft.com/office/powerpoint/2010/main" val="1919221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86AA-F2EA-4356-A5FE-91498703512B}"/>
              </a:ext>
            </a:extLst>
          </p:cNvPr>
          <p:cNvSpPr>
            <a:spLocks noGrp="1"/>
          </p:cNvSpPr>
          <p:nvPr>
            <p:ph type="title"/>
          </p:nvPr>
        </p:nvSpPr>
        <p:spPr>
          <a:xfrm>
            <a:off x="6014464" y="481264"/>
            <a:ext cx="2776688" cy="3907856"/>
          </a:xfrm>
        </p:spPr>
        <p:txBody>
          <a:bodyPr vert="horz" lIns="91440" tIns="45720" rIns="91440" bIns="45720" rtlCol="0" anchor="b">
            <a:normAutofit/>
          </a:bodyPr>
          <a:lstStyle/>
          <a:p>
            <a:pPr defTabSz="914400">
              <a:lnSpc>
                <a:spcPct val="90000"/>
              </a:lnSpc>
            </a:pPr>
            <a:r>
              <a:rPr lang="en-US" sz="5100" b="1" dirty="0">
                <a:solidFill>
                  <a:srgbClr val="E08D12"/>
                </a:solidFill>
              </a:rPr>
              <a:t>Campus Farmers Market!</a:t>
            </a:r>
          </a:p>
        </p:txBody>
      </p:sp>
      <p:sp>
        <p:nvSpPr>
          <p:cNvPr id="77" name="Rectangle 76">
            <a:extLst>
              <a:ext uri="{FF2B5EF4-FFF2-40B4-BE49-F238E27FC236}">
                <a16:creationId xmlns:a16="http://schemas.microsoft.com/office/drawing/2014/main" id="{9584E7D4-A2F5-41A9-A4AE-B84BD1346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50992" cy="6858000"/>
          </a:xfrm>
          <a:prstGeom prst="rect">
            <a:avLst/>
          </a:prstGeom>
          <a:solidFill>
            <a:srgbClr val="49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12531D6-F318-49BD-859A-0B2B71594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749" y="481264"/>
            <a:ext cx="2405420"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30" name="Picture 6" descr="Image result for farmers market">
            <a:extLst>
              <a:ext uri="{FF2B5EF4-FFF2-40B4-BE49-F238E27FC236}">
                <a16:creationId xmlns:a16="http://schemas.microsoft.com/office/drawing/2014/main" id="{0D580D87-8193-4989-8A27-EC4429C45E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2" r="41383" b="1"/>
          <a:stretch/>
        </p:blipFill>
        <p:spPr bwMode="auto">
          <a:xfrm>
            <a:off x="531412" y="642131"/>
            <a:ext cx="2066002" cy="2574973"/>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C3A78525-353D-47EB-B839-E380DBD7D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85820" y="481264"/>
            <a:ext cx="2405419"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Image result for farmers market">
            <a:extLst>
              <a:ext uri="{FF2B5EF4-FFF2-40B4-BE49-F238E27FC236}">
                <a16:creationId xmlns:a16="http://schemas.microsoft.com/office/drawing/2014/main" id="{D21C1537-78D5-4D70-ACAD-2E8AC7F71B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11" t="7067" r="38109"/>
          <a:stretch/>
        </p:blipFill>
        <p:spPr bwMode="auto">
          <a:xfrm>
            <a:off x="3139976" y="642131"/>
            <a:ext cx="1897106" cy="2574973"/>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6436C932-B8B8-4A70-8A0D-1A4AD0A9F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78000" y="3538308"/>
            <a:ext cx="2413239" cy="28624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Image result for farmers market old person">
            <a:extLst>
              <a:ext uri="{FF2B5EF4-FFF2-40B4-BE49-F238E27FC236}">
                <a16:creationId xmlns:a16="http://schemas.microsoft.com/office/drawing/2014/main" id="{DADE188F-B10C-4A11-89D1-A641BFDB17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127" r="1629" b="1"/>
          <a:stretch/>
        </p:blipFill>
        <p:spPr bwMode="auto">
          <a:xfrm>
            <a:off x="2998650" y="4022738"/>
            <a:ext cx="2171939" cy="1872513"/>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02AD82C0-24F3-4083-849D-D281174AF2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0835" y="4459986"/>
            <a:ext cx="2468880" cy="0"/>
          </a:xfrm>
          <a:prstGeom prst="line">
            <a:avLst/>
          </a:prstGeom>
          <a:ln w="19050">
            <a:solidFill>
              <a:srgbClr val="497043"/>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BEC760C0-2D8A-4DE5-9990-FA96D59E5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749" y="3538308"/>
            <a:ext cx="2405420"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446C36-B394-41B8-8BC9-B50B303C4932}"/>
              </a:ext>
            </a:extLst>
          </p:cNvPr>
          <p:cNvPicPr>
            <a:picLocks noChangeAspect="1"/>
          </p:cNvPicPr>
          <p:nvPr/>
        </p:nvPicPr>
        <p:blipFill>
          <a:blip r:embed="rId6"/>
          <a:stretch>
            <a:fillRect/>
          </a:stretch>
        </p:blipFill>
        <p:spPr>
          <a:xfrm>
            <a:off x="465001" y="4504068"/>
            <a:ext cx="2183427" cy="889746"/>
          </a:xfrm>
          <a:prstGeom prst="rect">
            <a:avLst/>
          </a:prstGeom>
        </p:spPr>
      </p:pic>
    </p:spTree>
    <p:extLst>
      <p:ext uri="{BB962C8B-B14F-4D97-AF65-F5344CB8AC3E}">
        <p14:creationId xmlns:p14="http://schemas.microsoft.com/office/powerpoint/2010/main" val="379134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C23BD1-F5D3-499B-9C01-09E71B17F19F}"/>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defTabSz="914400">
              <a:lnSpc>
                <a:spcPct val="90000"/>
              </a:lnSpc>
            </a:pPr>
            <a:r>
              <a:rPr lang="en-US" sz="3900" kern="1200">
                <a:solidFill>
                  <a:srgbClr val="FFFFFF"/>
                </a:solidFill>
                <a:latin typeface="+mj-lt"/>
                <a:ea typeface="+mj-ea"/>
                <a:cs typeface="+mj-cs"/>
              </a:rPr>
              <a:t>YouTube Videos for Self Guided Meditation</a:t>
            </a:r>
          </a:p>
        </p:txBody>
      </p:sp>
      <p:pic>
        <p:nvPicPr>
          <p:cNvPr id="1034" name="Picture 10" descr="Image result for peacefulness">
            <a:extLst>
              <a:ext uri="{FF2B5EF4-FFF2-40B4-BE49-F238E27FC236}">
                <a16:creationId xmlns:a16="http://schemas.microsoft.com/office/drawing/2014/main" id="{C7EC0173-721F-47E1-826C-5840317B4B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17" r="21819" b="3"/>
          <a:stretch/>
        </p:blipFill>
        <p:spPr bwMode="auto">
          <a:xfrm>
            <a:off x="238226" y="321733"/>
            <a:ext cx="3113761" cy="30268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eacefulness">
            <a:extLst>
              <a:ext uri="{FF2B5EF4-FFF2-40B4-BE49-F238E27FC236}">
                <a16:creationId xmlns:a16="http://schemas.microsoft.com/office/drawing/2014/main" id="{49ED8F97-87A3-43A3-8A54-6CD3DBA751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28" r="6970"/>
          <a:stretch/>
        </p:blipFill>
        <p:spPr bwMode="auto">
          <a:xfrm>
            <a:off x="3479216" y="321733"/>
            <a:ext cx="2654982" cy="2985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aterfall">
            <a:extLst>
              <a:ext uri="{FF2B5EF4-FFF2-40B4-BE49-F238E27FC236}">
                <a16:creationId xmlns:a16="http://schemas.microsoft.com/office/drawing/2014/main" id="{FD52A39D-2E4F-4A3B-B80E-5AE8E3A0C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88" r="9754" b="1"/>
          <a:stretch/>
        </p:blipFill>
        <p:spPr bwMode="auto">
          <a:xfrm>
            <a:off x="6261427" y="321734"/>
            <a:ext cx="2651693" cy="2985818"/>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meditation old person">
            <a:extLst>
              <a:ext uri="{FF2B5EF4-FFF2-40B4-BE49-F238E27FC236}">
                <a16:creationId xmlns:a16="http://schemas.microsoft.com/office/drawing/2014/main" id="{BA55B73D-CE21-4C48-9E42-3C9A20F2BB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380" r="24879"/>
          <a:stretch/>
        </p:blipFill>
        <p:spPr bwMode="auto">
          <a:xfrm>
            <a:off x="238226" y="3509433"/>
            <a:ext cx="3120339"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466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7" name="Straight Connector 13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7D3B9-5EA8-4074-977C-8CD0B171C363}"/>
              </a:ext>
            </a:extLst>
          </p:cNvPr>
          <p:cNvSpPr>
            <a:spLocks noGrp="1"/>
          </p:cNvSpPr>
          <p:nvPr>
            <p:ph type="title"/>
          </p:nvPr>
        </p:nvSpPr>
        <p:spPr>
          <a:xfrm>
            <a:off x="395653" y="4756638"/>
            <a:ext cx="8354891" cy="930447"/>
          </a:xfrm>
        </p:spPr>
        <p:txBody>
          <a:bodyPr vert="horz" lIns="91440" tIns="45720" rIns="91440" bIns="45720" rtlCol="0" anchor="b">
            <a:normAutofit/>
          </a:bodyPr>
          <a:lstStyle/>
          <a:p>
            <a:pPr defTabSz="914400">
              <a:lnSpc>
                <a:spcPct val="90000"/>
              </a:lnSpc>
            </a:pPr>
            <a:r>
              <a:rPr lang="en-US" sz="4700">
                <a:solidFill>
                  <a:srgbClr val="FFFFFF"/>
                </a:solidFill>
              </a:rPr>
              <a:t>Customer Service</a:t>
            </a:r>
          </a:p>
        </p:txBody>
      </p:sp>
      <p:pic>
        <p:nvPicPr>
          <p:cNvPr id="2052" name="Picture 4" descr="Image result for customer service funny">
            <a:extLst>
              <a:ext uri="{FF2B5EF4-FFF2-40B4-BE49-F238E27FC236}">
                <a16:creationId xmlns:a16="http://schemas.microsoft.com/office/drawing/2014/main" id="{E327F070-4ABE-4EAE-91DA-8B5129139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68" y="307731"/>
            <a:ext cx="3772661" cy="3997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D1493D-5FBF-49FD-A431-CFCF32216CA0}"/>
              </a:ext>
            </a:extLst>
          </p:cNvPr>
          <p:cNvPicPr>
            <a:picLocks noChangeAspect="1"/>
          </p:cNvPicPr>
          <p:nvPr/>
        </p:nvPicPr>
        <p:blipFill>
          <a:blip r:embed="rId4"/>
          <a:stretch>
            <a:fillRect/>
          </a:stretch>
        </p:blipFill>
        <p:spPr>
          <a:xfrm>
            <a:off x="4812032" y="1472817"/>
            <a:ext cx="4091938" cy="1667465"/>
          </a:xfrm>
          <a:prstGeom prst="rect">
            <a:avLst/>
          </a:prstGeom>
        </p:spPr>
      </p:pic>
      <p:cxnSp>
        <p:nvCxnSpPr>
          <p:cNvPr id="141" name="Straight Connector 14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665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C94213-E433-4F41-8B48-C6AAD0001B4E}"/>
              </a:ext>
            </a:extLst>
          </p:cNvPr>
          <p:cNvPicPr>
            <a:picLocks noChangeAspect="1"/>
          </p:cNvPicPr>
          <p:nvPr/>
        </p:nvPicPr>
        <p:blipFill rotWithShape="1">
          <a:blip r:embed="rId3"/>
          <a:srcRect l="10318" r="3350" b="1"/>
          <a:stretch/>
        </p:blipFill>
        <p:spPr>
          <a:xfrm>
            <a:off x="20" y="10"/>
            <a:ext cx="9143980" cy="6857990"/>
          </a:xfrm>
          <a:prstGeom prst="rect">
            <a:avLst/>
          </a:prstGeom>
        </p:spPr>
      </p:pic>
      <p:sp>
        <p:nvSpPr>
          <p:cNvPr id="2" name="Title 1">
            <a:extLst>
              <a:ext uri="{FF2B5EF4-FFF2-40B4-BE49-F238E27FC236}">
                <a16:creationId xmlns:a16="http://schemas.microsoft.com/office/drawing/2014/main" id="{131A8144-2D92-47D1-A0A0-F3DA16F6CDFA}"/>
              </a:ext>
            </a:extLst>
          </p:cNvPr>
          <p:cNvSpPr>
            <a:spLocks noGrp="1"/>
          </p:cNvSpPr>
          <p:nvPr>
            <p:ph type="title"/>
          </p:nvPr>
        </p:nvSpPr>
        <p:spPr>
          <a:xfrm>
            <a:off x="0" y="5317240"/>
            <a:ext cx="9144000" cy="1039110"/>
          </a:xfrm>
        </p:spPr>
        <p:txBody>
          <a:bodyPr>
            <a:noAutofit/>
          </a:bodyPr>
          <a:lstStyle/>
          <a:p>
            <a:pPr>
              <a:lnSpc>
                <a:spcPct val="90000"/>
              </a:lnSpc>
            </a:pPr>
            <a:r>
              <a:rPr lang="en-US" sz="3200" dirty="0">
                <a:solidFill>
                  <a:schemeClr val="bg1"/>
                </a:solidFill>
              </a:rPr>
              <a:t> Prior to Discharge, Discuss </a:t>
            </a:r>
            <a:r>
              <a:rPr lang="en-US" sz="3200" u="sng" dirty="0">
                <a:solidFill>
                  <a:schemeClr val="bg1"/>
                </a:solidFill>
              </a:rPr>
              <a:t>Customer Satisfaction </a:t>
            </a:r>
            <a:r>
              <a:rPr lang="en-US" sz="3200" dirty="0">
                <a:solidFill>
                  <a:schemeClr val="bg1"/>
                </a:solidFill>
              </a:rPr>
              <a:t>with Each Resident</a:t>
            </a:r>
          </a:p>
        </p:txBody>
      </p:sp>
    </p:spTree>
    <p:extLst>
      <p:ext uri="{BB962C8B-B14F-4D97-AF65-F5344CB8AC3E}">
        <p14:creationId xmlns:p14="http://schemas.microsoft.com/office/powerpoint/2010/main" val="1515345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827EA2-67A2-4603-8957-9C83E18D15E5}"/>
              </a:ext>
            </a:extLst>
          </p:cNvPr>
          <p:cNvPicPr>
            <a:picLocks noChangeAspect="1"/>
          </p:cNvPicPr>
          <p:nvPr/>
        </p:nvPicPr>
        <p:blipFill rotWithShape="1">
          <a:blip r:embed="rId3"/>
          <a:srcRect t="3537" b="8427"/>
          <a:stretch/>
        </p:blipFill>
        <p:spPr>
          <a:xfrm>
            <a:off x="502439" y="643467"/>
            <a:ext cx="8139121" cy="5571066"/>
          </a:xfrm>
          <a:prstGeom prst="rect">
            <a:avLst/>
          </a:prstGeom>
        </p:spPr>
      </p:pic>
    </p:spTree>
    <p:extLst>
      <p:ext uri="{BB962C8B-B14F-4D97-AF65-F5344CB8AC3E}">
        <p14:creationId xmlns:p14="http://schemas.microsoft.com/office/powerpoint/2010/main" val="203284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80ACC0-4EF5-48AC-A81E-4C2256A1A759}"/>
              </a:ext>
            </a:extLst>
          </p:cNvPr>
          <p:cNvPicPr>
            <a:picLocks noChangeAspect="1"/>
          </p:cNvPicPr>
          <p:nvPr/>
        </p:nvPicPr>
        <p:blipFill rotWithShape="1">
          <a:blip r:embed="rId3"/>
          <a:srcRect/>
          <a:stretch/>
        </p:blipFill>
        <p:spPr>
          <a:xfrm>
            <a:off x="0" y="0"/>
            <a:ext cx="9144000" cy="6857999"/>
          </a:xfrm>
          <a:prstGeom prst="rect">
            <a:avLst/>
          </a:prstGeom>
        </p:spPr>
      </p:pic>
      <p:sp>
        <p:nvSpPr>
          <p:cNvPr id="2" name="Title 1">
            <a:extLst>
              <a:ext uri="{FF2B5EF4-FFF2-40B4-BE49-F238E27FC236}">
                <a16:creationId xmlns:a16="http://schemas.microsoft.com/office/drawing/2014/main" id="{E450766D-4CD1-4E5E-9915-58725F2EB974}"/>
              </a:ext>
            </a:extLst>
          </p:cNvPr>
          <p:cNvSpPr>
            <a:spLocks noGrp="1"/>
          </p:cNvSpPr>
          <p:nvPr>
            <p:ph type="title"/>
          </p:nvPr>
        </p:nvSpPr>
        <p:spPr>
          <a:xfrm>
            <a:off x="480060" y="640080"/>
            <a:ext cx="2064265" cy="2709275"/>
          </a:xfrm>
          <a:prstGeom prst="rect">
            <a:avLst/>
          </a:prstGeom>
          <a:solidFill>
            <a:schemeClr val="bg1"/>
          </a:solidFill>
          <a:ln w="174625" cmpd="thinThick">
            <a:solidFill>
              <a:schemeClr val="bg1"/>
            </a:solidFill>
          </a:ln>
        </p:spPr>
        <p:txBody>
          <a:bodyPr anchor="ctr">
            <a:normAutofit/>
          </a:bodyPr>
          <a:lstStyle/>
          <a:p>
            <a:r>
              <a:rPr lang="en-US" sz="2400" dirty="0">
                <a:solidFill>
                  <a:schemeClr val="tx1">
                    <a:lumMod val="85000"/>
                    <a:lumOff val="15000"/>
                  </a:schemeClr>
                </a:solidFill>
              </a:rPr>
              <a:t>Final Thoughts</a:t>
            </a:r>
          </a:p>
        </p:txBody>
      </p:sp>
      <p:sp>
        <p:nvSpPr>
          <p:cNvPr id="3" name="Slide Number Placeholder 2">
            <a:extLst>
              <a:ext uri="{FF2B5EF4-FFF2-40B4-BE49-F238E27FC236}">
                <a16:creationId xmlns:a16="http://schemas.microsoft.com/office/drawing/2014/main" id="{7ACEB4CF-2E6D-4B00-9EC8-374D5872298F}"/>
              </a:ext>
            </a:extLst>
          </p:cNvPr>
          <p:cNvSpPr>
            <a:spLocks noGrp="1"/>
          </p:cNvSpPr>
          <p:nvPr>
            <p:ph type="sldNum" sz="quarter" idx="12"/>
          </p:nvPr>
        </p:nvSpPr>
        <p:spPr>
          <a:xfrm>
            <a:off x="6457950" y="6356350"/>
            <a:ext cx="2057400" cy="365125"/>
          </a:xfrm>
        </p:spPr>
        <p:txBody>
          <a:bodyPr>
            <a:normAutofit/>
          </a:bodyPr>
          <a:lstStyle/>
          <a:p>
            <a:pPr>
              <a:spcAft>
                <a:spcPts val="600"/>
              </a:spcAft>
            </a:pPr>
            <a:fld id="{CA0B4DB3-3392-4289-A003-92918C974F55}" type="slidenum">
              <a:rPr lang="en-US">
                <a:solidFill>
                  <a:srgbClr val="FFFFFF"/>
                </a:solidFill>
              </a:rPr>
              <a:pPr>
                <a:spcAft>
                  <a:spcPts val="600"/>
                </a:spcAft>
              </a:pPr>
              <a:t>30</a:t>
            </a:fld>
            <a:endParaRPr lang="en-US">
              <a:solidFill>
                <a:srgbClr val="FFFFFF"/>
              </a:solidFill>
            </a:endParaRPr>
          </a:p>
        </p:txBody>
      </p:sp>
    </p:spTree>
    <p:extLst>
      <p:ext uri="{BB962C8B-B14F-4D97-AF65-F5344CB8AC3E}">
        <p14:creationId xmlns:p14="http://schemas.microsoft.com/office/powerpoint/2010/main" val="1194171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4045-2659-400E-8678-0393086558E5}"/>
              </a:ext>
            </a:extLst>
          </p:cNvPr>
          <p:cNvSpPr>
            <a:spLocks noGrp="1"/>
          </p:cNvSpPr>
          <p:nvPr>
            <p:ph type="title"/>
          </p:nvPr>
        </p:nvSpPr>
        <p:spPr>
          <a:xfrm>
            <a:off x="324852" y="5091762"/>
            <a:ext cx="5875644" cy="1264588"/>
          </a:xfrm>
        </p:spPr>
        <p:txBody>
          <a:bodyPr vert="horz" lIns="91440" tIns="45720" rIns="91440" bIns="45720" rtlCol="0" anchor="ctr">
            <a:normAutofit fontScale="90000"/>
          </a:bodyPr>
          <a:lstStyle/>
          <a:p>
            <a:pPr defTabSz="914400">
              <a:lnSpc>
                <a:spcPct val="90000"/>
              </a:lnSpc>
            </a:pPr>
            <a:r>
              <a:rPr lang="en-US" sz="7200" dirty="0"/>
              <a:t>Questions?</a:t>
            </a:r>
          </a:p>
        </p:txBody>
      </p:sp>
      <p:pic>
        <p:nvPicPr>
          <p:cNvPr id="4" name="Picture 3">
            <a:extLst>
              <a:ext uri="{FF2B5EF4-FFF2-40B4-BE49-F238E27FC236}">
                <a16:creationId xmlns:a16="http://schemas.microsoft.com/office/drawing/2014/main" id="{5FD1C83C-B964-46D6-81F8-16FEBDD659DC}"/>
              </a:ext>
            </a:extLst>
          </p:cNvPr>
          <p:cNvPicPr>
            <a:picLocks noChangeAspect="1"/>
          </p:cNvPicPr>
          <p:nvPr/>
        </p:nvPicPr>
        <p:blipFill rotWithShape="1">
          <a:blip r:embed="rId3"/>
          <a:srcRect l="5093" r="11407" b="-1"/>
          <a:stretch/>
        </p:blipFill>
        <p:spPr>
          <a:xfrm>
            <a:off x="-2987" y="10"/>
            <a:ext cx="9143999" cy="4571990"/>
          </a:xfrm>
          <a:prstGeom prst="rect">
            <a:avLst/>
          </a:prstGeom>
        </p:spPr>
      </p:pic>
      <p:pic>
        <p:nvPicPr>
          <p:cNvPr id="6" name="Picture 5">
            <a:extLst>
              <a:ext uri="{FF2B5EF4-FFF2-40B4-BE49-F238E27FC236}">
                <a16:creationId xmlns:a16="http://schemas.microsoft.com/office/drawing/2014/main" id="{1A395AEB-94C0-4657-A58B-4F6A80219A7F}"/>
              </a:ext>
            </a:extLst>
          </p:cNvPr>
          <p:cNvPicPr>
            <a:picLocks noChangeAspect="1"/>
          </p:cNvPicPr>
          <p:nvPr/>
        </p:nvPicPr>
        <p:blipFill>
          <a:blip r:embed="rId4"/>
          <a:stretch>
            <a:fillRect/>
          </a:stretch>
        </p:blipFill>
        <p:spPr>
          <a:xfrm>
            <a:off x="6705600" y="5091762"/>
            <a:ext cx="2242496" cy="967875"/>
          </a:xfrm>
          <a:prstGeom prst="rect">
            <a:avLst/>
          </a:prstGeom>
        </p:spPr>
      </p:pic>
    </p:spTree>
    <p:extLst>
      <p:ext uri="{BB962C8B-B14F-4D97-AF65-F5344CB8AC3E}">
        <p14:creationId xmlns:p14="http://schemas.microsoft.com/office/powerpoint/2010/main" val="282719195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75283" y="4773742"/>
            <a:ext cx="1823394" cy="1791207"/>
          </a:xfrm>
          <a:prstGeom prst="rect">
            <a:avLst/>
          </a:prstGeom>
          <a:ln>
            <a:solidFill>
              <a:srgbClr val="000000"/>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1E107D5-2F74-42C8-B401-E3B4803921ED}"/>
              </a:ext>
            </a:extLst>
          </p:cNvPr>
          <p:cNvPicPr>
            <a:picLocks noChangeAspect="1"/>
          </p:cNvPicPr>
          <p:nvPr/>
        </p:nvPicPr>
        <p:blipFill>
          <a:blip r:embed="rId4"/>
          <a:stretch>
            <a:fillRect/>
          </a:stretch>
        </p:blipFill>
        <p:spPr>
          <a:xfrm>
            <a:off x="1705383" y="381460"/>
            <a:ext cx="5553546" cy="2500805"/>
          </a:xfrm>
          <a:prstGeom prst="rect">
            <a:avLst/>
          </a:prstGeom>
          <a:ln>
            <a:solidFill>
              <a:srgbClr val="000000"/>
            </a:solidFill>
          </a:ln>
        </p:spPr>
      </p:pic>
      <p:pic>
        <p:nvPicPr>
          <p:cNvPr id="7" name="Picture 6" descr="Asbury Methodist Village CCRC in Maryland">
            <a:extLst>
              <a:ext uri="{FF2B5EF4-FFF2-40B4-BE49-F238E27FC236}">
                <a16:creationId xmlns:a16="http://schemas.microsoft.com/office/drawing/2014/main" id="{E712F9C2-D59E-4F97-B55D-9A0E0EF1B4D2}"/>
              </a:ext>
            </a:extLst>
          </p:cNvPr>
          <p:cNvPicPr/>
          <p:nvPr/>
        </p:nvPicPr>
        <p:blipFill rotWithShape="1">
          <a:blip r:embed="rId5">
            <a:extLst>
              <a:ext uri="{28A0092B-C50C-407E-A947-70E740481C1C}">
                <a14:useLocalDpi xmlns:a14="http://schemas.microsoft.com/office/drawing/2010/main" val="0"/>
              </a:ext>
            </a:extLst>
          </a:blip>
          <a:srcRect t="14538" b="17038"/>
          <a:stretch/>
        </p:blipFill>
        <p:spPr bwMode="auto">
          <a:xfrm>
            <a:off x="4572000" y="5154931"/>
            <a:ext cx="2566670" cy="1093470"/>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9" name="Title 4">
            <a:extLst>
              <a:ext uri="{FF2B5EF4-FFF2-40B4-BE49-F238E27FC236}">
                <a16:creationId xmlns:a16="http://schemas.microsoft.com/office/drawing/2014/main" id="{7DEA9340-F1D1-4AB9-A246-8E755C49F2ED}"/>
              </a:ext>
            </a:extLst>
          </p:cNvPr>
          <p:cNvSpPr txBox="1">
            <a:spLocks/>
          </p:cNvSpPr>
          <p:nvPr/>
        </p:nvSpPr>
        <p:spPr>
          <a:xfrm>
            <a:off x="1567506" y="3429000"/>
            <a:ext cx="5829300" cy="1183481"/>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dirty="0"/>
          </a:p>
          <a:p>
            <a:r>
              <a:rPr lang="en-US" sz="1800" dirty="0"/>
              <a:t> Devin Kassi, PT, DPT</a:t>
            </a:r>
            <a:br>
              <a:rPr lang="en-US" sz="1800" dirty="0"/>
            </a:br>
            <a:r>
              <a:rPr lang="en-US" sz="1800" dirty="0"/>
              <a:t>dkassi@gravityhealthcareconsulting.net</a:t>
            </a:r>
            <a:br>
              <a:rPr lang="en-US" sz="1800" dirty="0"/>
            </a:br>
            <a:r>
              <a:rPr lang="en-US" sz="1800" dirty="0"/>
              <a:t>1-240-803-7999</a:t>
            </a:r>
          </a:p>
          <a:p>
            <a:br>
              <a:rPr lang="en-US" sz="1800" dirty="0"/>
            </a:br>
            <a:endParaRPr lang="en-US" sz="1800" b="1" dirty="0"/>
          </a:p>
        </p:txBody>
      </p:sp>
    </p:spTree>
    <p:extLst>
      <p:ext uri="{BB962C8B-B14F-4D97-AF65-F5344CB8AC3E}">
        <p14:creationId xmlns:p14="http://schemas.microsoft.com/office/powerpoint/2010/main" val="2218844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827B2D-B15E-4A9D-B74A-62F02A4BEFB6}"/>
              </a:ext>
            </a:extLst>
          </p:cNvPr>
          <p:cNvPicPr>
            <a:picLocks noChangeAspect="1"/>
          </p:cNvPicPr>
          <p:nvPr/>
        </p:nvPicPr>
        <p:blipFill rotWithShape="1">
          <a:blip r:embed="rId3"/>
          <a:srcRect l="23534" t="-1" r="2365" b="2"/>
          <a:stretch/>
        </p:blipFill>
        <p:spPr>
          <a:xfrm>
            <a:off x="488732" y="643467"/>
            <a:ext cx="8172668" cy="5571066"/>
          </a:xfrm>
          <a:prstGeom prst="rect">
            <a:avLst/>
          </a:prstGeom>
        </p:spPr>
      </p:pic>
    </p:spTree>
    <p:extLst>
      <p:ext uri="{BB962C8B-B14F-4D97-AF65-F5344CB8AC3E}">
        <p14:creationId xmlns:p14="http://schemas.microsoft.com/office/powerpoint/2010/main" val="199212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C45B-8DF5-42A8-9F0F-4FD1BF8A12E6}"/>
              </a:ext>
            </a:extLst>
          </p:cNvPr>
          <p:cNvSpPr>
            <a:spLocks noGrp="1"/>
          </p:cNvSpPr>
          <p:nvPr>
            <p:ph type="title"/>
          </p:nvPr>
        </p:nvSpPr>
        <p:spPr>
          <a:xfrm>
            <a:off x="3766365" y="3812954"/>
            <a:ext cx="4848966" cy="1516014"/>
          </a:xfrm>
        </p:spPr>
        <p:txBody>
          <a:bodyPr vert="horz" lIns="91440" tIns="45720" rIns="91440" bIns="45720" rtlCol="0" anchor="b">
            <a:normAutofit fontScale="90000"/>
          </a:bodyPr>
          <a:lstStyle/>
          <a:p>
            <a:pPr defTabSz="914400">
              <a:lnSpc>
                <a:spcPct val="90000"/>
              </a:lnSpc>
            </a:pPr>
            <a:r>
              <a:rPr lang="en-US" sz="4200" dirty="0">
                <a:solidFill>
                  <a:srgbClr val="FFFFFF"/>
                </a:solidFill>
              </a:rPr>
              <a:t>Successful vs. Meaningful Aging</a:t>
            </a:r>
          </a:p>
        </p:txBody>
      </p:sp>
      <p:sp>
        <p:nvSpPr>
          <p:cNvPr id="3" name="Slide Number Placeholder 2">
            <a:extLst>
              <a:ext uri="{FF2B5EF4-FFF2-40B4-BE49-F238E27FC236}">
                <a16:creationId xmlns:a16="http://schemas.microsoft.com/office/drawing/2014/main" id="{BED7A3E2-28A9-4F54-92D6-D626B074F9BD}"/>
              </a:ext>
            </a:extLst>
          </p:cNvPr>
          <p:cNvSpPr>
            <a:spLocks noGrp="1"/>
          </p:cNvSpPr>
          <p:nvPr>
            <p:ph type="sldNum" sz="quarter" idx="12"/>
          </p:nvPr>
        </p:nvSpPr>
        <p:spPr>
          <a:xfrm>
            <a:off x="6793029" y="6536267"/>
            <a:ext cx="2057400" cy="306928"/>
          </a:xfrm>
        </p:spPr>
        <p:txBody>
          <a:bodyPr vert="horz" lIns="91440" tIns="45720" rIns="91440" bIns="45720" rtlCol="0" anchor="ctr">
            <a:normAutofit/>
          </a:bodyPr>
          <a:lstStyle/>
          <a:p>
            <a:pPr defTabSz="914400">
              <a:spcAft>
                <a:spcPts val="600"/>
              </a:spcAft>
            </a:pPr>
            <a:fld id="{CA0B4DB3-3392-4289-A003-92918C974F55}" type="slidenum">
              <a:rPr lang="en-US" sz="1200" smtClean="0"/>
              <a:pPr defTabSz="914400">
                <a:spcAft>
                  <a:spcPts val="600"/>
                </a:spcAft>
              </a:pPr>
              <a:t>5</a:t>
            </a:fld>
            <a:endParaRPr lang="en-US" sz="1200"/>
          </a:p>
        </p:txBody>
      </p:sp>
      <p:pic>
        <p:nvPicPr>
          <p:cNvPr id="11" name="Picture 10">
            <a:extLst>
              <a:ext uri="{FF2B5EF4-FFF2-40B4-BE49-F238E27FC236}">
                <a16:creationId xmlns:a16="http://schemas.microsoft.com/office/drawing/2014/main" id="{F943DB27-845B-4D2D-B967-F9AD1DBAB22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8226" y="763635"/>
            <a:ext cx="3120339" cy="2082826"/>
          </a:xfrm>
          <a:prstGeom prst="rect">
            <a:avLst/>
          </a:prstGeom>
          <a:ln w="12700">
            <a:solidFill>
              <a:srgbClr val="27565B"/>
            </a:solidFill>
          </a:ln>
        </p:spPr>
      </p:pic>
      <p:pic>
        <p:nvPicPr>
          <p:cNvPr id="8" name="Picture 7">
            <a:extLst>
              <a:ext uri="{FF2B5EF4-FFF2-40B4-BE49-F238E27FC236}">
                <a16:creationId xmlns:a16="http://schemas.microsoft.com/office/drawing/2014/main" id="{32F73488-AA43-48E7-9B73-4B0D065BC51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79091" y="1003712"/>
            <a:ext cx="2081485" cy="1561113"/>
          </a:xfrm>
          <a:prstGeom prst="rect">
            <a:avLst/>
          </a:prstGeom>
          <a:ln w="19050">
            <a:solidFill>
              <a:schemeClr val="bg1">
                <a:lumMod val="50000"/>
              </a:schemeClr>
            </a:solidFill>
          </a:ln>
        </p:spPr>
      </p:pic>
      <p:pic>
        <p:nvPicPr>
          <p:cNvPr id="5" name="Picture 4">
            <a:extLst>
              <a:ext uri="{FF2B5EF4-FFF2-40B4-BE49-F238E27FC236}">
                <a16:creationId xmlns:a16="http://schemas.microsoft.com/office/drawing/2014/main" id="{0F5EA6F7-DCFF-4DCA-A1BC-EB4E230B4F8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681103" y="728978"/>
            <a:ext cx="3231516" cy="2148958"/>
          </a:xfrm>
          <a:prstGeom prst="rect">
            <a:avLst/>
          </a:prstGeom>
          <a:ln w="12700">
            <a:solidFill>
              <a:schemeClr val="bg1">
                <a:lumMod val="50000"/>
              </a:schemeClr>
            </a:solidFill>
          </a:ln>
        </p:spPr>
      </p:pic>
      <p:pic>
        <p:nvPicPr>
          <p:cNvPr id="14" name="Picture 13">
            <a:extLst>
              <a:ext uri="{FF2B5EF4-FFF2-40B4-BE49-F238E27FC236}">
                <a16:creationId xmlns:a16="http://schemas.microsoft.com/office/drawing/2014/main" id="{B0BE6117-17D1-4215-92DE-FB14FC3CCFC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38226" y="3852987"/>
            <a:ext cx="3120339" cy="2340254"/>
          </a:xfrm>
          <a:prstGeom prst="rect">
            <a:avLst/>
          </a:prstGeom>
          <a:ln w="12700">
            <a:solidFill>
              <a:schemeClr val="bg1">
                <a:lumMod val="50000"/>
              </a:schemeClr>
            </a:solidFill>
          </a:ln>
        </p:spPr>
      </p:pic>
    </p:spTree>
    <p:extLst>
      <p:ext uri="{BB962C8B-B14F-4D97-AF65-F5344CB8AC3E}">
        <p14:creationId xmlns:p14="http://schemas.microsoft.com/office/powerpoint/2010/main" val="269456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 name="Rectangle 120">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1353" y="394887"/>
            <a:ext cx="4290647"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489A6F-4604-495F-BABC-C07341C72622}"/>
              </a:ext>
            </a:extLst>
          </p:cNvPr>
          <p:cNvSpPr>
            <a:spLocks noGrp="1"/>
          </p:cNvSpPr>
          <p:nvPr>
            <p:ph type="title"/>
          </p:nvPr>
        </p:nvSpPr>
        <p:spPr>
          <a:xfrm>
            <a:off x="763953" y="1053042"/>
            <a:ext cx="3343818" cy="3068357"/>
          </a:xfrm>
        </p:spPr>
        <p:txBody>
          <a:bodyPr vert="horz" lIns="91440" tIns="45720" rIns="91440" bIns="45720" rtlCol="0" anchor="b">
            <a:normAutofit/>
          </a:bodyPr>
          <a:lstStyle/>
          <a:p>
            <a:pPr algn="l" defTabSz="914400">
              <a:lnSpc>
                <a:spcPct val="90000"/>
              </a:lnSpc>
            </a:pPr>
            <a:r>
              <a:rPr lang="en-US" sz="5600" b="1">
                <a:solidFill>
                  <a:srgbClr val="FFFFFF"/>
                </a:solidFill>
              </a:rPr>
              <a:t>What Do You Think…..</a:t>
            </a:r>
          </a:p>
        </p:txBody>
      </p:sp>
      <p:sp>
        <p:nvSpPr>
          <p:cNvPr id="3" name="Content Placeholder 2">
            <a:extLst>
              <a:ext uri="{FF2B5EF4-FFF2-40B4-BE49-F238E27FC236}">
                <a16:creationId xmlns:a16="http://schemas.microsoft.com/office/drawing/2014/main" id="{E1162076-D050-4F90-8141-60EDF8390A44}"/>
              </a:ext>
            </a:extLst>
          </p:cNvPr>
          <p:cNvSpPr>
            <a:spLocks noGrp="1"/>
          </p:cNvSpPr>
          <p:nvPr>
            <p:ph idx="1"/>
          </p:nvPr>
        </p:nvSpPr>
        <p:spPr>
          <a:xfrm>
            <a:off x="763953" y="4292070"/>
            <a:ext cx="3343818" cy="1512888"/>
          </a:xfrm>
        </p:spPr>
        <p:txBody>
          <a:bodyPr vert="horz" lIns="91440" tIns="45720" rIns="91440" bIns="45720" rtlCol="0">
            <a:normAutofit/>
          </a:bodyPr>
          <a:lstStyle/>
          <a:p>
            <a:pPr marL="0" indent="0" defTabSz="914400">
              <a:lnSpc>
                <a:spcPct val="90000"/>
              </a:lnSpc>
              <a:spcBef>
                <a:spcPts val="1000"/>
              </a:spcBef>
              <a:buNone/>
            </a:pPr>
            <a:r>
              <a:rPr lang="en-US" b="1">
                <a:solidFill>
                  <a:srgbClr val="B5986F"/>
                </a:solidFill>
              </a:rPr>
              <a:t>… is the hardest part about being a short term skilled resident living in a SNF???</a:t>
            </a:r>
          </a:p>
        </p:txBody>
      </p:sp>
      <p:pic>
        <p:nvPicPr>
          <p:cNvPr id="5" name="Picture 4">
            <a:extLst>
              <a:ext uri="{FF2B5EF4-FFF2-40B4-BE49-F238E27FC236}">
                <a16:creationId xmlns:a16="http://schemas.microsoft.com/office/drawing/2014/main" id="{E65B7794-B7C7-4C16-BBCD-91B7CEBCC315}"/>
              </a:ext>
            </a:extLst>
          </p:cNvPr>
          <p:cNvPicPr>
            <a:picLocks noChangeAspect="1"/>
          </p:cNvPicPr>
          <p:nvPr/>
        </p:nvPicPr>
        <p:blipFill>
          <a:blip r:embed="rId3"/>
          <a:stretch>
            <a:fillRect/>
          </a:stretch>
        </p:blipFill>
        <p:spPr>
          <a:xfrm>
            <a:off x="4859421" y="577528"/>
            <a:ext cx="4042570" cy="2273946"/>
          </a:xfrm>
          <a:prstGeom prst="rect">
            <a:avLst/>
          </a:prstGeom>
        </p:spPr>
      </p:pic>
      <p:cxnSp>
        <p:nvCxnSpPr>
          <p:cNvPr id="123" name="Straight Connector 122">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6888134" y="2263140"/>
            <a:ext cx="0" cy="233172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5506" y="4201833"/>
            <a:ext cx="2550319"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2" descr="Image result for team funny">
            <a:extLst>
              <a:ext uri="{FF2B5EF4-FFF2-40B4-BE49-F238E27FC236}">
                <a16:creationId xmlns:a16="http://schemas.microsoft.com/office/drawing/2014/main" id="{A010FACF-CBB9-4B66-9CB2-ED3DC1B8C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421" y="3879780"/>
            <a:ext cx="4042570" cy="253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20EB187-900F-4AF5-813B-101456D9FD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phoenix rising from the ashes">
            <a:extLst>
              <a:ext uri="{FF2B5EF4-FFF2-40B4-BE49-F238E27FC236}">
                <a16:creationId xmlns:a16="http://schemas.microsoft.com/office/drawing/2014/main" id="{6B160190-D9AC-4C22-9479-D6F97FB3365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4908" b="500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624D17C8-E9C2-48A4-AA36-D7048A6CCC4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40B19D2-2E6A-4C86-AB42-4F5CB18D0158}"/>
              </a:ext>
            </a:extLst>
          </p:cNvPr>
          <p:cNvSpPr>
            <a:spLocks noGrp="1"/>
          </p:cNvSpPr>
          <p:nvPr>
            <p:ph type="title"/>
          </p:nvPr>
        </p:nvSpPr>
        <p:spPr>
          <a:xfrm>
            <a:off x="3290511" y="1200152"/>
            <a:ext cx="5172879" cy="4457696"/>
          </a:xfrm>
        </p:spPr>
        <p:txBody>
          <a:bodyPr vert="horz" lIns="91440" tIns="45720" rIns="91440" bIns="45720" rtlCol="0" anchor="ctr">
            <a:normAutofit/>
          </a:bodyPr>
          <a:lstStyle/>
          <a:p>
            <a:pPr algn="l" defTabSz="914400">
              <a:lnSpc>
                <a:spcPct val="90000"/>
              </a:lnSpc>
            </a:pPr>
            <a:r>
              <a:rPr lang="en-US" sz="3900" b="1" kern="1200" dirty="0">
                <a:solidFill>
                  <a:srgbClr val="FFFFFF"/>
                </a:solidFill>
                <a:latin typeface="+mj-lt"/>
                <a:ea typeface="+mj-ea"/>
                <a:cs typeface="+mj-cs"/>
              </a:rPr>
              <a:t> </a:t>
            </a:r>
            <a:r>
              <a:rPr lang="en-US" sz="3900" b="1" kern="1200" dirty="0">
                <a:solidFill>
                  <a:srgbClr val="FFC000"/>
                </a:solidFill>
                <a:latin typeface="+mj-lt"/>
                <a:ea typeface="+mj-ea"/>
                <a:cs typeface="+mj-cs"/>
              </a:rPr>
              <a:t>I</a:t>
            </a:r>
            <a:r>
              <a:rPr lang="en-US" sz="3900" kern="1200" dirty="0">
                <a:solidFill>
                  <a:srgbClr val="FFFFFF"/>
                </a:solidFill>
                <a:latin typeface="+mj-lt"/>
                <a:ea typeface="+mj-ea"/>
                <a:cs typeface="+mj-cs"/>
              </a:rPr>
              <a:t>nspiring</a:t>
            </a:r>
            <a:br>
              <a:rPr lang="en-US" sz="3900" kern="1200" dirty="0">
                <a:solidFill>
                  <a:srgbClr val="FFFFFF"/>
                </a:solidFill>
                <a:latin typeface="+mj-lt"/>
                <a:ea typeface="+mj-ea"/>
                <a:cs typeface="+mj-cs"/>
              </a:rPr>
            </a:br>
            <a:r>
              <a:rPr lang="en-US" sz="3900" b="1" kern="1200" dirty="0">
                <a:solidFill>
                  <a:srgbClr val="FFC000"/>
                </a:solidFill>
                <a:latin typeface="+mj-lt"/>
                <a:ea typeface="+mj-ea"/>
                <a:cs typeface="+mj-cs"/>
              </a:rPr>
              <a:t>G</a:t>
            </a:r>
            <a:r>
              <a:rPr lang="en-US" sz="3900" kern="1200" dirty="0">
                <a:solidFill>
                  <a:srgbClr val="FFFFFF"/>
                </a:solidFill>
                <a:latin typeface="+mj-lt"/>
                <a:ea typeface="+mj-ea"/>
                <a:cs typeface="+mj-cs"/>
              </a:rPr>
              <a:t>rowth &amp;</a:t>
            </a:r>
            <a:br>
              <a:rPr lang="en-US" sz="3900" kern="1200" dirty="0">
                <a:solidFill>
                  <a:srgbClr val="FFFFFF"/>
                </a:solidFill>
                <a:latin typeface="+mj-lt"/>
                <a:ea typeface="+mj-ea"/>
                <a:cs typeface="+mj-cs"/>
              </a:rPr>
            </a:br>
            <a:r>
              <a:rPr lang="en-US" sz="3900" b="1" kern="1200" dirty="0">
                <a:solidFill>
                  <a:srgbClr val="FFC000"/>
                </a:solidFill>
                <a:latin typeface="+mj-lt"/>
                <a:ea typeface="+mj-ea"/>
                <a:cs typeface="+mj-cs"/>
              </a:rPr>
              <a:t>N</a:t>
            </a:r>
            <a:r>
              <a:rPr lang="en-US" sz="3900" kern="1200" dirty="0">
                <a:solidFill>
                  <a:srgbClr val="FFFFFF"/>
                </a:solidFill>
                <a:latin typeface="+mj-lt"/>
                <a:ea typeface="+mj-ea"/>
                <a:cs typeface="+mj-cs"/>
              </a:rPr>
              <a:t>ourishing the Brains of</a:t>
            </a:r>
            <a:br>
              <a:rPr lang="en-US" sz="3900" kern="1200" dirty="0">
                <a:solidFill>
                  <a:srgbClr val="FFFFFF"/>
                </a:solidFill>
                <a:latin typeface="+mj-lt"/>
                <a:ea typeface="+mj-ea"/>
                <a:cs typeface="+mj-cs"/>
              </a:rPr>
            </a:br>
            <a:r>
              <a:rPr lang="en-US" sz="3900" kern="1200" dirty="0">
                <a:solidFill>
                  <a:srgbClr val="FFFFFF"/>
                </a:solidFill>
                <a:latin typeface="+mj-lt"/>
                <a:ea typeface="+mj-ea"/>
                <a:cs typeface="+mj-cs"/>
              </a:rPr>
              <a:t> </a:t>
            </a:r>
            <a:r>
              <a:rPr lang="en-US" sz="3900" b="1" kern="1200" dirty="0">
                <a:solidFill>
                  <a:srgbClr val="FFC000"/>
                </a:solidFill>
                <a:latin typeface="+mj-lt"/>
                <a:ea typeface="+mj-ea"/>
                <a:cs typeface="+mj-cs"/>
              </a:rPr>
              <a:t>I</a:t>
            </a:r>
            <a:r>
              <a:rPr lang="en-US" sz="3900" kern="1200" dirty="0">
                <a:solidFill>
                  <a:srgbClr val="FFFFFF"/>
                </a:solidFill>
                <a:latin typeface="+mj-lt"/>
                <a:ea typeface="+mj-ea"/>
                <a:cs typeface="+mj-cs"/>
              </a:rPr>
              <a:t>ndividuals</a:t>
            </a:r>
            <a:br>
              <a:rPr lang="en-US" sz="3900" kern="1200" dirty="0">
                <a:solidFill>
                  <a:srgbClr val="FFFFFF"/>
                </a:solidFill>
                <a:latin typeface="+mj-lt"/>
                <a:ea typeface="+mj-ea"/>
                <a:cs typeface="+mj-cs"/>
              </a:rPr>
            </a:br>
            <a:r>
              <a:rPr lang="en-US" sz="3900" b="1" kern="1200" dirty="0">
                <a:solidFill>
                  <a:srgbClr val="FFC000"/>
                </a:solidFill>
                <a:latin typeface="+mj-lt"/>
                <a:ea typeface="+mj-ea"/>
                <a:cs typeface="+mj-cs"/>
              </a:rPr>
              <a:t>T</a:t>
            </a:r>
            <a:r>
              <a:rPr lang="en-US" sz="3900" kern="1200" dirty="0">
                <a:solidFill>
                  <a:srgbClr val="FFFFFF"/>
                </a:solidFill>
                <a:latin typeface="+mj-lt"/>
                <a:ea typeface="+mj-ea"/>
                <a:cs typeface="+mj-cs"/>
              </a:rPr>
              <a:t>hrough</a:t>
            </a:r>
            <a:br>
              <a:rPr lang="en-US" sz="3900" kern="1200" dirty="0">
                <a:solidFill>
                  <a:srgbClr val="FFFFFF"/>
                </a:solidFill>
                <a:latin typeface="+mj-lt"/>
                <a:ea typeface="+mj-ea"/>
                <a:cs typeface="+mj-cs"/>
              </a:rPr>
            </a:br>
            <a:r>
              <a:rPr lang="en-US" sz="3900" b="1" kern="1200" dirty="0">
                <a:solidFill>
                  <a:srgbClr val="FFC000"/>
                </a:solidFill>
                <a:latin typeface="+mj-lt"/>
                <a:ea typeface="+mj-ea"/>
                <a:cs typeface="+mj-cs"/>
              </a:rPr>
              <a:t>E</a:t>
            </a:r>
            <a:r>
              <a:rPr lang="en-US" sz="3900" kern="1200" dirty="0">
                <a:solidFill>
                  <a:srgbClr val="FFFFFF"/>
                </a:solidFill>
                <a:latin typeface="+mj-lt"/>
                <a:ea typeface="+mj-ea"/>
                <a:cs typeface="+mj-cs"/>
              </a:rPr>
              <a:t>ngagement</a:t>
            </a:r>
            <a:br>
              <a:rPr lang="en-US" sz="3900" kern="1200" dirty="0">
                <a:solidFill>
                  <a:srgbClr val="FFFFFF"/>
                </a:solidFill>
                <a:latin typeface="+mj-lt"/>
                <a:ea typeface="+mj-ea"/>
                <a:cs typeface="+mj-cs"/>
              </a:rPr>
            </a:br>
            <a:endParaRPr lang="en-US" sz="3900" b="1" kern="1200" dirty="0">
              <a:solidFill>
                <a:srgbClr val="FFFFFF"/>
              </a:solidFill>
              <a:latin typeface="+mj-lt"/>
              <a:ea typeface="+mj-ea"/>
              <a:cs typeface="+mj-cs"/>
            </a:endParaRPr>
          </a:p>
        </p:txBody>
      </p:sp>
    </p:spTree>
    <p:extLst>
      <p:ext uri="{BB962C8B-B14F-4D97-AF65-F5344CB8AC3E}">
        <p14:creationId xmlns:p14="http://schemas.microsoft.com/office/powerpoint/2010/main" val="267416958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857250"/>
            <a:ext cx="566470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a:endParaRPr>
          </a:p>
        </p:txBody>
      </p:sp>
      <p:sp>
        <p:nvSpPr>
          <p:cNvPr id="73"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1220725"/>
            <a:ext cx="4938074" cy="4304390"/>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a:endParaRPr>
          </a:p>
        </p:txBody>
      </p:sp>
      <p:pic>
        <p:nvPicPr>
          <p:cNvPr id="3074" name="Picture 2" descr="Image result for ignite">
            <a:extLst>
              <a:ext uri="{FF2B5EF4-FFF2-40B4-BE49-F238E27FC236}">
                <a16:creationId xmlns:a16="http://schemas.microsoft.com/office/drawing/2014/main" id="{85DD652A-1DA3-4071-BEFE-16A7E6438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240" y="2339817"/>
            <a:ext cx="4211126" cy="20634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F13C8E0-C58A-47F0-9350-0B18F65FB0C6}"/>
              </a:ext>
            </a:extLst>
          </p:cNvPr>
          <p:cNvSpPr>
            <a:spLocks noGrp="1"/>
          </p:cNvSpPr>
          <p:nvPr>
            <p:ph idx="1"/>
          </p:nvPr>
        </p:nvSpPr>
        <p:spPr>
          <a:xfrm>
            <a:off x="486698" y="2691442"/>
            <a:ext cx="2629121" cy="3467817"/>
          </a:xfrm>
        </p:spPr>
        <p:txBody>
          <a:bodyPr>
            <a:normAutofit/>
          </a:bodyPr>
          <a:lstStyle/>
          <a:p>
            <a:r>
              <a:rPr lang="en-US" sz="1500" dirty="0"/>
              <a:t>What do residents do for the other hours of the day?</a:t>
            </a:r>
          </a:p>
          <a:p>
            <a:pPr marL="0" indent="0">
              <a:buNone/>
            </a:pPr>
            <a:endParaRPr lang="en-US" sz="1500" dirty="0"/>
          </a:p>
          <a:p>
            <a:pPr marL="342900" lvl="1" indent="0">
              <a:buNone/>
            </a:pPr>
            <a:r>
              <a:rPr lang="en-US" sz="1500" dirty="0"/>
              <a:t>  2-3 hours therapy</a:t>
            </a:r>
          </a:p>
          <a:p>
            <a:pPr marL="342900" lvl="1" indent="0">
              <a:buNone/>
            </a:pPr>
            <a:r>
              <a:rPr lang="en-US" sz="1500" dirty="0"/>
              <a:t>+8 hours sleep</a:t>
            </a:r>
            <a:endParaRPr lang="en-US" sz="900" b="1" dirty="0"/>
          </a:p>
          <a:p>
            <a:pPr marL="342900" lvl="1" indent="0">
              <a:buNone/>
            </a:pPr>
            <a:r>
              <a:rPr lang="en-US" sz="1500" dirty="0"/>
              <a:t>  13-14 hours a day with little to no meaningful engagement</a:t>
            </a:r>
          </a:p>
        </p:txBody>
      </p:sp>
      <p:cxnSp>
        <p:nvCxnSpPr>
          <p:cNvPr id="6" name="Straight Connector 5">
            <a:extLst>
              <a:ext uri="{FF2B5EF4-FFF2-40B4-BE49-F238E27FC236}">
                <a16:creationId xmlns:a16="http://schemas.microsoft.com/office/drawing/2014/main" id="{05F4BBD9-8102-488B-A85D-2B8828EAC64B}"/>
              </a:ext>
            </a:extLst>
          </p:cNvPr>
          <p:cNvCxnSpPr>
            <a:cxnSpLocks/>
          </p:cNvCxnSpPr>
          <p:nvPr/>
        </p:nvCxnSpPr>
        <p:spPr>
          <a:xfrm>
            <a:off x="860612" y="4030756"/>
            <a:ext cx="1936376" cy="0"/>
          </a:xfrm>
          <a:prstGeom prst="line">
            <a:avLst/>
          </a:prstGeom>
          <a:ln w="38100">
            <a:solidFill>
              <a:srgbClr val="FB800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20BF20-4568-4ABC-B953-6E333847B01E}"/>
              </a:ext>
            </a:extLst>
          </p:cNvPr>
          <p:cNvPicPr>
            <a:picLocks noChangeAspect="1"/>
          </p:cNvPicPr>
          <p:nvPr/>
        </p:nvPicPr>
        <p:blipFill>
          <a:blip r:embed="rId4"/>
          <a:stretch>
            <a:fillRect/>
          </a:stretch>
        </p:blipFill>
        <p:spPr>
          <a:xfrm>
            <a:off x="308810" y="857250"/>
            <a:ext cx="2984895" cy="1138918"/>
          </a:xfrm>
          <a:prstGeom prst="rect">
            <a:avLst/>
          </a:prstGeom>
        </p:spPr>
      </p:pic>
    </p:spTree>
    <p:extLst>
      <p:ext uri="{BB962C8B-B14F-4D97-AF65-F5344CB8AC3E}">
        <p14:creationId xmlns:p14="http://schemas.microsoft.com/office/powerpoint/2010/main" val="2641956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2CC74B-2FCF-41D8-AF0A-C7D88999924B}"/>
              </a:ext>
            </a:extLst>
          </p:cNvPr>
          <p:cNvPicPr>
            <a:picLocks noChangeAspect="1"/>
          </p:cNvPicPr>
          <p:nvPr/>
        </p:nvPicPr>
        <p:blipFill rotWithShape="1">
          <a:blip r:embed="rId3"/>
          <a:srcRect l="7226" r="5716" b="3"/>
          <a:stretch/>
        </p:blipFill>
        <p:spPr>
          <a:xfrm>
            <a:off x="4762566" y="3511295"/>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Picture 6">
            <a:extLst>
              <a:ext uri="{FF2B5EF4-FFF2-40B4-BE49-F238E27FC236}">
                <a16:creationId xmlns:a16="http://schemas.microsoft.com/office/drawing/2014/main" id="{974B034E-589A-4712-B1F6-F72CFA7302C8}"/>
              </a:ext>
            </a:extLst>
          </p:cNvPr>
          <p:cNvPicPr>
            <a:picLocks noChangeAspect="1"/>
          </p:cNvPicPr>
          <p:nvPr/>
        </p:nvPicPr>
        <p:blipFill rotWithShape="1">
          <a:blip r:embed="rId4"/>
          <a:srcRect t="14761" r="2" b="2"/>
          <a:stretch/>
        </p:blipFill>
        <p:spPr>
          <a:xfrm>
            <a:off x="20" y="3511295"/>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9" name="Picture 8">
            <a:extLst>
              <a:ext uri="{FF2B5EF4-FFF2-40B4-BE49-F238E27FC236}">
                <a16:creationId xmlns:a16="http://schemas.microsoft.com/office/drawing/2014/main" id="{BDE69ED8-415B-4D65-84FA-91794F984AB7}"/>
              </a:ext>
            </a:extLst>
          </p:cNvPr>
          <p:cNvPicPr>
            <a:picLocks noChangeAspect="1"/>
          </p:cNvPicPr>
          <p:nvPr/>
        </p:nvPicPr>
        <p:blipFill rotWithShape="1">
          <a:blip r:embed="rId5"/>
          <a:srcRect t="320" r="1" b="12846"/>
          <a:stretch/>
        </p:blipFill>
        <p:spPr>
          <a:xfrm>
            <a:off x="3370077" y="243"/>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1" name="Picture 10">
            <a:extLst>
              <a:ext uri="{FF2B5EF4-FFF2-40B4-BE49-F238E27FC236}">
                <a16:creationId xmlns:a16="http://schemas.microsoft.com/office/drawing/2014/main" id="{258DC259-C5C3-4E88-8BFF-A7979590ED28}"/>
              </a:ext>
            </a:extLst>
          </p:cNvPr>
          <p:cNvPicPr>
            <a:picLocks noChangeAspect="1"/>
          </p:cNvPicPr>
          <p:nvPr/>
        </p:nvPicPr>
        <p:blipFill rotWithShape="1">
          <a:blip r:embed="rId6"/>
          <a:srcRect l="12345" r="-3" b="-3"/>
          <a:stretch/>
        </p:blipFill>
        <p:spPr>
          <a:xfrm>
            <a:off x="20" y="10"/>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
        <p:nvSpPr>
          <p:cNvPr id="2" name="Slide Number Placeholder 1">
            <a:extLst>
              <a:ext uri="{FF2B5EF4-FFF2-40B4-BE49-F238E27FC236}">
                <a16:creationId xmlns:a16="http://schemas.microsoft.com/office/drawing/2014/main" id="{DA8C1BA2-C523-4188-B4BE-B0A2CBC77A52}"/>
              </a:ext>
            </a:extLst>
          </p:cNvPr>
          <p:cNvSpPr>
            <a:spLocks noGrp="1"/>
          </p:cNvSpPr>
          <p:nvPr>
            <p:ph type="sldNum" sz="quarter" idx="12"/>
          </p:nvPr>
        </p:nvSpPr>
        <p:spPr/>
        <p:txBody>
          <a:bodyPr>
            <a:normAutofit/>
          </a:bodyPr>
          <a:lstStyle/>
          <a:p>
            <a:pPr defTabSz="685800">
              <a:spcAft>
                <a:spcPts val="600"/>
              </a:spcAft>
            </a:pPr>
            <a:fld id="{CA0B4DB3-3392-4289-A003-92918C974F55}" type="slidenum">
              <a:rPr lang="en-US">
                <a:solidFill>
                  <a:srgbClr val="FFFFFF"/>
                </a:solidFill>
              </a:rPr>
              <a:pPr defTabSz="685800">
                <a:spcAft>
                  <a:spcPts val="600"/>
                </a:spcAft>
              </a:pPr>
              <a:t>9</a:t>
            </a:fld>
            <a:endParaRPr lang="en-US">
              <a:solidFill>
                <a:srgbClr val="FFFFFF"/>
              </a:solidFill>
            </a:endParaRPr>
          </a:p>
        </p:txBody>
      </p:sp>
      <p:pic>
        <p:nvPicPr>
          <p:cNvPr id="4" name="Picture 3">
            <a:extLst>
              <a:ext uri="{FF2B5EF4-FFF2-40B4-BE49-F238E27FC236}">
                <a16:creationId xmlns:a16="http://schemas.microsoft.com/office/drawing/2014/main" id="{D9A5DF14-0D62-4C2A-A8E9-BF475DB1A85E}"/>
              </a:ext>
            </a:extLst>
          </p:cNvPr>
          <p:cNvPicPr>
            <a:picLocks noChangeAspect="1"/>
          </p:cNvPicPr>
          <p:nvPr/>
        </p:nvPicPr>
        <p:blipFill>
          <a:blip r:embed="rId7"/>
          <a:stretch>
            <a:fillRect/>
          </a:stretch>
        </p:blipFill>
        <p:spPr>
          <a:xfrm>
            <a:off x="1468767" y="2085969"/>
            <a:ext cx="6179944" cy="2269746"/>
          </a:xfrm>
          <a:prstGeom prst="rect">
            <a:avLst/>
          </a:prstGeom>
        </p:spPr>
      </p:pic>
    </p:spTree>
    <p:extLst>
      <p:ext uri="{BB962C8B-B14F-4D97-AF65-F5344CB8AC3E}">
        <p14:creationId xmlns:p14="http://schemas.microsoft.com/office/powerpoint/2010/main" val="27219254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Custom 6">
      <a:dk1>
        <a:srgbClr val="0F7362"/>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23974</TotalTime>
  <Words>3324</Words>
  <Application>Microsoft Office PowerPoint</Application>
  <PresentationFormat>On-screen Show (4:3)</PresentationFormat>
  <Paragraphs>297</Paragraphs>
  <Slides>32</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Bookman Old Style</vt:lpstr>
      <vt:lpstr>Calibri</vt:lpstr>
      <vt:lpstr>Gill Sans MT</vt:lpstr>
      <vt:lpstr>Rockwell</vt:lpstr>
      <vt:lpstr>1_Office Theme</vt:lpstr>
      <vt:lpstr>Damask</vt:lpstr>
      <vt:lpstr>PowerPoint Presentation</vt:lpstr>
      <vt:lpstr>Objectives</vt:lpstr>
      <vt:lpstr>PowerPoint Presentation</vt:lpstr>
      <vt:lpstr>PowerPoint Presentation</vt:lpstr>
      <vt:lpstr>Successful vs. Meaningful Aging</vt:lpstr>
      <vt:lpstr>What Do You Think…..</vt:lpstr>
      <vt:lpstr> Inspiring Growth &amp; Nourishing the Brains of  Individuals Through Engagement </vt:lpstr>
      <vt:lpstr>PowerPoint Presentation</vt:lpstr>
      <vt:lpstr>PowerPoint Presentation</vt:lpstr>
      <vt:lpstr>Promote Independence and Self-Sufficiency</vt:lpstr>
      <vt:lpstr>The Program</vt:lpstr>
      <vt:lpstr>   Team Members</vt:lpstr>
      <vt:lpstr>Pre-Admission Invitation</vt:lpstr>
      <vt:lpstr>GNA/CNA: Walking Partner</vt:lpstr>
      <vt:lpstr>Therapy: Focus on Function</vt:lpstr>
      <vt:lpstr>IT Department</vt:lpstr>
      <vt:lpstr>Cubigo</vt:lpstr>
      <vt:lpstr>Cubigo  Customizations</vt:lpstr>
      <vt:lpstr>Dementia and Brain HQ</vt:lpstr>
      <vt:lpstr>The Research: ACTIVE Study</vt:lpstr>
      <vt:lpstr> Resident Engagement Programming</vt:lpstr>
      <vt:lpstr>IGNITE Event Calendar</vt:lpstr>
      <vt:lpstr>PowerPoint Presentation</vt:lpstr>
      <vt:lpstr>Specialty Exercise Groups</vt:lpstr>
      <vt:lpstr>Chair Yoga Research</vt:lpstr>
      <vt:lpstr>Campus Farmers Market!</vt:lpstr>
      <vt:lpstr>YouTube Videos for Self Guided Meditation</vt:lpstr>
      <vt:lpstr>Customer Service</vt:lpstr>
      <vt:lpstr> Prior to Discharge, Discuss Customer Satisfaction with Each Resident</vt:lpstr>
      <vt:lpstr>Final Thoughts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Wheelchair Positioning</dc:title>
  <dc:creator>Melissa Sabo</dc:creator>
  <cp:lastModifiedBy>Devin Kassi</cp:lastModifiedBy>
  <cp:revision>440</cp:revision>
  <dcterms:created xsi:type="dcterms:W3CDTF">2016-07-14T16:41:10Z</dcterms:created>
  <dcterms:modified xsi:type="dcterms:W3CDTF">2018-09-25T19:09:21Z</dcterms:modified>
</cp:coreProperties>
</file>