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.jpg" ContentType="image/jpg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media/image7.jpg" ContentType="image/jpg"/>
  <Override PartName="/ppt/media/image9.jpg" ContentType="image/jpg"/>
  <Override PartName="/ppt/media/image10.jpg" ContentType="image/jpg"/>
  <Override PartName="/ppt/theme/theme4.xml" ContentType="application/vnd.openxmlformats-officedocument.theme+xml"/>
  <Override PartName="/ppt/media/image12.jpg" ContentType="image/jpg"/>
  <Override PartName="/ppt/media/image13.jpg" ContentType="image/jpg"/>
  <Override PartName="/ppt/media/image15.jpg" ContentType="image/jpg"/>
  <Override PartName="/ppt/media/image16.jpg" ContentType="image/jpg"/>
  <Override PartName="/ppt/notesSlides/notesSlide1.xml" ContentType="application/vnd.openxmlformats-officedocument.presentationml.notesSlide+xml"/>
  <Override PartName="/ppt/media/image22.jpg" ContentType="image/jpg"/>
  <Override PartName="/ppt/media/image35.jpg" ContentType="image/jpg"/>
  <Override PartName="/ppt/media/image36.jpg" ContentType="image/jpg"/>
  <Override PartName="/ppt/media/image3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79" r:id="rId3"/>
  </p:sldMasterIdLst>
  <p:notesMasterIdLst>
    <p:notesMasterId r:id="rId44"/>
  </p:notesMasterIdLst>
  <p:sldIdLst>
    <p:sldId id="258" r:id="rId4"/>
    <p:sldId id="259" r:id="rId5"/>
    <p:sldId id="268" r:id="rId6"/>
    <p:sldId id="305" r:id="rId7"/>
    <p:sldId id="260" r:id="rId8"/>
    <p:sldId id="263" r:id="rId9"/>
    <p:sldId id="265" r:id="rId10"/>
    <p:sldId id="261" r:id="rId11"/>
    <p:sldId id="282" r:id="rId12"/>
    <p:sldId id="306" r:id="rId13"/>
    <p:sldId id="278" r:id="rId14"/>
    <p:sldId id="290" r:id="rId15"/>
    <p:sldId id="293" r:id="rId16"/>
    <p:sldId id="310" r:id="rId17"/>
    <p:sldId id="321" r:id="rId18"/>
    <p:sldId id="294" r:id="rId19"/>
    <p:sldId id="311" r:id="rId20"/>
    <p:sldId id="313" r:id="rId21"/>
    <p:sldId id="314" r:id="rId22"/>
    <p:sldId id="315" r:id="rId23"/>
    <p:sldId id="312" r:id="rId24"/>
    <p:sldId id="316" r:id="rId25"/>
    <p:sldId id="317" r:id="rId26"/>
    <p:sldId id="318" r:id="rId27"/>
    <p:sldId id="308" r:id="rId28"/>
    <p:sldId id="279" r:id="rId29"/>
    <p:sldId id="277" r:id="rId30"/>
    <p:sldId id="287" r:id="rId31"/>
    <p:sldId id="289" r:id="rId32"/>
    <p:sldId id="319" r:id="rId33"/>
    <p:sldId id="300" r:id="rId34"/>
    <p:sldId id="301" r:id="rId35"/>
    <p:sldId id="269" r:id="rId36"/>
    <p:sldId id="275" r:id="rId37"/>
    <p:sldId id="270" r:id="rId38"/>
    <p:sldId id="271" r:id="rId39"/>
    <p:sldId id="272" r:id="rId40"/>
    <p:sldId id="273" r:id="rId41"/>
    <p:sldId id="274" r:id="rId42"/>
    <p:sldId id="276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47"/>
  </p:normalViewPr>
  <p:slideViewPr>
    <p:cSldViewPr snapToGrid="0" snapToObjects="1" showGuides="1"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136B30-A958-9843-8F1C-5E141C022C8E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2DA492-BFE0-2744-839F-34E408BA6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DA492-BFE0-2744-839F-34E408BA61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8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4" y="4409038"/>
            <a:ext cx="5866647" cy="191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2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637" y="455409"/>
            <a:ext cx="8312727" cy="325923"/>
          </a:xfrm>
        </p:spPr>
        <p:txBody>
          <a:bodyPr lIns="0" tIns="0" rIns="0" bIns="0"/>
          <a:lstStyle>
            <a:lvl1pPr>
              <a:defRPr sz="2118" b="0" i="0">
                <a:solidFill>
                  <a:srgbClr val="BBB4A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4559" y="1560757"/>
            <a:ext cx="7554883" cy="298672"/>
          </a:xfrm>
        </p:spPr>
        <p:txBody>
          <a:bodyPr lIns="0" tIns="0" rIns="0" bIns="0"/>
          <a:lstStyle>
            <a:lvl1pPr>
              <a:defRPr sz="1941" b="0" i="0">
                <a:solidFill>
                  <a:srgbClr val="685F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4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637" y="455409"/>
            <a:ext cx="8312727" cy="325923"/>
          </a:xfrm>
        </p:spPr>
        <p:txBody>
          <a:bodyPr lIns="0" tIns="0" rIns="0" bIns="0"/>
          <a:lstStyle>
            <a:lvl1pPr>
              <a:defRPr sz="2118" b="0" i="0">
                <a:solidFill>
                  <a:srgbClr val="BBB4A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93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637" y="455409"/>
            <a:ext cx="8312727" cy="325923"/>
          </a:xfrm>
        </p:spPr>
        <p:txBody>
          <a:bodyPr lIns="0" tIns="0" rIns="0" bIns="0"/>
          <a:lstStyle>
            <a:lvl1pPr>
              <a:defRPr sz="2118" b="0" i="0">
                <a:solidFill>
                  <a:srgbClr val="BBB4A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4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6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4" y="4409038"/>
            <a:ext cx="5866647" cy="191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5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4" y="4409038"/>
            <a:ext cx="5866647" cy="19170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78" y="0"/>
            <a:ext cx="8283922" cy="121316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4517645-4CC4-4A31-8797-8DFBC44FE833}"/>
              </a:ext>
            </a:extLst>
          </p:cNvPr>
          <p:cNvSpPr/>
          <p:nvPr userDrawn="1"/>
        </p:nvSpPr>
        <p:spPr>
          <a:xfrm>
            <a:off x="5611726" y="6166703"/>
            <a:ext cx="1635359" cy="425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42E5828-C275-47DE-969C-8DF83B5FC9CA}"/>
              </a:ext>
            </a:extLst>
          </p:cNvPr>
          <p:cNvSpPr/>
          <p:nvPr userDrawn="1"/>
        </p:nvSpPr>
        <p:spPr>
          <a:xfrm>
            <a:off x="4632798" y="5985646"/>
            <a:ext cx="559628" cy="61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ED3B-FC61-4E4A-9DF6-61C81083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20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75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5" y="4409040"/>
            <a:ext cx="5866647" cy="191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46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75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5" y="4409040"/>
            <a:ext cx="5866647" cy="191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362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70917"/>
            <a:ext cx="6308002" cy="1231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75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0895" y="4409040"/>
            <a:ext cx="5866647" cy="19170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15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79" y="2"/>
            <a:ext cx="8283922" cy="121316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5753A8CC-364F-42B2-9210-E2EB244578AF}"/>
              </a:ext>
            </a:extLst>
          </p:cNvPr>
          <p:cNvSpPr/>
          <p:nvPr userDrawn="1"/>
        </p:nvSpPr>
        <p:spPr>
          <a:xfrm>
            <a:off x="5407129" y="6178185"/>
            <a:ext cx="1730654" cy="440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2587EA7-9CB9-4F2D-9D15-D428A87D8E53}"/>
              </a:ext>
            </a:extLst>
          </p:cNvPr>
          <p:cNvSpPr/>
          <p:nvPr userDrawn="1"/>
        </p:nvSpPr>
        <p:spPr>
          <a:xfrm>
            <a:off x="4469022" y="5971998"/>
            <a:ext cx="559628" cy="616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0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4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860078" y="0"/>
            <a:ext cx="8283922" cy="12131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34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860079" y="2"/>
            <a:ext cx="8283922" cy="12131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000" dirty="0"/>
              <a:t>Click to edit Master title style</a:t>
            </a: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Click to edit Master text styles</a:t>
            </a:r>
          </a:p>
          <a:p>
            <a:pPr lvl="1"/>
            <a:r>
              <a:rPr lang="en-US" sz="1800"/>
              <a:t>Second level</a:t>
            </a:r>
          </a:p>
          <a:p>
            <a:pPr lvl="2"/>
            <a:r>
              <a:rPr lang="en-US" sz="1500"/>
              <a:t>Third level</a:t>
            </a:r>
          </a:p>
          <a:p>
            <a:pPr lvl="3"/>
            <a:r>
              <a:rPr lang="en-US" sz="1350"/>
              <a:t>Fourth level</a:t>
            </a:r>
          </a:p>
          <a:p>
            <a:pPr lvl="4"/>
            <a:r>
              <a:rPr lang="en-US" sz="1350"/>
              <a:t>Fifth level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855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415637" y="6185647"/>
            <a:ext cx="8312727" cy="268941"/>
          </a:xfrm>
          <a:custGeom>
            <a:avLst/>
            <a:gdLst/>
            <a:ahLst/>
            <a:cxnLst/>
            <a:rect l="l" t="t" r="r" b="b"/>
            <a:pathLst>
              <a:path w="9144000" h="304800">
                <a:moveTo>
                  <a:pt x="0" y="304800"/>
                </a:moveTo>
                <a:lnTo>
                  <a:pt x="9144000" y="304800"/>
                </a:lnTo>
                <a:lnTo>
                  <a:pt x="9144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415637" y="403411"/>
            <a:ext cx="8312727" cy="470647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0" y="533400"/>
                </a:moveTo>
                <a:lnTo>
                  <a:pt x="9144000" y="533400"/>
                </a:lnTo>
                <a:lnTo>
                  <a:pt x="9144000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6056174" y="476026"/>
            <a:ext cx="666404" cy="328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bk object 19"/>
          <p:cNvSpPr/>
          <p:nvPr/>
        </p:nvSpPr>
        <p:spPr>
          <a:xfrm>
            <a:off x="6827519" y="454511"/>
            <a:ext cx="382385" cy="371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bk object 20"/>
          <p:cNvSpPr/>
          <p:nvPr/>
        </p:nvSpPr>
        <p:spPr>
          <a:xfrm>
            <a:off x="4828309" y="452223"/>
            <a:ext cx="1134687" cy="32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bk object 21"/>
          <p:cNvSpPr/>
          <p:nvPr/>
        </p:nvSpPr>
        <p:spPr>
          <a:xfrm>
            <a:off x="7302731" y="486783"/>
            <a:ext cx="1154084" cy="302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636" y="451596"/>
            <a:ext cx="83127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BBB4AD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4559" y="1560757"/>
            <a:ext cx="755488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685F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66328" y="6206042"/>
            <a:ext cx="256886" cy="412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88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413">
              <a:lnSpc>
                <a:spcPts val="1597"/>
              </a:lnSpc>
            </a:pPr>
            <a:fld id="{81D60167-4931-47E6-BA6A-407CBD079E47}" type="slidenum">
              <a:rPr lang="en-US" smtClean="0"/>
              <a:pPr marL="22413">
                <a:lnSpc>
                  <a:spcPts val="1597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.gov/data/tables/time-series/demo/income-poverty/cps-hinc/hinc-02.2016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592199"/>
            <a:ext cx="6308002" cy="1231538"/>
          </a:xfrm>
        </p:spPr>
        <p:txBody>
          <a:bodyPr/>
          <a:lstStyle/>
          <a:p>
            <a:r>
              <a:rPr lang="en-US" sz="3200" dirty="0"/>
              <a:t>Affordable Assisted Living Communities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Financed with Tax Credits and Medicaid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69CC730-01FE-4CF6-9E4D-FBE4FFE90463}"/>
              </a:ext>
            </a:extLst>
          </p:cNvPr>
          <p:cNvSpPr/>
          <p:nvPr/>
        </p:nvSpPr>
        <p:spPr>
          <a:xfrm>
            <a:off x="466629" y="1516543"/>
            <a:ext cx="2487706" cy="7073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62FFDFA-3682-4C7E-B6E9-8353B08AE036}"/>
              </a:ext>
            </a:extLst>
          </p:cNvPr>
          <p:cNvSpPr/>
          <p:nvPr/>
        </p:nvSpPr>
        <p:spPr>
          <a:xfrm>
            <a:off x="466629" y="2489612"/>
            <a:ext cx="744865" cy="820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6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A63148-04ED-4833-8F8C-EDCDC33DE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78" y="1751885"/>
            <a:ext cx="7438714" cy="4342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8166EE-72EC-484E-9CF4-DF8F57F0AF9D}"/>
              </a:ext>
            </a:extLst>
          </p:cNvPr>
          <p:cNvSpPr txBox="1"/>
          <p:nvPr/>
        </p:nvSpPr>
        <p:spPr>
          <a:xfrm>
            <a:off x="860078" y="1336275"/>
            <a:ext cx="4466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Evergreen Village, Bloomington, Indiana</a:t>
            </a:r>
          </a:p>
        </p:txBody>
      </p:sp>
    </p:spTree>
    <p:extLst>
      <p:ext uri="{BB962C8B-B14F-4D97-AF65-F5344CB8AC3E}">
        <p14:creationId xmlns:p14="http://schemas.microsoft.com/office/powerpoint/2010/main" val="290468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B138-30F8-44EB-83FF-C1BE5C48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Medicaid Elderly Waiver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76F9-A5BA-4281-A225-02DA98D5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5487"/>
            <a:ext cx="7886700" cy="4351338"/>
          </a:xfrm>
        </p:spPr>
        <p:txBody>
          <a:bodyPr/>
          <a:lstStyle/>
          <a:p>
            <a:r>
              <a:rPr lang="en-US" sz="2000" dirty="0"/>
              <a:t>States are required to provide long-term care for Medicaid-eligible elderly who need it. Mostly in nursing homes.</a:t>
            </a:r>
          </a:p>
          <a:p>
            <a:endParaRPr lang="en-US" sz="2000" dirty="0"/>
          </a:p>
          <a:p>
            <a:r>
              <a:rPr lang="en-US" sz="2000" dirty="0"/>
              <a:t>States can request a “waiver” from CMS to allow use of Medicaid for assisted living</a:t>
            </a:r>
          </a:p>
          <a:p>
            <a:pPr lvl="1"/>
            <a:r>
              <a:rPr lang="en-US" sz="1600" dirty="0"/>
              <a:t>Must need nursing home level of care</a:t>
            </a:r>
          </a:p>
          <a:p>
            <a:pPr lvl="1"/>
            <a:r>
              <a:rPr lang="en-US" sz="1600" dirty="0"/>
              <a:t>Waiver pays for services, while Room &amp; Board (rent) is paid separately, by SSI</a:t>
            </a:r>
          </a:p>
          <a:p>
            <a:pPr lvl="1"/>
            <a:r>
              <a:rPr lang="en-US" sz="1600" dirty="0"/>
              <a:t>Service payment is set by State or MCO</a:t>
            </a:r>
          </a:p>
          <a:p>
            <a:endParaRPr lang="en-US" sz="2000" dirty="0"/>
          </a:p>
          <a:p>
            <a:r>
              <a:rPr lang="en-US" sz="2000" dirty="0"/>
              <a:t>Residents must have income below 300% of SSI and less than $2,000 in assets, ~$27,000/year</a:t>
            </a:r>
          </a:p>
          <a:p>
            <a:endParaRPr lang="en-US" sz="2000" dirty="0"/>
          </a:p>
          <a:p>
            <a:r>
              <a:rPr lang="en-US" sz="2000" dirty="0"/>
              <a:t>Program specifics are different in every state </a:t>
            </a:r>
          </a:p>
        </p:txBody>
      </p:sp>
    </p:spTree>
    <p:extLst>
      <p:ext uri="{BB962C8B-B14F-4D97-AF65-F5344CB8AC3E}">
        <p14:creationId xmlns:p14="http://schemas.microsoft.com/office/powerpoint/2010/main" val="352713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B056D-AAEA-41CC-A276-11E80163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Medicaid Waiver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E69B9-B0FB-48D8-94DC-FD1AF9DF5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State Medicaid waiver programs differ considerably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Acuity served or Level Of Care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Subsidy levels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Amount of income residents must contribute toward their care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Process for qualifying potential residents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Speed of reimbursement</a:t>
            </a:r>
          </a:p>
        </p:txBody>
      </p:sp>
    </p:spTree>
    <p:extLst>
      <p:ext uri="{BB962C8B-B14F-4D97-AF65-F5344CB8AC3E}">
        <p14:creationId xmlns:p14="http://schemas.microsoft.com/office/powerpoint/2010/main" val="49843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Diligence on State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spc="-10" dirty="0">
                <a:cs typeface="Calibri"/>
              </a:rPr>
              <a:t>Does </a:t>
            </a:r>
            <a:r>
              <a:rPr lang="en-US" sz="2000" spc="-5" dirty="0">
                <a:cs typeface="Calibri"/>
              </a:rPr>
              <a:t>it </a:t>
            </a:r>
            <a:r>
              <a:rPr lang="en-US" sz="2000" spc="-20" dirty="0">
                <a:cs typeface="Calibri"/>
              </a:rPr>
              <a:t>provide </a:t>
            </a:r>
            <a:r>
              <a:rPr lang="en-US" sz="2000" spc="-5" dirty="0">
                <a:cs typeface="Calibri"/>
              </a:rPr>
              <a:t>enough </a:t>
            </a:r>
            <a:r>
              <a:rPr lang="en-US" sz="2000" spc="-15" dirty="0">
                <a:cs typeface="Calibri"/>
              </a:rPr>
              <a:t>revenue to </a:t>
            </a:r>
            <a:r>
              <a:rPr lang="en-US" sz="2000" spc="-25" dirty="0">
                <a:cs typeface="Calibri"/>
              </a:rPr>
              <a:t>operate </a:t>
            </a:r>
            <a:r>
              <a:rPr lang="en-US" sz="2000" spc="-5" dirty="0">
                <a:cs typeface="Calibri"/>
              </a:rPr>
              <a:t>the </a:t>
            </a:r>
            <a:r>
              <a:rPr lang="en-US" sz="2000" spc="-15" dirty="0">
                <a:cs typeface="Calibri"/>
              </a:rPr>
              <a:t>project </a:t>
            </a:r>
            <a:r>
              <a:rPr lang="en-US" sz="2000" spc="-5" dirty="0">
                <a:cs typeface="Calibri"/>
              </a:rPr>
              <a:t>with </a:t>
            </a:r>
            <a:r>
              <a:rPr lang="en-US" sz="2000" spc="-10" dirty="0">
                <a:cs typeface="Calibri"/>
              </a:rPr>
              <a:t>positive  cash flow? </a:t>
            </a:r>
            <a:r>
              <a:rPr lang="en-US" sz="2000" spc="-15" dirty="0">
                <a:cs typeface="Calibri"/>
              </a:rPr>
              <a:t>Many </a:t>
            </a:r>
            <a:r>
              <a:rPr lang="en-US" sz="2000" spc="-30" dirty="0">
                <a:cs typeface="Calibri"/>
              </a:rPr>
              <a:t>state </a:t>
            </a:r>
            <a:r>
              <a:rPr lang="en-US" sz="2000" spc="-5" dirty="0">
                <a:cs typeface="Calibri"/>
              </a:rPr>
              <a:t>elderly </a:t>
            </a:r>
            <a:r>
              <a:rPr lang="en-US" sz="2000" spc="-15" dirty="0">
                <a:cs typeface="Calibri"/>
              </a:rPr>
              <a:t>waiver </a:t>
            </a:r>
            <a:r>
              <a:rPr lang="en-US" sz="2000" spc="-20" dirty="0">
                <a:cs typeface="Calibri"/>
              </a:rPr>
              <a:t>programs </a:t>
            </a:r>
            <a:r>
              <a:rPr lang="en-US" sz="2000" spc="-25" dirty="0">
                <a:cs typeface="Calibri"/>
              </a:rPr>
              <a:t>have </a:t>
            </a:r>
            <a:r>
              <a:rPr lang="en-US" sz="2000" spc="-15" dirty="0">
                <a:cs typeface="Calibri"/>
              </a:rPr>
              <a:t>inadequate  </a:t>
            </a:r>
            <a:r>
              <a:rPr lang="en-US" sz="2000" spc="-20" dirty="0">
                <a:cs typeface="Calibri"/>
              </a:rPr>
              <a:t>reimbursement</a:t>
            </a:r>
            <a:r>
              <a:rPr lang="en-US" sz="2000" spc="35" dirty="0">
                <a:cs typeface="Calibri"/>
              </a:rPr>
              <a:t> </a:t>
            </a:r>
            <a:r>
              <a:rPr lang="en-US" sz="2000" spc="-25" dirty="0">
                <a:cs typeface="Calibri"/>
              </a:rPr>
              <a:t>rates.</a:t>
            </a: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 marL="2413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lang="en-US" sz="2000" spc="-15" dirty="0">
                <a:cs typeface="Calibri"/>
              </a:rPr>
              <a:t>Process </a:t>
            </a:r>
            <a:r>
              <a:rPr lang="en-US" sz="2000" spc="-25" dirty="0">
                <a:cs typeface="Calibri"/>
              </a:rPr>
              <a:t>for </a:t>
            </a:r>
            <a:r>
              <a:rPr lang="en-US" sz="2000" spc="-10" dirty="0">
                <a:cs typeface="Calibri"/>
              </a:rPr>
              <a:t>qualifying </a:t>
            </a:r>
            <a:r>
              <a:rPr lang="en-US" sz="2000" spc="-15" dirty="0">
                <a:cs typeface="Calibri"/>
              </a:rPr>
              <a:t>prospective resident </a:t>
            </a:r>
            <a:r>
              <a:rPr lang="en-US" sz="2000" spc="-25" dirty="0">
                <a:cs typeface="Calibri"/>
              </a:rPr>
              <a:t>for </a:t>
            </a:r>
            <a:r>
              <a:rPr lang="en-US" sz="2000" spc="-15" dirty="0">
                <a:cs typeface="Calibri"/>
              </a:rPr>
              <a:t>assistance?</a:t>
            </a:r>
            <a:r>
              <a:rPr lang="en-US" sz="2000" spc="240" dirty="0">
                <a:cs typeface="Calibri"/>
              </a:rPr>
              <a:t> </a:t>
            </a:r>
            <a:r>
              <a:rPr lang="en-US" sz="2000" spc="-20" dirty="0">
                <a:cs typeface="Calibri"/>
              </a:rPr>
              <a:t>Affects </a:t>
            </a:r>
            <a:r>
              <a:rPr lang="en-US" sz="2000" spc="-15" dirty="0">
                <a:cs typeface="Calibri"/>
              </a:rPr>
              <a:t>vacancy</a:t>
            </a:r>
          </a:p>
          <a:p>
            <a:pPr marL="2413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endParaRPr lang="en-US" sz="2000" dirty="0">
              <a:cs typeface="Calibri"/>
            </a:endParaRPr>
          </a:p>
          <a:p>
            <a:r>
              <a:rPr lang="en-US" sz="2000" spc="-10" dirty="0">
                <a:cs typeface="Calibri"/>
              </a:rPr>
              <a:t>How quickly </a:t>
            </a:r>
            <a:r>
              <a:rPr lang="en-US" sz="2000" spc="-5" dirty="0">
                <a:cs typeface="Calibri"/>
              </a:rPr>
              <a:t>will the </a:t>
            </a:r>
            <a:r>
              <a:rPr lang="en-US" sz="2000" spc="-30" dirty="0">
                <a:cs typeface="Calibri"/>
              </a:rPr>
              <a:t>state </a:t>
            </a:r>
            <a:r>
              <a:rPr lang="en-US" sz="2000" spc="-20" dirty="0">
                <a:cs typeface="Calibri"/>
              </a:rPr>
              <a:t>pay? </a:t>
            </a:r>
            <a:r>
              <a:rPr lang="en-US" sz="2000" spc="-5" dirty="0">
                <a:cs typeface="Calibri"/>
              </a:rPr>
              <a:t>If </a:t>
            </a:r>
            <a:r>
              <a:rPr lang="en-US" sz="2000" spc="-55" dirty="0">
                <a:cs typeface="Calibri"/>
              </a:rPr>
              <a:t>slow, </a:t>
            </a:r>
            <a:r>
              <a:rPr lang="en-US" sz="2000" spc="-20" dirty="0">
                <a:cs typeface="Calibri"/>
              </a:rPr>
              <a:t>affects </a:t>
            </a:r>
            <a:r>
              <a:rPr lang="en-US" sz="2000" spc="-10" dirty="0">
                <a:cs typeface="Calibri"/>
              </a:rPr>
              <a:t>cash </a:t>
            </a:r>
            <a:r>
              <a:rPr lang="en-US" sz="2000" spc="-45" dirty="0">
                <a:cs typeface="Calibri"/>
              </a:rPr>
              <a:t>flow. </a:t>
            </a:r>
            <a:r>
              <a:rPr lang="en-US" sz="2000" spc="-20" dirty="0">
                <a:cs typeface="Calibri"/>
              </a:rPr>
              <a:t>May </a:t>
            </a:r>
            <a:r>
              <a:rPr lang="en-US" sz="2000" spc="-15" dirty="0">
                <a:cs typeface="Calibri"/>
              </a:rPr>
              <a:t>necessitate </a:t>
            </a:r>
            <a:r>
              <a:rPr lang="en-US" sz="2000" spc="-5" dirty="0">
                <a:cs typeface="Calibri"/>
              </a:rPr>
              <a:t>an </a:t>
            </a:r>
            <a:r>
              <a:rPr lang="en-US" sz="2000" spc="-10" dirty="0">
                <a:cs typeface="Calibri"/>
              </a:rPr>
              <a:t>additional </a:t>
            </a:r>
            <a:r>
              <a:rPr lang="en-US" sz="2000" spc="-15" dirty="0">
                <a:cs typeface="Calibri"/>
              </a:rPr>
              <a:t>reserve </a:t>
            </a:r>
            <a:r>
              <a:rPr lang="en-US" sz="2000" spc="-25" dirty="0">
                <a:cs typeface="Calibri"/>
              </a:rPr>
              <a:t>for </a:t>
            </a:r>
            <a:r>
              <a:rPr lang="en-US" sz="2000" spc="-20" dirty="0">
                <a:cs typeface="Calibri"/>
              </a:rPr>
              <a:t>delayed payment </a:t>
            </a:r>
            <a:r>
              <a:rPr lang="en-US" sz="2000" spc="-5" dirty="0">
                <a:cs typeface="Calibri"/>
              </a:rPr>
              <a:t>or </a:t>
            </a:r>
            <a:r>
              <a:rPr lang="en-US" sz="2000" spc="-10" dirty="0">
                <a:cs typeface="Calibri"/>
              </a:rPr>
              <a:t>financing </a:t>
            </a:r>
            <a:r>
              <a:rPr lang="en-US" sz="2000" spc="-30" dirty="0">
                <a:cs typeface="Calibri"/>
              </a:rPr>
              <a:t>for </a:t>
            </a:r>
            <a:r>
              <a:rPr lang="en-US" sz="2000" spc="-15" dirty="0">
                <a:cs typeface="Calibri"/>
              </a:rPr>
              <a:t>receivables.</a:t>
            </a:r>
            <a:endParaRPr lang="en-US" sz="20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5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AL Waiver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spc="-10" dirty="0">
                <a:cs typeface="Calibri"/>
              </a:rPr>
              <a:t>Reimbursement Rates</a:t>
            </a:r>
          </a:p>
          <a:p>
            <a:pPr>
              <a:lnSpc>
                <a:spcPct val="100000"/>
              </a:lnSpc>
            </a:pPr>
            <a:r>
              <a:rPr lang="en-US" sz="2000" spc="-10" dirty="0">
                <a:cs typeface="Calibri"/>
              </a:rPr>
              <a:t>Limited slots</a:t>
            </a:r>
            <a:endParaRPr lang="en-US" sz="1600" spc="-25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000" spc="-25" dirty="0">
                <a:cs typeface="Calibri"/>
              </a:rPr>
              <a:t>Personal Allowance &amp; Cost Share</a:t>
            </a:r>
          </a:p>
          <a:p>
            <a:pPr>
              <a:lnSpc>
                <a:spcPct val="100000"/>
              </a:lnSpc>
            </a:pPr>
            <a:r>
              <a:rPr lang="en-US" sz="2000" spc="-25" dirty="0">
                <a:cs typeface="Calibri"/>
              </a:rPr>
              <a:t>MCOs?</a:t>
            </a:r>
          </a:p>
          <a:p>
            <a:pPr>
              <a:lnSpc>
                <a:spcPct val="100000"/>
              </a:lnSpc>
            </a:pPr>
            <a:r>
              <a:rPr lang="en-US" sz="2000" spc="-25" dirty="0">
                <a:cs typeface="Calibri"/>
              </a:rPr>
              <a:t>Process</a:t>
            </a:r>
            <a:endParaRPr lang="en-US" sz="2000" dirty="0">
              <a:cs typeface="Calibri"/>
            </a:endParaRPr>
          </a:p>
          <a:p>
            <a:r>
              <a:rPr lang="en-US" sz="2000" spc="-10" dirty="0">
                <a:cs typeface="Calibri"/>
              </a:rPr>
              <a:t>Timing of reimbursements</a:t>
            </a:r>
          </a:p>
          <a:p>
            <a:pPr lvl="1"/>
            <a:r>
              <a:rPr lang="en-US" sz="1600" spc="-10" dirty="0">
                <a:cs typeface="Calibri"/>
              </a:rPr>
              <a:t>Slow turnaround ma</a:t>
            </a:r>
            <a:r>
              <a:rPr lang="en-US" sz="1600" spc="-20" dirty="0">
                <a:cs typeface="Calibri"/>
              </a:rPr>
              <a:t>y </a:t>
            </a:r>
            <a:r>
              <a:rPr lang="en-US" sz="1600" spc="-15" dirty="0">
                <a:cs typeface="Calibri"/>
              </a:rPr>
              <a:t>necessitate </a:t>
            </a:r>
            <a:r>
              <a:rPr lang="en-US" sz="1600" spc="-5" dirty="0">
                <a:cs typeface="Calibri"/>
              </a:rPr>
              <a:t>an </a:t>
            </a:r>
            <a:r>
              <a:rPr lang="en-US" sz="1600" spc="-10" dirty="0">
                <a:cs typeface="Calibri"/>
              </a:rPr>
              <a:t>additional </a:t>
            </a:r>
            <a:r>
              <a:rPr lang="en-US" sz="1600" spc="-15" dirty="0">
                <a:cs typeface="Calibri"/>
              </a:rPr>
              <a:t>reserve </a:t>
            </a:r>
            <a:r>
              <a:rPr lang="en-US" sz="1600" spc="-25" dirty="0">
                <a:cs typeface="Calibri"/>
              </a:rPr>
              <a:t>for </a:t>
            </a:r>
            <a:r>
              <a:rPr lang="en-US" sz="1600" spc="-20" dirty="0">
                <a:cs typeface="Calibri"/>
              </a:rPr>
              <a:t>delayed payment</a:t>
            </a:r>
          </a:p>
          <a:p>
            <a:r>
              <a:rPr lang="en-US" sz="2000" spc="-20" dirty="0">
                <a:cs typeface="Calibri"/>
              </a:rPr>
              <a:t>Housing Agency/Bond Issuer</a:t>
            </a:r>
            <a:endParaRPr lang="en-US" sz="20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8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FE5C3-82EC-482C-AF6C-63599EE2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Carding Group Activity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9EC2E873-24B0-4B72-8BC2-636CC01CA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7804" y="1429889"/>
            <a:ext cx="7027844" cy="4346570"/>
          </a:xfr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8E8676-F649-47F5-BEB4-DEA06C43CC7F}"/>
              </a:ext>
            </a:extLst>
          </p:cNvPr>
          <p:cNvSpPr/>
          <p:nvPr/>
        </p:nvSpPr>
        <p:spPr>
          <a:xfrm>
            <a:off x="6166083" y="2214607"/>
            <a:ext cx="740267" cy="631277"/>
          </a:xfrm>
          <a:custGeom>
            <a:avLst/>
            <a:gdLst>
              <a:gd name="connsiteX0" fmla="*/ 785142 w 786648"/>
              <a:gd name="connsiteY0" fmla="*/ 682388 h 687787"/>
              <a:gd name="connsiteX1" fmla="*/ 751023 w 786648"/>
              <a:gd name="connsiteY1" fmla="*/ 661916 h 687787"/>
              <a:gd name="connsiteX2" fmla="*/ 682784 w 786648"/>
              <a:gd name="connsiteY2" fmla="*/ 641445 h 687787"/>
              <a:gd name="connsiteX3" fmla="*/ 641841 w 786648"/>
              <a:gd name="connsiteY3" fmla="*/ 627797 h 687787"/>
              <a:gd name="connsiteX4" fmla="*/ 621369 w 786648"/>
              <a:gd name="connsiteY4" fmla="*/ 620973 h 687787"/>
              <a:gd name="connsiteX5" fmla="*/ 600897 w 786648"/>
              <a:gd name="connsiteY5" fmla="*/ 607325 h 687787"/>
              <a:gd name="connsiteX6" fmla="*/ 587250 w 786648"/>
              <a:gd name="connsiteY6" fmla="*/ 566382 h 687787"/>
              <a:gd name="connsiteX7" fmla="*/ 546306 w 786648"/>
              <a:gd name="connsiteY7" fmla="*/ 545910 h 687787"/>
              <a:gd name="connsiteX8" fmla="*/ 525835 w 786648"/>
              <a:gd name="connsiteY8" fmla="*/ 539087 h 687787"/>
              <a:gd name="connsiteX9" fmla="*/ 491715 w 786648"/>
              <a:gd name="connsiteY9" fmla="*/ 545910 h 687787"/>
              <a:gd name="connsiteX10" fmla="*/ 430300 w 786648"/>
              <a:gd name="connsiteY10" fmla="*/ 559558 h 687787"/>
              <a:gd name="connsiteX11" fmla="*/ 348414 w 786648"/>
              <a:gd name="connsiteY11" fmla="*/ 573206 h 687787"/>
              <a:gd name="connsiteX12" fmla="*/ 307471 w 786648"/>
              <a:gd name="connsiteY12" fmla="*/ 586854 h 687787"/>
              <a:gd name="connsiteX13" fmla="*/ 164169 w 786648"/>
              <a:gd name="connsiteY13" fmla="*/ 607325 h 687787"/>
              <a:gd name="connsiteX14" fmla="*/ 130050 w 786648"/>
              <a:gd name="connsiteY14" fmla="*/ 614149 h 687787"/>
              <a:gd name="connsiteX15" fmla="*/ 61811 w 786648"/>
              <a:gd name="connsiteY15" fmla="*/ 627797 h 687787"/>
              <a:gd name="connsiteX16" fmla="*/ 20868 w 786648"/>
              <a:gd name="connsiteY16" fmla="*/ 641445 h 687787"/>
              <a:gd name="connsiteX17" fmla="*/ 396 w 786648"/>
              <a:gd name="connsiteY17" fmla="*/ 600501 h 687787"/>
              <a:gd name="connsiteX18" fmla="*/ 20868 w 786648"/>
              <a:gd name="connsiteY18" fmla="*/ 586854 h 687787"/>
              <a:gd name="connsiteX19" fmla="*/ 34515 w 786648"/>
              <a:gd name="connsiteY19" fmla="*/ 566382 h 687787"/>
              <a:gd name="connsiteX20" fmla="*/ 54987 w 786648"/>
              <a:gd name="connsiteY20" fmla="*/ 559558 h 687787"/>
              <a:gd name="connsiteX21" fmla="*/ 82283 w 786648"/>
              <a:gd name="connsiteY21" fmla="*/ 518615 h 687787"/>
              <a:gd name="connsiteX22" fmla="*/ 82283 w 786648"/>
              <a:gd name="connsiteY22" fmla="*/ 470848 h 687787"/>
              <a:gd name="connsiteX23" fmla="*/ 61811 w 786648"/>
              <a:gd name="connsiteY23" fmla="*/ 464024 h 687787"/>
              <a:gd name="connsiteX24" fmla="*/ 54987 w 786648"/>
              <a:gd name="connsiteY24" fmla="*/ 443552 h 687787"/>
              <a:gd name="connsiteX25" fmla="*/ 61811 w 786648"/>
              <a:gd name="connsiteY25" fmla="*/ 409433 h 687787"/>
              <a:gd name="connsiteX26" fmla="*/ 82283 w 786648"/>
              <a:gd name="connsiteY26" fmla="*/ 402609 h 687787"/>
              <a:gd name="connsiteX27" fmla="*/ 157345 w 786648"/>
              <a:gd name="connsiteY27" fmla="*/ 382137 h 687787"/>
              <a:gd name="connsiteX28" fmla="*/ 205112 w 786648"/>
              <a:gd name="connsiteY28" fmla="*/ 388961 h 687787"/>
              <a:gd name="connsiteX29" fmla="*/ 266527 w 786648"/>
              <a:gd name="connsiteY29" fmla="*/ 375313 h 687787"/>
              <a:gd name="connsiteX30" fmla="*/ 327942 w 786648"/>
              <a:gd name="connsiteY30" fmla="*/ 368490 h 687787"/>
              <a:gd name="connsiteX31" fmla="*/ 334766 w 786648"/>
              <a:gd name="connsiteY31" fmla="*/ 348018 h 687787"/>
              <a:gd name="connsiteX32" fmla="*/ 375709 w 786648"/>
              <a:gd name="connsiteY32" fmla="*/ 320722 h 687787"/>
              <a:gd name="connsiteX33" fmla="*/ 382533 w 786648"/>
              <a:gd name="connsiteY33" fmla="*/ 238836 h 687787"/>
              <a:gd name="connsiteX34" fmla="*/ 341590 w 786648"/>
              <a:gd name="connsiteY34" fmla="*/ 218364 h 687787"/>
              <a:gd name="connsiteX35" fmla="*/ 368886 w 786648"/>
              <a:gd name="connsiteY35" fmla="*/ 184245 h 687787"/>
              <a:gd name="connsiteX36" fmla="*/ 403005 w 786648"/>
              <a:gd name="connsiteY36" fmla="*/ 150125 h 687787"/>
              <a:gd name="connsiteX37" fmla="*/ 416653 w 786648"/>
              <a:gd name="connsiteY37" fmla="*/ 129654 h 687787"/>
              <a:gd name="connsiteX38" fmla="*/ 437124 w 786648"/>
              <a:gd name="connsiteY38" fmla="*/ 116006 h 687787"/>
              <a:gd name="connsiteX39" fmla="*/ 416653 w 786648"/>
              <a:gd name="connsiteY39" fmla="*/ 136478 h 687787"/>
              <a:gd name="connsiteX40" fmla="*/ 423477 w 786648"/>
              <a:gd name="connsiteY40" fmla="*/ 116006 h 687787"/>
              <a:gd name="connsiteX41" fmla="*/ 443948 w 786648"/>
              <a:gd name="connsiteY41" fmla="*/ 95534 h 687787"/>
              <a:gd name="connsiteX42" fmla="*/ 457596 w 786648"/>
              <a:gd name="connsiteY42" fmla="*/ 75063 h 687787"/>
              <a:gd name="connsiteX43" fmla="*/ 464420 w 786648"/>
              <a:gd name="connsiteY43" fmla="*/ 54591 h 687787"/>
              <a:gd name="connsiteX44" fmla="*/ 484892 w 786648"/>
              <a:gd name="connsiteY44" fmla="*/ 40943 h 687787"/>
              <a:gd name="connsiteX45" fmla="*/ 553130 w 786648"/>
              <a:gd name="connsiteY45" fmla="*/ 20472 h 687787"/>
              <a:gd name="connsiteX46" fmla="*/ 573602 w 786648"/>
              <a:gd name="connsiteY46" fmla="*/ 13648 h 687787"/>
              <a:gd name="connsiteX47" fmla="*/ 628193 w 786648"/>
              <a:gd name="connsiteY47" fmla="*/ 6824 h 687787"/>
              <a:gd name="connsiteX48" fmla="*/ 648665 w 786648"/>
              <a:gd name="connsiteY48" fmla="*/ 0 h 687787"/>
              <a:gd name="connsiteX49" fmla="*/ 682784 w 786648"/>
              <a:gd name="connsiteY49" fmla="*/ 27296 h 687787"/>
              <a:gd name="connsiteX50" fmla="*/ 696432 w 786648"/>
              <a:gd name="connsiteY50" fmla="*/ 47767 h 687787"/>
              <a:gd name="connsiteX51" fmla="*/ 703256 w 786648"/>
              <a:gd name="connsiteY51" fmla="*/ 81887 h 687787"/>
              <a:gd name="connsiteX52" fmla="*/ 710080 w 786648"/>
              <a:gd name="connsiteY52" fmla="*/ 102358 h 687787"/>
              <a:gd name="connsiteX53" fmla="*/ 696432 w 786648"/>
              <a:gd name="connsiteY53" fmla="*/ 177421 h 687787"/>
              <a:gd name="connsiteX54" fmla="*/ 723727 w 786648"/>
              <a:gd name="connsiteY54" fmla="*/ 211540 h 687787"/>
              <a:gd name="connsiteX55" fmla="*/ 751023 w 786648"/>
              <a:gd name="connsiteY55" fmla="*/ 252484 h 687787"/>
              <a:gd name="connsiteX56" fmla="*/ 764671 w 786648"/>
              <a:gd name="connsiteY56" fmla="*/ 293427 h 687787"/>
              <a:gd name="connsiteX57" fmla="*/ 771495 w 786648"/>
              <a:gd name="connsiteY57" fmla="*/ 313899 h 687787"/>
              <a:gd name="connsiteX58" fmla="*/ 764671 w 786648"/>
              <a:gd name="connsiteY58" fmla="*/ 402609 h 687787"/>
              <a:gd name="connsiteX59" fmla="*/ 757847 w 786648"/>
              <a:gd name="connsiteY59" fmla="*/ 477672 h 687787"/>
              <a:gd name="connsiteX60" fmla="*/ 764671 w 786648"/>
              <a:gd name="connsiteY60" fmla="*/ 552734 h 687787"/>
              <a:gd name="connsiteX61" fmla="*/ 757847 w 786648"/>
              <a:gd name="connsiteY61" fmla="*/ 532263 h 687787"/>
              <a:gd name="connsiteX62" fmla="*/ 764671 w 786648"/>
              <a:gd name="connsiteY62" fmla="*/ 511791 h 687787"/>
              <a:gd name="connsiteX63" fmla="*/ 785142 w 786648"/>
              <a:gd name="connsiteY63" fmla="*/ 552734 h 687787"/>
              <a:gd name="connsiteX64" fmla="*/ 785142 w 786648"/>
              <a:gd name="connsiteY64" fmla="*/ 682388 h 68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86648" h="687787">
                <a:moveTo>
                  <a:pt x="785142" y="682388"/>
                </a:moveTo>
                <a:cubicBezTo>
                  <a:pt x="779456" y="700585"/>
                  <a:pt x="763097" y="667404"/>
                  <a:pt x="751023" y="661916"/>
                </a:cubicBezTo>
                <a:cubicBezTo>
                  <a:pt x="719805" y="647726"/>
                  <a:pt x="711896" y="650179"/>
                  <a:pt x="682784" y="641445"/>
                </a:cubicBezTo>
                <a:cubicBezTo>
                  <a:pt x="669005" y="637311"/>
                  <a:pt x="655489" y="632346"/>
                  <a:pt x="641841" y="627797"/>
                </a:cubicBezTo>
                <a:cubicBezTo>
                  <a:pt x="635017" y="625522"/>
                  <a:pt x="627354" y="624963"/>
                  <a:pt x="621369" y="620973"/>
                </a:cubicBezTo>
                <a:lnTo>
                  <a:pt x="600897" y="607325"/>
                </a:lnTo>
                <a:cubicBezTo>
                  <a:pt x="596348" y="593677"/>
                  <a:pt x="600898" y="570931"/>
                  <a:pt x="587250" y="566382"/>
                </a:cubicBezTo>
                <a:cubicBezTo>
                  <a:pt x="535790" y="549229"/>
                  <a:pt x="599224" y="572368"/>
                  <a:pt x="546306" y="545910"/>
                </a:cubicBezTo>
                <a:cubicBezTo>
                  <a:pt x="539873" y="542693"/>
                  <a:pt x="532659" y="541361"/>
                  <a:pt x="525835" y="539087"/>
                </a:cubicBezTo>
                <a:cubicBezTo>
                  <a:pt x="514462" y="541361"/>
                  <a:pt x="503234" y="544555"/>
                  <a:pt x="491715" y="545910"/>
                </a:cubicBezTo>
                <a:cubicBezTo>
                  <a:pt x="409435" y="555589"/>
                  <a:pt x="382066" y="543479"/>
                  <a:pt x="430300" y="559558"/>
                </a:cubicBezTo>
                <a:cubicBezTo>
                  <a:pt x="374328" y="578216"/>
                  <a:pt x="462684" y="550352"/>
                  <a:pt x="348414" y="573206"/>
                </a:cubicBezTo>
                <a:cubicBezTo>
                  <a:pt x="334307" y="576027"/>
                  <a:pt x="321746" y="585070"/>
                  <a:pt x="307471" y="586854"/>
                </a:cubicBezTo>
                <a:cubicBezTo>
                  <a:pt x="259575" y="592841"/>
                  <a:pt x="211680" y="598686"/>
                  <a:pt x="164169" y="607325"/>
                </a:cubicBezTo>
                <a:cubicBezTo>
                  <a:pt x="152758" y="609400"/>
                  <a:pt x="141461" y="612074"/>
                  <a:pt x="130050" y="614149"/>
                </a:cubicBezTo>
                <a:cubicBezTo>
                  <a:pt x="98833" y="619825"/>
                  <a:pt x="89666" y="619440"/>
                  <a:pt x="61811" y="627797"/>
                </a:cubicBezTo>
                <a:cubicBezTo>
                  <a:pt x="48032" y="631931"/>
                  <a:pt x="20868" y="641445"/>
                  <a:pt x="20868" y="641445"/>
                </a:cubicBezTo>
                <a:cubicBezTo>
                  <a:pt x="17994" y="637134"/>
                  <a:pt x="-3136" y="609330"/>
                  <a:pt x="396" y="600501"/>
                </a:cubicBezTo>
                <a:cubicBezTo>
                  <a:pt x="3442" y="592886"/>
                  <a:pt x="14044" y="591403"/>
                  <a:pt x="20868" y="586854"/>
                </a:cubicBezTo>
                <a:cubicBezTo>
                  <a:pt x="25417" y="580030"/>
                  <a:pt x="28111" y="571505"/>
                  <a:pt x="34515" y="566382"/>
                </a:cubicBezTo>
                <a:cubicBezTo>
                  <a:pt x="40132" y="561888"/>
                  <a:pt x="49901" y="564644"/>
                  <a:pt x="54987" y="559558"/>
                </a:cubicBezTo>
                <a:cubicBezTo>
                  <a:pt x="66585" y="547960"/>
                  <a:pt x="82283" y="518615"/>
                  <a:pt x="82283" y="518615"/>
                </a:cubicBezTo>
                <a:cubicBezTo>
                  <a:pt x="87819" y="502004"/>
                  <a:pt x="96394" y="488487"/>
                  <a:pt x="82283" y="470848"/>
                </a:cubicBezTo>
                <a:cubicBezTo>
                  <a:pt x="77790" y="465231"/>
                  <a:pt x="68635" y="466299"/>
                  <a:pt x="61811" y="464024"/>
                </a:cubicBezTo>
                <a:cubicBezTo>
                  <a:pt x="59536" y="457200"/>
                  <a:pt x="54987" y="450745"/>
                  <a:pt x="54987" y="443552"/>
                </a:cubicBezTo>
                <a:cubicBezTo>
                  <a:pt x="54987" y="431954"/>
                  <a:pt x="55377" y="419083"/>
                  <a:pt x="61811" y="409433"/>
                </a:cubicBezTo>
                <a:cubicBezTo>
                  <a:pt x="65801" y="403448"/>
                  <a:pt x="75343" y="404502"/>
                  <a:pt x="82283" y="402609"/>
                </a:cubicBezTo>
                <a:cubicBezTo>
                  <a:pt x="166935" y="379522"/>
                  <a:pt x="110228" y="397843"/>
                  <a:pt x="157345" y="382137"/>
                </a:cubicBezTo>
                <a:cubicBezTo>
                  <a:pt x="173267" y="384412"/>
                  <a:pt x="189028" y="388961"/>
                  <a:pt x="205112" y="388961"/>
                </a:cubicBezTo>
                <a:cubicBezTo>
                  <a:pt x="269751" y="388961"/>
                  <a:pt x="224300" y="382350"/>
                  <a:pt x="266527" y="375313"/>
                </a:cubicBezTo>
                <a:cubicBezTo>
                  <a:pt x="286844" y="371927"/>
                  <a:pt x="307470" y="370764"/>
                  <a:pt x="327942" y="368490"/>
                </a:cubicBezTo>
                <a:cubicBezTo>
                  <a:pt x="330217" y="361666"/>
                  <a:pt x="329680" y="353104"/>
                  <a:pt x="334766" y="348018"/>
                </a:cubicBezTo>
                <a:cubicBezTo>
                  <a:pt x="346364" y="336420"/>
                  <a:pt x="375709" y="320722"/>
                  <a:pt x="375709" y="320722"/>
                </a:cubicBezTo>
                <a:cubicBezTo>
                  <a:pt x="386089" y="289582"/>
                  <a:pt x="399073" y="271917"/>
                  <a:pt x="382533" y="238836"/>
                </a:cubicBezTo>
                <a:cubicBezTo>
                  <a:pt x="377241" y="228253"/>
                  <a:pt x="351279" y="221594"/>
                  <a:pt x="341590" y="218364"/>
                </a:cubicBezTo>
                <a:cubicBezTo>
                  <a:pt x="354875" y="178509"/>
                  <a:pt x="338019" y="215113"/>
                  <a:pt x="368886" y="184245"/>
                </a:cubicBezTo>
                <a:cubicBezTo>
                  <a:pt x="414378" y="138751"/>
                  <a:pt x="348412" y="186520"/>
                  <a:pt x="403005" y="150125"/>
                </a:cubicBezTo>
                <a:cubicBezTo>
                  <a:pt x="407554" y="143301"/>
                  <a:pt x="410854" y="135453"/>
                  <a:pt x="416653" y="129654"/>
                </a:cubicBezTo>
                <a:cubicBezTo>
                  <a:pt x="422452" y="123855"/>
                  <a:pt x="442923" y="110207"/>
                  <a:pt x="437124" y="116006"/>
                </a:cubicBezTo>
                <a:lnTo>
                  <a:pt x="416653" y="136478"/>
                </a:lnTo>
                <a:cubicBezTo>
                  <a:pt x="418928" y="129654"/>
                  <a:pt x="419487" y="121991"/>
                  <a:pt x="423477" y="116006"/>
                </a:cubicBezTo>
                <a:cubicBezTo>
                  <a:pt x="428830" y="107976"/>
                  <a:pt x="437770" y="102948"/>
                  <a:pt x="443948" y="95534"/>
                </a:cubicBezTo>
                <a:cubicBezTo>
                  <a:pt x="449198" y="89234"/>
                  <a:pt x="453047" y="81887"/>
                  <a:pt x="457596" y="75063"/>
                </a:cubicBezTo>
                <a:cubicBezTo>
                  <a:pt x="459871" y="68239"/>
                  <a:pt x="459926" y="60208"/>
                  <a:pt x="464420" y="54591"/>
                </a:cubicBezTo>
                <a:cubicBezTo>
                  <a:pt x="469543" y="48187"/>
                  <a:pt x="477397" y="44274"/>
                  <a:pt x="484892" y="40943"/>
                </a:cubicBezTo>
                <a:cubicBezTo>
                  <a:pt x="514076" y="27973"/>
                  <a:pt x="525345" y="28411"/>
                  <a:pt x="553130" y="20472"/>
                </a:cubicBezTo>
                <a:cubicBezTo>
                  <a:pt x="560046" y="18496"/>
                  <a:pt x="566525" y="14935"/>
                  <a:pt x="573602" y="13648"/>
                </a:cubicBezTo>
                <a:cubicBezTo>
                  <a:pt x="591645" y="10367"/>
                  <a:pt x="609996" y="9099"/>
                  <a:pt x="628193" y="6824"/>
                </a:cubicBezTo>
                <a:cubicBezTo>
                  <a:pt x="635017" y="4549"/>
                  <a:pt x="641472" y="0"/>
                  <a:pt x="648665" y="0"/>
                </a:cubicBezTo>
                <a:cubicBezTo>
                  <a:pt x="685036" y="0"/>
                  <a:pt x="671385" y="4499"/>
                  <a:pt x="682784" y="27296"/>
                </a:cubicBezTo>
                <a:cubicBezTo>
                  <a:pt x="686452" y="34631"/>
                  <a:pt x="691883" y="40943"/>
                  <a:pt x="696432" y="47767"/>
                </a:cubicBezTo>
                <a:cubicBezTo>
                  <a:pt x="698707" y="59140"/>
                  <a:pt x="700443" y="70635"/>
                  <a:pt x="703256" y="81887"/>
                </a:cubicBezTo>
                <a:cubicBezTo>
                  <a:pt x="705001" y="88865"/>
                  <a:pt x="710080" y="95165"/>
                  <a:pt x="710080" y="102358"/>
                </a:cubicBezTo>
                <a:cubicBezTo>
                  <a:pt x="710080" y="140938"/>
                  <a:pt x="706029" y="148631"/>
                  <a:pt x="696432" y="177421"/>
                </a:cubicBezTo>
                <a:cubicBezTo>
                  <a:pt x="734257" y="202639"/>
                  <a:pt x="704338" y="176641"/>
                  <a:pt x="723727" y="211540"/>
                </a:cubicBezTo>
                <a:cubicBezTo>
                  <a:pt x="731693" y="225879"/>
                  <a:pt x="745836" y="236923"/>
                  <a:pt x="751023" y="252484"/>
                </a:cubicBezTo>
                <a:lnTo>
                  <a:pt x="764671" y="293427"/>
                </a:lnTo>
                <a:lnTo>
                  <a:pt x="771495" y="313899"/>
                </a:lnTo>
                <a:cubicBezTo>
                  <a:pt x="769220" y="343469"/>
                  <a:pt x="767134" y="373054"/>
                  <a:pt x="764671" y="402609"/>
                </a:cubicBezTo>
                <a:cubicBezTo>
                  <a:pt x="762585" y="427646"/>
                  <a:pt x="757847" y="452548"/>
                  <a:pt x="757847" y="477672"/>
                </a:cubicBezTo>
                <a:cubicBezTo>
                  <a:pt x="757847" y="502796"/>
                  <a:pt x="764671" y="527610"/>
                  <a:pt x="764671" y="552734"/>
                </a:cubicBezTo>
                <a:cubicBezTo>
                  <a:pt x="764671" y="559927"/>
                  <a:pt x="760122" y="539087"/>
                  <a:pt x="757847" y="532263"/>
                </a:cubicBezTo>
                <a:cubicBezTo>
                  <a:pt x="760122" y="525439"/>
                  <a:pt x="757478" y="511791"/>
                  <a:pt x="764671" y="511791"/>
                </a:cubicBezTo>
                <a:cubicBezTo>
                  <a:pt x="773488" y="511791"/>
                  <a:pt x="783459" y="547686"/>
                  <a:pt x="785142" y="552734"/>
                </a:cubicBezTo>
                <a:cubicBezTo>
                  <a:pt x="778071" y="644652"/>
                  <a:pt x="790828" y="664191"/>
                  <a:pt x="785142" y="68238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C71C946-62A1-4272-8089-BCAD88FD8D75}"/>
              </a:ext>
            </a:extLst>
          </p:cNvPr>
          <p:cNvSpPr/>
          <p:nvPr/>
        </p:nvSpPr>
        <p:spPr>
          <a:xfrm>
            <a:off x="6880043" y="2489850"/>
            <a:ext cx="456972" cy="205676"/>
          </a:xfrm>
          <a:custGeom>
            <a:avLst/>
            <a:gdLst>
              <a:gd name="connsiteX0" fmla="*/ 7665 w 444393"/>
              <a:gd name="connsiteY0" fmla="*/ 81887 h 232012"/>
              <a:gd name="connsiteX1" fmla="*/ 41784 w 444393"/>
              <a:gd name="connsiteY1" fmla="*/ 75063 h 232012"/>
              <a:gd name="connsiteX2" fmla="*/ 62256 w 444393"/>
              <a:gd name="connsiteY2" fmla="*/ 68239 h 232012"/>
              <a:gd name="connsiteX3" fmla="*/ 89551 w 444393"/>
              <a:gd name="connsiteY3" fmla="*/ 61415 h 232012"/>
              <a:gd name="connsiteX4" fmla="*/ 171438 w 444393"/>
              <a:gd name="connsiteY4" fmla="*/ 47767 h 232012"/>
              <a:gd name="connsiteX5" fmla="*/ 212381 w 444393"/>
              <a:gd name="connsiteY5" fmla="*/ 40944 h 232012"/>
              <a:gd name="connsiteX6" fmla="*/ 232853 w 444393"/>
              <a:gd name="connsiteY6" fmla="*/ 27296 h 232012"/>
              <a:gd name="connsiteX7" fmla="*/ 253324 w 444393"/>
              <a:gd name="connsiteY7" fmla="*/ 20472 h 232012"/>
              <a:gd name="connsiteX8" fmla="*/ 266972 w 444393"/>
              <a:gd name="connsiteY8" fmla="*/ 0 h 232012"/>
              <a:gd name="connsiteX9" fmla="*/ 287444 w 444393"/>
              <a:gd name="connsiteY9" fmla="*/ 6824 h 232012"/>
              <a:gd name="connsiteX10" fmla="*/ 294267 w 444393"/>
              <a:gd name="connsiteY10" fmla="*/ 27296 h 232012"/>
              <a:gd name="connsiteX11" fmla="*/ 273796 w 444393"/>
              <a:gd name="connsiteY11" fmla="*/ 75063 h 232012"/>
              <a:gd name="connsiteX12" fmla="*/ 314739 w 444393"/>
              <a:gd name="connsiteY12" fmla="*/ 102358 h 232012"/>
              <a:gd name="connsiteX13" fmla="*/ 342035 w 444393"/>
              <a:gd name="connsiteY13" fmla="*/ 129654 h 232012"/>
              <a:gd name="connsiteX14" fmla="*/ 348859 w 444393"/>
              <a:gd name="connsiteY14" fmla="*/ 156949 h 232012"/>
              <a:gd name="connsiteX15" fmla="*/ 369330 w 444393"/>
              <a:gd name="connsiteY15" fmla="*/ 143302 h 232012"/>
              <a:gd name="connsiteX16" fmla="*/ 376154 w 444393"/>
              <a:gd name="connsiteY16" fmla="*/ 163773 h 232012"/>
              <a:gd name="connsiteX17" fmla="*/ 396626 w 444393"/>
              <a:gd name="connsiteY17" fmla="*/ 170597 h 232012"/>
              <a:gd name="connsiteX18" fmla="*/ 376154 w 444393"/>
              <a:gd name="connsiteY18" fmla="*/ 156949 h 232012"/>
              <a:gd name="connsiteX19" fmla="*/ 437569 w 444393"/>
              <a:gd name="connsiteY19" fmla="*/ 150126 h 232012"/>
              <a:gd name="connsiteX20" fmla="*/ 423921 w 444393"/>
              <a:gd name="connsiteY20" fmla="*/ 129654 h 232012"/>
              <a:gd name="connsiteX21" fmla="*/ 423921 w 444393"/>
              <a:gd name="connsiteY21" fmla="*/ 116006 h 232012"/>
              <a:gd name="connsiteX22" fmla="*/ 444393 w 444393"/>
              <a:gd name="connsiteY22" fmla="*/ 129654 h 232012"/>
              <a:gd name="connsiteX23" fmla="*/ 437569 w 444393"/>
              <a:gd name="connsiteY23" fmla="*/ 170597 h 232012"/>
              <a:gd name="connsiteX24" fmla="*/ 389802 w 444393"/>
              <a:gd name="connsiteY24" fmla="*/ 177421 h 232012"/>
              <a:gd name="connsiteX25" fmla="*/ 369330 w 444393"/>
              <a:gd name="connsiteY25" fmla="*/ 191069 h 232012"/>
              <a:gd name="connsiteX26" fmla="*/ 348859 w 444393"/>
              <a:gd name="connsiteY26" fmla="*/ 197893 h 232012"/>
              <a:gd name="connsiteX27" fmla="*/ 328387 w 444393"/>
              <a:gd name="connsiteY27" fmla="*/ 191069 h 232012"/>
              <a:gd name="connsiteX28" fmla="*/ 314739 w 444393"/>
              <a:gd name="connsiteY28" fmla="*/ 232012 h 232012"/>
              <a:gd name="connsiteX29" fmla="*/ 266972 w 444393"/>
              <a:gd name="connsiteY29" fmla="*/ 177421 h 232012"/>
              <a:gd name="connsiteX30" fmla="*/ 253324 w 444393"/>
              <a:gd name="connsiteY30" fmla="*/ 156949 h 232012"/>
              <a:gd name="connsiteX31" fmla="*/ 198733 w 444393"/>
              <a:gd name="connsiteY31" fmla="*/ 156949 h 232012"/>
              <a:gd name="connsiteX32" fmla="*/ 116847 w 444393"/>
              <a:gd name="connsiteY32" fmla="*/ 170597 h 232012"/>
              <a:gd name="connsiteX33" fmla="*/ 89551 w 444393"/>
              <a:gd name="connsiteY33" fmla="*/ 177421 h 232012"/>
              <a:gd name="connsiteX34" fmla="*/ 21312 w 444393"/>
              <a:gd name="connsiteY34" fmla="*/ 191069 h 232012"/>
              <a:gd name="connsiteX35" fmla="*/ 841 w 444393"/>
              <a:gd name="connsiteY35" fmla="*/ 184245 h 232012"/>
              <a:gd name="connsiteX36" fmla="*/ 7665 w 444393"/>
              <a:gd name="connsiteY36" fmla="*/ 150126 h 232012"/>
              <a:gd name="connsiteX37" fmla="*/ 7665 w 444393"/>
              <a:gd name="connsiteY37" fmla="*/ 81887 h 2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4393" h="232012">
                <a:moveTo>
                  <a:pt x="7665" y="81887"/>
                </a:moveTo>
                <a:cubicBezTo>
                  <a:pt x="13352" y="69376"/>
                  <a:pt x="30532" y="77876"/>
                  <a:pt x="41784" y="75063"/>
                </a:cubicBezTo>
                <a:cubicBezTo>
                  <a:pt x="48762" y="73318"/>
                  <a:pt x="55340" y="70215"/>
                  <a:pt x="62256" y="68239"/>
                </a:cubicBezTo>
                <a:cubicBezTo>
                  <a:pt x="71274" y="65663"/>
                  <a:pt x="80396" y="63450"/>
                  <a:pt x="89551" y="61415"/>
                </a:cubicBezTo>
                <a:cubicBezTo>
                  <a:pt x="130089" y="52406"/>
                  <a:pt x="125159" y="54886"/>
                  <a:pt x="171438" y="47767"/>
                </a:cubicBezTo>
                <a:cubicBezTo>
                  <a:pt x="185113" y="45663"/>
                  <a:pt x="198733" y="43218"/>
                  <a:pt x="212381" y="40944"/>
                </a:cubicBezTo>
                <a:cubicBezTo>
                  <a:pt x="219205" y="36395"/>
                  <a:pt x="225517" y="30964"/>
                  <a:pt x="232853" y="27296"/>
                </a:cubicBezTo>
                <a:cubicBezTo>
                  <a:pt x="239286" y="24079"/>
                  <a:pt x="247707" y="24965"/>
                  <a:pt x="253324" y="20472"/>
                </a:cubicBezTo>
                <a:cubicBezTo>
                  <a:pt x="259728" y="15349"/>
                  <a:pt x="262423" y="6824"/>
                  <a:pt x="266972" y="0"/>
                </a:cubicBezTo>
                <a:cubicBezTo>
                  <a:pt x="273796" y="2275"/>
                  <a:pt x="282358" y="1738"/>
                  <a:pt x="287444" y="6824"/>
                </a:cubicBezTo>
                <a:cubicBezTo>
                  <a:pt x="292530" y="11910"/>
                  <a:pt x="294267" y="20103"/>
                  <a:pt x="294267" y="27296"/>
                </a:cubicBezTo>
                <a:cubicBezTo>
                  <a:pt x="294267" y="49330"/>
                  <a:pt x="284940" y="58347"/>
                  <a:pt x="273796" y="75063"/>
                </a:cubicBezTo>
                <a:cubicBezTo>
                  <a:pt x="287444" y="84161"/>
                  <a:pt x="309552" y="86797"/>
                  <a:pt x="314739" y="102358"/>
                </a:cubicBezTo>
                <a:cubicBezTo>
                  <a:pt x="323838" y="129654"/>
                  <a:pt x="314739" y="120555"/>
                  <a:pt x="342035" y="129654"/>
                </a:cubicBezTo>
                <a:cubicBezTo>
                  <a:pt x="344310" y="138752"/>
                  <a:pt x="340471" y="152755"/>
                  <a:pt x="348859" y="156949"/>
                </a:cubicBezTo>
                <a:cubicBezTo>
                  <a:pt x="356194" y="160617"/>
                  <a:pt x="361374" y="141313"/>
                  <a:pt x="369330" y="143302"/>
                </a:cubicBezTo>
                <a:cubicBezTo>
                  <a:pt x="376308" y="145047"/>
                  <a:pt x="371068" y="158687"/>
                  <a:pt x="376154" y="163773"/>
                </a:cubicBezTo>
                <a:cubicBezTo>
                  <a:pt x="381240" y="168859"/>
                  <a:pt x="396626" y="177790"/>
                  <a:pt x="396626" y="170597"/>
                </a:cubicBezTo>
                <a:cubicBezTo>
                  <a:pt x="396626" y="162396"/>
                  <a:pt x="382978" y="161498"/>
                  <a:pt x="376154" y="156949"/>
                </a:cubicBezTo>
                <a:cubicBezTo>
                  <a:pt x="396626" y="154675"/>
                  <a:pt x="419685" y="160345"/>
                  <a:pt x="437569" y="150126"/>
                </a:cubicBezTo>
                <a:cubicBezTo>
                  <a:pt x="444690" y="146057"/>
                  <a:pt x="429171" y="135955"/>
                  <a:pt x="423921" y="129654"/>
                </a:cubicBezTo>
                <a:cubicBezTo>
                  <a:pt x="415129" y="119103"/>
                  <a:pt x="381800" y="94945"/>
                  <a:pt x="423921" y="116006"/>
                </a:cubicBezTo>
                <a:cubicBezTo>
                  <a:pt x="431257" y="119674"/>
                  <a:pt x="437569" y="125105"/>
                  <a:pt x="444393" y="129654"/>
                </a:cubicBezTo>
                <a:cubicBezTo>
                  <a:pt x="442118" y="143302"/>
                  <a:pt x="447982" y="161486"/>
                  <a:pt x="437569" y="170597"/>
                </a:cubicBezTo>
                <a:cubicBezTo>
                  <a:pt x="425465" y="181188"/>
                  <a:pt x="405208" y="172799"/>
                  <a:pt x="389802" y="177421"/>
                </a:cubicBezTo>
                <a:cubicBezTo>
                  <a:pt x="381946" y="179778"/>
                  <a:pt x="376666" y="187401"/>
                  <a:pt x="369330" y="191069"/>
                </a:cubicBezTo>
                <a:cubicBezTo>
                  <a:pt x="362897" y="194286"/>
                  <a:pt x="355683" y="195618"/>
                  <a:pt x="348859" y="197893"/>
                </a:cubicBezTo>
                <a:cubicBezTo>
                  <a:pt x="342035" y="195618"/>
                  <a:pt x="333473" y="185983"/>
                  <a:pt x="328387" y="191069"/>
                </a:cubicBezTo>
                <a:cubicBezTo>
                  <a:pt x="318214" y="201241"/>
                  <a:pt x="314739" y="232012"/>
                  <a:pt x="314739" y="232012"/>
                </a:cubicBezTo>
                <a:cubicBezTo>
                  <a:pt x="282895" y="184245"/>
                  <a:pt x="301092" y="200167"/>
                  <a:pt x="266972" y="177421"/>
                </a:cubicBezTo>
                <a:cubicBezTo>
                  <a:pt x="262423" y="170597"/>
                  <a:pt x="259728" y="162072"/>
                  <a:pt x="253324" y="156949"/>
                </a:cubicBezTo>
                <a:cubicBezTo>
                  <a:pt x="236278" y="143312"/>
                  <a:pt x="216640" y="153789"/>
                  <a:pt x="198733" y="156949"/>
                </a:cubicBezTo>
                <a:cubicBezTo>
                  <a:pt x="171482" y="161758"/>
                  <a:pt x="143693" y="163886"/>
                  <a:pt x="116847" y="170597"/>
                </a:cubicBezTo>
                <a:cubicBezTo>
                  <a:pt x="107748" y="172872"/>
                  <a:pt x="98748" y="175582"/>
                  <a:pt x="89551" y="177421"/>
                </a:cubicBezTo>
                <a:cubicBezTo>
                  <a:pt x="5893" y="194153"/>
                  <a:pt x="84714" y="175218"/>
                  <a:pt x="21312" y="191069"/>
                </a:cubicBezTo>
                <a:cubicBezTo>
                  <a:pt x="14488" y="188794"/>
                  <a:pt x="3115" y="191069"/>
                  <a:pt x="841" y="184245"/>
                </a:cubicBezTo>
                <a:cubicBezTo>
                  <a:pt x="-2827" y="173242"/>
                  <a:pt x="6615" y="161677"/>
                  <a:pt x="7665" y="150126"/>
                </a:cubicBezTo>
                <a:cubicBezTo>
                  <a:pt x="8901" y="136534"/>
                  <a:pt x="1978" y="94398"/>
                  <a:pt x="7665" y="8188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CDD4778-3625-40FD-B588-6CEEBB7B2699}"/>
              </a:ext>
            </a:extLst>
          </p:cNvPr>
          <p:cNvSpPr/>
          <p:nvPr/>
        </p:nvSpPr>
        <p:spPr>
          <a:xfrm>
            <a:off x="6032375" y="2715331"/>
            <a:ext cx="803724" cy="491963"/>
          </a:xfrm>
          <a:custGeom>
            <a:avLst/>
            <a:gdLst>
              <a:gd name="connsiteX0" fmla="*/ 489 w 771751"/>
              <a:gd name="connsiteY0" fmla="*/ 116006 h 477672"/>
              <a:gd name="connsiteX1" fmla="*/ 34609 w 771751"/>
              <a:gd name="connsiteY1" fmla="*/ 95535 h 477672"/>
              <a:gd name="connsiteX2" fmla="*/ 41433 w 771751"/>
              <a:gd name="connsiteY2" fmla="*/ 75063 h 477672"/>
              <a:gd name="connsiteX3" fmla="*/ 82376 w 771751"/>
              <a:gd name="connsiteY3" fmla="*/ 61415 h 477672"/>
              <a:gd name="connsiteX4" fmla="*/ 89200 w 771751"/>
              <a:gd name="connsiteY4" fmla="*/ 95535 h 477672"/>
              <a:gd name="connsiteX5" fmla="*/ 109672 w 771751"/>
              <a:gd name="connsiteY5" fmla="*/ 102359 h 477672"/>
              <a:gd name="connsiteX6" fmla="*/ 150615 w 771751"/>
              <a:gd name="connsiteY6" fmla="*/ 81887 h 477672"/>
              <a:gd name="connsiteX7" fmla="*/ 273445 w 771751"/>
              <a:gd name="connsiteY7" fmla="*/ 68239 h 477672"/>
              <a:gd name="connsiteX8" fmla="*/ 321212 w 771751"/>
              <a:gd name="connsiteY8" fmla="*/ 54591 h 477672"/>
              <a:gd name="connsiteX9" fmla="*/ 341683 w 771751"/>
              <a:gd name="connsiteY9" fmla="*/ 47767 h 477672"/>
              <a:gd name="connsiteX10" fmla="*/ 437218 w 771751"/>
              <a:gd name="connsiteY10" fmla="*/ 40944 h 477672"/>
              <a:gd name="connsiteX11" fmla="*/ 478161 w 771751"/>
              <a:gd name="connsiteY11" fmla="*/ 34120 h 477672"/>
              <a:gd name="connsiteX12" fmla="*/ 525928 w 771751"/>
              <a:gd name="connsiteY12" fmla="*/ 20472 h 477672"/>
              <a:gd name="connsiteX13" fmla="*/ 573695 w 771751"/>
              <a:gd name="connsiteY13" fmla="*/ 13648 h 477672"/>
              <a:gd name="connsiteX14" fmla="*/ 621463 w 771751"/>
              <a:gd name="connsiteY14" fmla="*/ 0 h 477672"/>
              <a:gd name="connsiteX15" fmla="*/ 648758 w 771751"/>
              <a:gd name="connsiteY15" fmla="*/ 6824 h 477672"/>
              <a:gd name="connsiteX16" fmla="*/ 662406 w 771751"/>
              <a:gd name="connsiteY16" fmla="*/ 27296 h 477672"/>
              <a:gd name="connsiteX17" fmla="*/ 682877 w 771751"/>
              <a:gd name="connsiteY17" fmla="*/ 40944 h 477672"/>
              <a:gd name="connsiteX18" fmla="*/ 689701 w 771751"/>
              <a:gd name="connsiteY18" fmla="*/ 61415 h 477672"/>
              <a:gd name="connsiteX19" fmla="*/ 710173 w 771751"/>
              <a:gd name="connsiteY19" fmla="*/ 68239 h 477672"/>
              <a:gd name="connsiteX20" fmla="*/ 689701 w 771751"/>
              <a:gd name="connsiteY20" fmla="*/ 156950 h 477672"/>
              <a:gd name="connsiteX21" fmla="*/ 703349 w 771751"/>
              <a:gd name="connsiteY21" fmla="*/ 177421 h 477672"/>
              <a:gd name="connsiteX22" fmla="*/ 682877 w 771751"/>
              <a:gd name="connsiteY22" fmla="*/ 191069 h 477672"/>
              <a:gd name="connsiteX23" fmla="*/ 710173 w 771751"/>
              <a:gd name="connsiteY23" fmla="*/ 232012 h 477672"/>
              <a:gd name="connsiteX24" fmla="*/ 716997 w 771751"/>
              <a:gd name="connsiteY24" fmla="*/ 252484 h 477672"/>
              <a:gd name="connsiteX25" fmla="*/ 757940 w 771751"/>
              <a:gd name="connsiteY25" fmla="*/ 266132 h 477672"/>
              <a:gd name="connsiteX26" fmla="*/ 771588 w 771751"/>
              <a:gd name="connsiteY26" fmla="*/ 286603 h 477672"/>
              <a:gd name="connsiteX27" fmla="*/ 751116 w 771751"/>
              <a:gd name="connsiteY27" fmla="*/ 300251 h 477672"/>
              <a:gd name="connsiteX28" fmla="*/ 723821 w 771751"/>
              <a:gd name="connsiteY28" fmla="*/ 334370 h 477672"/>
              <a:gd name="connsiteX29" fmla="*/ 696525 w 771751"/>
              <a:gd name="connsiteY29" fmla="*/ 368490 h 477672"/>
              <a:gd name="connsiteX30" fmla="*/ 676054 w 771751"/>
              <a:gd name="connsiteY30" fmla="*/ 354842 h 477672"/>
              <a:gd name="connsiteX31" fmla="*/ 655582 w 771751"/>
              <a:gd name="connsiteY31" fmla="*/ 368490 h 477672"/>
              <a:gd name="connsiteX32" fmla="*/ 587343 w 771751"/>
              <a:gd name="connsiteY32" fmla="*/ 382138 h 477672"/>
              <a:gd name="connsiteX33" fmla="*/ 519104 w 771751"/>
              <a:gd name="connsiteY33" fmla="*/ 395785 h 477672"/>
              <a:gd name="connsiteX34" fmla="*/ 478161 w 771751"/>
              <a:gd name="connsiteY34" fmla="*/ 409433 h 477672"/>
              <a:gd name="connsiteX35" fmla="*/ 444042 w 771751"/>
              <a:gd name="connsiteY35" fmla="*/ 416257 h 477672"/>
              <a:gd name="connsiteX36" fmla="*/ 403098 w 771751"/>
              <a:gd name="connsiteY36" fmla="*/ 429905 h 477672"/>
              <a:gd name="connsiteX37" fmla="*/ 314388 w 771751"/>
              <a:gd name="connsiteY37" fmla="*/ 443553 h 477672"/>
              <a:gd name="connsiteX38" fmla="*/ 293916 w 771751"/>
              <a:gd name="connsiteY38" fmla="*/ 450376 h 477672"/>
              <a:gd name="connsiteX39" fmla="*/ 150615 w 771751"/>
              <a:gd name="connsiteY39" fmla="*/ 464024 h 477672"/>
              <a:gd name="connsiteX40" fmla="*/ 75552 w 771751"/>
              <a:gd name="connsiteY40" fmla="*/ 477672 h 477672"/>
              <a:gd name="connsiteX41" fmla="*/ 55080 w 771751"/>
              <a:gd name="connsiteY41" fmla="*/ 416257 h 477672"/>
              <a:gd name="connsiteX42" fmla="*/ 48257 w 771751"/>
              <a:gd name="connsiteY42" fmla="*/ 395785 h 477672"/>
              <a:gd name="connsiteX43" fmla="*/ 41433 w 771751"/>
              <a:gd name="connsiteY43" fmla="*/ 361666 h 477672"/>
              <a:gd name="connsiteX44" fmla="*/ 34609 w 771751"/>
              <a:gd name="connsiteY44" fmla="*/ 341194 h 477672"/>
              <a:gd name="connsiteX45" fmla="*/ 20961 w 771751"/>
              <a:gd name="connsiteY45" fmla="*/ 286603 h 477672"/>
              <a:gd name="connsiteX46" fmla="*/ 14137 w 771751"/>
              <a:gd name="connsiteY46" fmla="*/ 150126 h 477672"/>
              <a:gd name="connsiteX47" fmla="*/ 20961 w 771751"/>
              <a:gd name="connsiteY47" fmla="*/ 122830 h 477672"/>
              <a:gd name="connsiteX48" fmla="*/ 27785 w 771751"/>
              <a:gd name="connsiteY48" fmla="*/ 143302 h 477672"/>
              <a:gd name="connsiteX49" fmla="*/ 20961 w 771751"/>
              <a:gd name="connsiteY49" fmla="*/ 184245 h 477672"/>
              <a:gd name="connsiteX50" fmla="*/ 14137 w 771751"/>
              <a:gd name="connsiteY50" fmla="*/ 163773 h 477672"/>
              <a:gd name="connsiteX51" fmla="*/ 489 w 771751"/>
              <a:gd name="connsiteY51" fmla="*/ 116006 h 47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1751" h="477672">
                <a:moveTo>
                  <a:pt x="489" y="116006"/>
                </a:moveTo>
                <a:cubicBezTo>
                  <a:pt x="3901" y="104633"/>
                  <a:pt x="25230" y="104913"/>
                  <a:pt x="34609" y="95535"/>
                </a:cubicBezTo>
                <a:cubicBezTo>
                  <a:pt x="39695" y="90449"/>
                  <a:pt x="35580" y="79244"/>
                  <a:pt x="41433" y="75063"/>
                </a:cubicBezTo>
                <a:cubicBezTo>
                  <a:pt x="53139" y="66701"/>
                  <a:pt x="82376" y="61415"/>
                  <a:pt x="82376" y="61415"/>
                </a:cubicBezTo>
                <a:cubicBezTo>
                  <a:pt x="84651" y="72788"/>
                  <a:pt x="82766" y="85884"/>
                  <a:pt x="89200" y="95535"/>
                </a:cubicBezTo>
                <a:cubicBezTo>
                  <a:pt x="93190" y="101520"/>
                  <a:pt x="102479" y="102359"/>
                  <a:pt x="109672" y="102359"/>
                </a:cubicBezTo>
                <a:cubicBezTo>
                  <a:pt x="134890" y="102359"/>
                  <a:pt x="127617" y="88787"/>
                  <a:pt x="150615" y="81887"/>
                </a:cubicBezTo>
                <a:cubicBezTo>
                  <a:pt x="168662" y="76473"/>
                  <a:pt x="267639" y="68767"/>
                  <a:pt x="273445" y="68239"/>
                </a:cubicBezTo>
                <a:cubicBezTo>
                  <a:pt x="322527" y="51878"/>
                  <a:pt x="261234" y="71728"/>
                  <a:pt x="321212" y="54591"/>
                </a:cubicBezTo>
                <a:cubicBezTo>
                  <a:pt x="328128" y="52615"/>
                  <a:pt x="334539" y="48607"/>
                  <a:pt x="341683" y="47767"/>
                </a:cubicBezTo>
                <a:cubicBezTo>
                  <a:pt x="373390" y="44037"/>
                  <a:pt x="405373" y="43218"/>
                  <a:pt x="437218" y="40944"/>
                </a:cubicBezTo>
                <a:cubicBezTo>
                  <a:pt x="450866" y="38669"/>
                  <a:pt x="464655" y="37121"/>
                  <a:pt x="478161" y="34120"/>
                </a:cubicBezTo>
                <a:cubicBezTo>
                  <a:pt x="543931" y="19504"/>
                  <a:pt x="444195" y="35333"/>
                  <a:pt x="525928" y="20472"/>
                </a:cubicBezTo>
                <a:cubicBezTo>
                  <a:pt x="541753" y="17595"/>
                  <a:pt x="557870" y="16525"/>
                  <a:pt x="573695" y="13648"/>
                </a:cubicBezTo>
                <a:cubicBezTo>
                  <a:pt x="592546" y="10220"/>
                  <a:pt x="603923" y="5847"/>
                  <a:pt x="621463" y="0"/>
                </a:cubicBezTo>
                <a:cubicBezTo>
                  <a:pt x="630561" y="2275"/>
                  <a:pt x="640955" y="1622"/>
                  <a:pt x="648758" y="6824"/>
                </a:cubicBezTo>
                <a:cubicBezTo>
                  <a:pt x="655582" y="11373"/>
                  <a:pt x="656607" y="21497"/>
                  <a:pt x="662406" y="27296"/>
                </a:cubicBezTo>
                <a:cubicBezTo>
                  <a:pt x="668205" y="33095"/>
                  <a:pt x="676053" y="36395"/>
                  <a:pt x="682877" y="40944"/>
                </a:cubicBezTo>
                <a:cubicBezTo>
                  <a:pt x="685152" y="47768"/>
                  <a:pt x="684615" y="56329"/>
                  <a:pt x="689701" y="61415"/>
                </a:cubicBezTo>
                <a:cubicBezTo>
                  <a:pt x="694787" y="66501"/>
                  <a:pt x="708886" y="61162"/>
                  <a:pt x="710173" y="68239"/>
                </a:cubicBezTo>
                <a:cubicBezTo>
                  <a:pt x="719450" y="119263"/>
                  <a:pt x="709960" y="126562"/>
                  <a:pt x="689701" y="156950"/>
                </a:cubicBezTo>
                <a:cubicBezTo>
                  <a:pt x="694250" y="163774"/>
                  <a:pt x="704957" y="169379"/>
                  <a:pt x="703349" y="177421"/>
                </a:cubicBezTo>
                <a:cubicBezTo>
                  <a:pt x="701741" y="185463"/>
                  <a:pt x="685471" y="183288"/>
                  <a:pt x="682877" y="191069"/>
                </a:cubicBezTo>
                <a:cubicBezTo>
                  <a:pt x="674865" y="215105"/>
                  <a:pt x="696610" y="222971"/>
                  <a:pt x="710173" y="232012"/>
                </a:cubicBezTo>
                <a:cubicBezTo>
                  <a:pt x="712448" y="238836"/>
                  <a:pt x="711144" y="248303"/>
                  <a:pt x="716997" y="252484"/>
                </a:cubicBezTo>
                <a:cubicBezTo>
                  <a:pt x="728703" y="260846"/>
                  <a:pt x="757940" y="266132"/>
                  <a:pt x="757940" y="266132"/>
                </a:cubicBezTo>
                <a:cubicBezTo>
                  <a:pt x="762489" y="272956"/>
                  <a:pt x="773196" y="278561"/>
                  <a:pt x="771588" y="286603"/>
                </a:cubicBezTo>
                <a:cubicBezTo>
                  <a:pt x="769980" y="294645"/>
                  <a:pt x="756239" y="293847"/>
                  <a:pt x="751116" y="300251"/>
                </a:cubicBezTo>
                <a:cubicBezTo>
                  <a:pt x="713447" y="347337"/>
                  <a:pt x="782487" y="295260"/>
                  <a:pt x="723821" y="334370"/>
                </a:cubicBezTo>
                <a:cubicBezTo>
                  <a:pt x="719560" y="347153"/>
                  <a:pt x="717103" y="368490"/>
                  <a:pt x="696525" y="368490"/>
                </a:cubicBezTo>
                <a:cubicBezTo>
                  <a:pt x="688324" y="368490"/>
                  <a:pt x="682878" y="359391"/>
                  <a:pt x="676054" y="354842"/>
                </a:cubicBezTo>
                <a:cubicBezTo>
                  <a:pt x="669230" y="359391"/>
                  <a:pt x="662918" y="364822"/>
                  <a:pt x="655582" y="368490"/>
                </a:cubicBezTo>
                <a:cubicBezTo>
                  <a:pt x="636526" y="378018"/>
                  <a:pt x="604946" y="379623"/>
                  <a:pt x="587343" y="382138"/>
                </a:cubicBezTo>
                <a:cubicBezTo>
                  <a:pt x="530576" y="401061"/>
                  <a:pt x="621035" y="372263"/>
                  <a:pt x="519104" y="395785"/>
                </a:cubicBezTo>
                <a:cubicBezTo>
                  <a:pt x="505086" y="399020"/>
                  <a:pt x="492268" y="406612"/>
                  <a:pt x="478161" y="409433"/>
                </a:cubicBezTo>
                <a:cubicBezTo>
                  <a:pt x="466788" y="411708"/>
                  <a:pt x="455232" y="413205"/>
                  <a:pt x="444042" y="416257"/>
                </a:cubicBezTo>
                <a:cubicBezTo>
                  <a:pt x="430163" y="420042"/>
                  <a:pt x="417205" y="427084"/>
                  <a:pt x="403098" y="429905"/>
                </a:cubicBezTo>
                <a:cubicBezTo>
                  <a:pt x="350997" y="440326"/>
                  <a:pt x="380488" y="435290"/>
                  <a:pt x="314388" y="443553"/>
                </a:cubicBezTo>
                <a:cubicBezTo>
                  <a:pt x="307564" y="445827"/>
                  <a:pt x="300969" y="448965"/>
                  <a:pt x="293916" y="450376"/>
                </a:cubicBezTo>
                <a:cubicBezTo>
                  <a:pt x="245055" y="460148"/>
                  <a:pt x="201630" y="459165"/>
                  <a:pt x="150615" y="464024"/>
                </a:cubicBezTo>
                <a:cubicBezTo>
                  <a:pt x="111118" y="467786"/>
                  <a:pt x="108215" y="469506"/>
                  <a:pt x="75552" y="477672"/>
                </a:cubicBezTo>
                <a:cubicBezTo>
                  <a:pt x="51808" y="442056"/>
                  <a:pt x="67337" y="471417"/>
                  <a:pt x="55080" y="416257"/>
                </a:cubicBezTo>
                <a:cubicBezTo>
                  <a:pt x="53520" y="409235"/>
                  <a:pt x="50001" y="402763"/>
                  <a:pt x="48257" y="395785"/>
                </a:cubicBezTo>
                <a:cubicBezTo>
                  <a:pt x="45444" y="384533"/>
                  <a:pt x="44246" y="372918"/>
                  <a:pt x="41433" y="361666"/>
                </a:cubicBezTo>
                <a:cubicBezTo>
                  <a:pt x="39688" y="354688"/>
                  <a:pt x="36354" y="348172"/>
                  <a:pt x="34609" y="341194"/>
                </a:cubicBezTo>
                <a:lnTo>
                  <a:pt x="20961" y="286603"/>
                </a:lnTo>
                <a:cubicBezTo>
                  <a:pt x="18686" y="241111"/>
                  <a:pt x="14137" y="195675"/>
                  <a:pt x="14137" y="150126"/>
                </a:cubicBezTo>
                <a:cubicBezTo>
                  <a:pt x="14137" y="140747"/>
                  <a:pt x="12572" y="127024"/>
                  <a:pt x="20961" y="122830"/>
                </a:cubicBezTo>
                <a:cubicBezTo>
                  <a:pt x="27395" y="119613"/>
                  <a:pt x="25510" y="136478"/>
                  <a:pt x="27785" y="143302"/>
                </a:cubicBezTo>
                <a:cubicBezTo>
                  <a:pt x="25510" y="156950"/>
                  <a:pt x="28636" y="172733"/>
                  <a:pt x="20961" y="184245"/>
                </a:cubicBezTo>
                <a:cubicBezTo>
                  <a:pt x="16971" y="190230"/>
                  <a:pt x="14853" y="170930"/>
                  <a:pt x="14137" y="163773"/>
                </a:cubicBezTo>
                <a:cubicBezTo>
                  <a:pt x="12553" y="147930"/>
                  <a:pt x="-2923" y="127379"/>
                  <a:pt x="489" y="11600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A2B4D2-B1C1-48BC-AA3B-CEA0F880CCBB}"/>
              </a:ext>
            </a:extLst>
          </p:cNvPr>
          <p:cNvSpPr txBox="1"/>
          <p:nvPr/>
        </p:nvSpPr>
        <p:spPr>
          <a:xfrm>
            <a:off x="7815768" y="2497747"/>
            <a:ext cx="1116773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u="sng" dirty="0">
                <a:solidFill>
                  <a:schemeClr val="bg1"/>
                </a:solidFill>
                <a:latin typeface="Calibri" panose="020F0502020204030204"/>
              </a:rPr>
              <a:t>PLANNING</a:t>
            </a:r>
            <a:endParaRPr lang="en-US" sz="14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EA0F1BA-941B-4CF5-84E8-0794474DBED3}"/>
              </a:ext>
            </a:extLst>
          </p:cNvPr>
          <p:cNvSpPr/>
          <p:nvPr/>
        </p:nvSpPr>
        <p:spPr>
          <a:xfrm>
            <a:off x="5873128" y="3210789"/>
            <a:ext cx="944336" cy="513584"/>
          </a:xfrm>
          <a:custGeom>
            <a:avLst/>
            <a:gdLst>
              <a:gd name="connsiteX0" fmla="*/ 5895 w 1003503"/>
              <a:gd name="connsiteY0" fmla="*/ 559559 h 559559"/>
              <a:gd name="connsiteX1" fmla="*/ 40015 w 1003503"/>
              <a:gd name="connsiteY1" fmla="*/ 539087 h 559559"/>
              <a:gd name="connsiteX2" fmla="*/ 60487 w 1003503"/>
              <a:gd name="connsiteY2" fmla="*/ 532263 h 559559"/>
              <a:gd name="connsiteX3" fmla="*/ 67310 w 1003503"/>
              <a:gd name="connsiteY3" fmla="*/ 511792 h 559559"/>
              <a:gd name="connsiteX4" fmla="*/ 108254 w 1003503"/>
              <a:gd name="connsiteY4" fmla="*/ 484496 h 559559"/>
              <a:gd name="connsiteX5" fmla="*/ 121901 w 1003503"/>
              <a:gd name="connsiteY5" fmla="*/ 464024 h 559559"/>
              <a:gd name="connsiteX6" fmla="*/ 101430 w 1003503"/>
              <a:gd name="connsiteY6" fmla="*/ 470848 h 559559"/>
              <a:gd name="connsiteX7" fmla="*/ 135549 w 1003503"/>
              <a:gd name="connsiteY7" fmla="*/ 443553 h 559559"/>
              <a:gd name="connsiteX8" fmla="*/ 162845 w 1003503"/>
              <a:gd name="connsiteY8" fmla="*/ 409433 h 559559"/>
              <a:gd name="connsiteX9" fmla="*/ 183316 w 1003503"/>
              <a:gd name="connsiteY9" fmla="*/ 416257 h 559559"/>
              <a:gd name="connsiteX10" fmla="*/ 190140 w 1003503"/>
              <a:gd name="connsiteY10" fmla="*/ 436729 h 559559"/>
              <a:gd name="connsiteX11" fmla="*/ 210612 w 1003503"/>
              <a:gd name="connsiteY11" fmla="*/ 443553 h 559559"/>
              <a:gd name="connsiteX12" fmla="*/ 272027 w 1003503"/>
              <a:gd name="connsiteY12" fmla="*/ 429905 h 559559"/>
              <a:gd name="connsiteX13" fmla="*/ 312970 w 1003503"/>
              <a:gd name="connsiteY13" fmla="*/ 423081 h 559559"/>
              <a:gd name="connsiteX14" fmla="*/ 319794 w 1003503"/>
              <a:gd name="connsiteY14" fmla="*/ 402609 h 559559"/>
              <a:gd name="connsiteX15" fmla="*/ 374385 w 1003503"/>
              <a:gd name="connsiteY15" fmla="*/ 382138 h 559559"/>
              <a:gd name="connsiteX16" fmla="*/ 388033 w 1003503"/>
              <a:gd name="connsiteY16" fmla="*/ 361666 h 559559"/>
              <a:gd name="connsiteX17" fmla="*/ 408504 w 1003503"/>
              <a:gd name="connsiteY17" fmla="*/ 320723 h 559559"/>
              <a:gd name="connsiteX18" fmla="*/ 415328 w 1003503"/>
              <a:gd name="connsiteY18" fmla="*/ 279780 h 559559"/>
              <a:gd name="connsiteX19" fmla="*/ 442624 w 1003503"/>
              <a:gd name="connsiteY19" fmla="*/ 238836 h 559559"/>
              <a:gd name="connsiteX20" fmla="*/ 449448 w 1003503"/>
              <a:gd name="connsiteY20" fmla="*/ 218365 h 559559"/>
              <a:gd name="connsiteX21" fmla="*/ 476743 w 1003503"/>
              <a:gd name="connsiteY21" fmla="*/ 177421 h 559559"/>
              <a:gd name="connsiteX22" fmla="*/ 497215 w 1003503"/>
              <a:gd name="connsiteY22" fmla="*/ 184245 h 559559"/>
              <a:gd name="connsiteX23" fmla="*/ 510863 w 1003503"/>
              <a:gd name="connsiteY23" fmla="*/ 163774 h 559559"/>
              <a:gd name="connsiteX24" fmla="*/ 524510 w 1003503"/>
              <a:gd name="connsiteY24" fmla="*/ 122830 h 559559"/>
              <a:gd name="connsiteX25" fmla="*/ 565454 w 1003503"/>
              <a:gd name="connsiteY25" fmla="*/ 95535 h 559559"/>
              <a:gd name="connsiteX26" fmla="*/ 585925 w 1003503"/>
              <a:gd name="connsiteY26" fmla="*/ 81887 h 559559"/>
              <a:gd name="connsiteX27" fmla="*/ 599573 w 1003503"/>
              <a:gd name="connsiteY27" fmla="*/ 34120 h 559559"/>
              <a:gd name="connsiteX28" fmla="*/ 606397 w 1003503"/>
              <a:gd name="connsiteY28" fmla="*/ 13648 h 559559"/>
              <a:gd name="connsiteX29" fmla="*/ 654164 w 1003503"/>
              <a:gd name="connsiteY29" fmla="*/ 27296 h 559559"/>
              <a:gd name="connsiteX30" fmla="*/ 681460 w 1003503"/>
              <a:gd name="connsiteY30" fmla="*/ 20472 h 559559"/>
              <a:gd name="connsiteX31" fmla="*/ 695107 w 1003503"/>
              <a:gd name="connsiteY31" fmla="*/ 0 h 559559"/>
              <a:gd name="connsiteX32" fmla="*/ 708755 w 1003503"/>
              <a:gd name="connsiteY32" fmla="*/ 20472 h 559559"/>
              <a:gd name="connsiteX33" fmla="*/ 722403 w 1003503"/>
              <a:gd name="connsiteY33" fmla="*/ 61415 h 559559"/>
              <a:gd name="connsiteX34" fmla="*/ 729227 w 1003503"/>
              <a:gd name="connsiteY34" fmla="*/ 81887 h 559559"/>
              <a:gd name="connsiteX35" fmla="*/ 742875 w 1003503"/>
              <a:gd name="connsiteY35" fmla="*/ 102359 h 559559"/>
              <a:gd name="connsiteX36" fmla="*/ 763346 w 1003503"/>
              <a:gd name="connsiteY36" fmla="*/ 143302 h 559559"/>
              <a:gd name="connsiteX37" fmla="*/ 790642 w 1003503"/>
              <a:gd name="connsiteY37" fmla="*/ 150126 h 559559"/>
              <a:gd name="connsiteX38" fmla="*/ 879352 w 1003503"/>
              <a:gd name="connsiteY38" fmla="*/ 170598 h 559559"/>
              <a:gd name="connsiteX39" fmla="*/ 893000 w 1003503"/>
              <a:gd name="connsiteY39" fmla="*/ 191069 h 559559"/>
              <a:gd name="connsiteX40" fmla="*/ 913472 w 1003503"/>
              <a:gd name="connsiteY40" fmla="*/ 204717 h 559559"/>
              <a:gd name="connsiteX41" fmla="*/ 927119 w 1003503"/>
              <a:gd name="connsiteY41" fmla="*/ 245660 h 559559"/>
              <a:gd name="connsiteX42" fmla="*/ 920295 w 1003503"/>
              <a:gd name="connsiteY42" fmla="*/ 272956 h 559559"/>
              <a:gd name="connsiteX43" fmla="*/ 899824 w 1003503"/>
              <a:gd name="connsiteY43" fmla="*/ 259308 h 559559"/>
              <a:gd name="connsiteX44" fmla="*/ 927119 w 1003503"/>
              <a:gd name="connsiteY44" fmla="*/ 313899 h 559559"/>
              <a:gd name="connsiteX45" fmla="*/ 933943 w 1003503"/>
              <a:gd name="connsiteY45" fmla="*/ 334371 h 559559"/>
              <a:gd name="connsiteX46" fmla="*/ 927119 w 1003503"/>
              <a:gd name="connsiteY46" fmla="*/ 354842 h 559559"/>
              <a:gd name="connsiteX47" fmla="*/ 968063 w 1003503"/>
              <a:gd name="connsiteY47" fmla="*/ 368490 h 559559"/>
              <a:gd name="connsiteX48" fmla="*/ 988534 w 1003503"/>
              <a:gd name="connsiteY48" fmla="*/ 375314 h 559559"/>
              <a:gd name="connsiteX49" fmla="*/ 1002182 w 1003503"/>
              <a:gd name="connsiteY49" fmla="*/ 395786 h 559559"/>
              <a:gd name="connsiteX50" fmla="*/ 961239 w 1003503"/>
              <a:gd name="connsiteY50" fmla="*/ 402609 h 559559"/>
              <a:gd name="connsiteX51" fmla="*/ 927119 w 1003503"/>
              <a:gd name="connsiteY51" fmla="*/ 409433 h 559559"/>
              <a:gd name="connsiteX52" fmla="*/ 906648 w 1003503"/>
              <a:gd name="connsiteY52" fmla="*/ 416257 h 559559"/>
              <a:gd name="connsiteX53" fmla="*/ 852057 w 1003503"/>
              <a:gd name="connsiteY53" fmla="*/ 423081 h 559559"/>
              <a:gd name="connsiteX54" fmla="*/ 804290 w 1003503"/>
              <a:gd name="connsiteY54" fmla="*/ 436729 h 559559"/>
              <a:gd name="connsiteX55" fmla="*/ 722403 w 1003503"/>
              <a:gd name="connsiteY55" fmla="*/ 450377 h 559559"/>
              <a:gd name="connsiteX56" fmla="*/ 626869 w 1003503"/>
              <a:gd name="connsiteY56" fmla="*/ 464024 h 559559"/>
              <a:gd name="connsiteX57" fmla="*/ 544982 w 1003503"/>
              <a:gd name="connsiteY57" fmla="*/ 491320 h 559559"/>
              <a:gd name="connsiteX58" fmla="*/ 524510 w 1003503"/>
              <a:gd name="connsiteY58" fmla="*/ 498144 h 559559"/>
              <a:gd name="connsiteX59" fmla="*/ 435800 w 1003503"/>
              <a:gd name="connsiteY59" fmla="*/ 504968 h 559559"/>
              <a:gd name="connsiteX60" fmla="*/ 367561 w 1003503"/>
              <a:gd name="connsiteY60" fmla="*/ 511792 h 559559"/>
              <a:gd name="connsiteX61" fmla="*/ 258379 w 1003503"/>
              <a:gd name="connsiteY61" fmla="*/ 518615 h 559559"/>
              <a:gd name="connsiteX62" fmla="*/ 210612 w 1003503"/>
              <a:gd name="connsiteY62" fmla="*/ 525439 h 559559"/>
              <a:gd name="connsiteX63" fmla="*/ 169669 w 1003503"/>
              <a:gd name="connsiteY63" fmla="*/ 539087 h 559559"/>
              <a:gd name="connsiteX64" fmla="*/ 5895 w 1003503"/>
              <a:gd name="connsiteY64" fmla="*/ 559559 h 5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03503" h="559559">
                <a:moveTo>
                  <a:pt x="5895" y="559559"/>
                </a:moveTo>
                <a:cubicBezTo>
                  <a:pt x="-15714" y="559559"/>
                  <a:pt x="28152" y="545019"/>
                  <a:pt x="40015" y="539087"/>
                </a:cubicBezTo>
                <a:cubicBezTo>
                  <a:pt x="46449" y="535870"/>
                  <a:pt x="55401" y="537349"/>
                  <a:pt x="60487" y="532263"/>
                </a:cubicBezTo>
                <a:cubicBezTo>
                  <a:pt x="65573" y="527177"/>
                  <a:pt x="63320" y="517777"/>
                  <a:pt x="67310" y="511792"/>
                </a:cubicBezTo>
                <a:cubicBezTo>
                  <a:pt x="81915" y="489885"/>
                  <a:pt x="86791" y="491650"/>
                  <a:pt x="108254" y="484496"/>
                </a:cubicBezTo>
                <a:cubicBezTo>
                  <a:pt x="112803" y="477672"/>
                  <a:pt x="125569" y="471359"/>
                  <a:pt x="121901" y="464024"/>
                </a:cubicBezTo>
                <a:cubicBezTo>
                  <a:pt x="118684" y="457591"/>
                  <a:pt x="104647" y="477282"/>
                  <a:pt x="101430" y="470848"/>
                </a:cubicBezTo>
                <a:cubicBezTo>
                  <a:pt x="92612" y="453211"/>
                  <a:pt x="130501" y="445236"/>
                  <a:pt x="135549" y="443553"/>
                </a:cubicBezTo>
                <a:cubicBezTo>
                  <a:pt x="140872" y="427585"/>
                  <a:pt x="141057" y="413064"/>
                  <a:pt x="162845" y="409433"/>
                </a:cubicBezTo>
                <a:cubicBezTo>
                  <a:pt x="169940" y="408250"/>
                  <a:pt x="176492" y="413982"/>
                  <a:pt x="183316" y="416257"/>
                </a:cubicBezTo>
                <a:cubicBezTo>
                  <a:pt x="185591" y="423081"/>
                  <a:pt x="185054" y="431643"/>
                  <a:pt x="190140" y="436729"/>
                </a:cubicBezTo>
                <a:cubicBezTo>
                  <a:pt x="195226" y="441815"/>
                  <a:pt x="203419" y="443553"/>
                  <a:pt x="210612" y="443553"/>
                </a:cubicBezTo>
                <a:cubicBezTo>
                  <a:pt x="254932" y="443553"/>
                  <a:pt x="240362" y="436942"/>
                  <a:pt x="272027" y="429905"/>
                </a:cubicBezTo>
                <a:cubicBezTo>
                  <a:pt x="285533" y="426904"/>
                  <a:pt x="299322" y="425356"/>
                  <a:pt x="312970" y="423081"/>
                </a:cubicBezTo>
                <a:cubicBezTo>
                  <a:pt x="315245" y="416257"/>
                  <a:pt x="315300" y="408226"/>
                  <a:pt x="319794" y="402609"/>
                </a:cubicBezTo>
                <a:cubicBezTo>
                  <a:pt x="333181" y="385876"/>
                  <a:pt x="355892" y="385837"/>
                  <a:pt x="374385" y="382138"/>
                </a:cubicBezTo>
                <a:cubicBezTo>
                  <a:pt x="378934" y="375314"/>
                  <a:pt x="384365" y="369002"/>
                  <a:pt x="388033" y="361666"/>
                </a:cubicBezTo>
                <a:cubicBezTo>
                  <a:pt x="416290" y="305154"/>
                  <a:pt x="369387" y="379403"/>
                  <a:pt x="408504" y="320723"/>
                </a:cubicBezTo>
                <a:cubicBezTo>
                  <a:pt x="410779" y="307075"/>
                  <a:pt x="410006" y="292552"/>
                  <a:pt x="415328" y="279780"/>
                </a:cubicBezTo>
                <a:cubicBezTo>
                  <a:pt x="421637" y="264639"/>
                  <a:pt x="437437" y="254397"/>
                  <a:pt x="442624" y="238836"/>
                </a:cubicBezTo>
                <a:lnTo>
                  <a:pt x="449448" y="218365"/>
                </a:lnTo>
                <a:cubicBezTo>
                  <a:pt x="458856" y="143104"/>
                  <a:pt x="440313" y="159206"/>
                  <a:pt x="476743" y="177421"/>
                </a:cubicBezTo>
                <a:cubicBezTo>
                  <a:pt x="483177" y="180638"/>
                  <a:pt x="490391" y="181970"/>
                  <a:pt x="497215" y="184245"/>
                </a:cubicBezTo>
                <a:cubicBezTo>
                  <a:pt x="501764" y="177421"/>
                  <a:pt x="507532" y="171268"/>
                  <a:pt x="510863" y="163774"/>
                </a:cubicBezTo>
                <a:cubicBezTo>
                  <a:pt x="516706" y="150628"/>
                  <a:pt x="512540" y="130810"/>
                  <a:pt x="524510" y="122830"/>
                </a:cubicBezTo>
                <a:lnTo>
                  <a:pt x="565454" y="95535"/>
                </a:lnTo>
                <a:lnTo>
                  <a:pt x="585925" y="81887"/>
                </a:lnTo>
                <a:cubicBezTo>
                  <a:pt x="602287" y="32802"/>
                  <a:pt x="582436" y="94099"/>
                  <a:pt x="599573" y="34120"/>
                </a:cubicBezTo>
                <a:cubicBezTo>
                  <a:pt x="601549" y="27204"/>
                  <a:pt x="604122" y="20472"/>
                  <a:pt x="606397" y="13648"/>
                </a:cubicBezTo>
                <a:cubicBezTo>
                  <a:pt x="616050" y="16866"/>
                  <a:pt x="645597" y="27296"/>
                  <a:pt x="654164" y="27296"/>
                </a:cubicBezTo>
                <a:cubicBezTo>
                  <a:pt x="663543" y="27296"/>
                  <a:pt x="672361" y="22747"/>
                  <a:pt x="681460" y="20472"/>
                </a:cubicBezTo>
                <a:cubicBezTo>
                  <a:pt x="686009" y="13648"/>
                  <a:pt x="686906" y="0"/>
                  <a:pt x="695107" y="0"/>
                </a:cubicBezTo>
                <a:cubicBezTo>
                  <a:pt x="703308" y="0"/>
                  <a:pt x="705424" y="12977"/>
                  <a:pt x="708755" y="20472"/>
                </a:cubicBezTo>
                <a:cubicBezTo>
                  <a:pt x="714598" y="33618"/>
                  <a:pt x="717854" y="47767"/>
                  <a:pt x="722403" y="61415"/>
                </a:cubicBezTo>
                <a:cubicBezTo>
                  <a:pt x="724678" y="68239"/>
                  <a:pt x="725237" y="75902"/>
                  <a:pt x="729227" y="81887"/>
                </a:cubicBezTo>
                <a:lnTo>
                  <a:pt x="742875" y="102359"/>
                </a:lnTo>
                <a:cubicBezTo>
                  <a:pt x="746768" y="114038"/>
                  <a:pt x="752007" y="135742"/>
                  <a:pt x="763346" y="143302"/>
                </a:cubicBezTo>
                <a:cubicBezTo>
                  <a:pt x="771150" y="148504"/>
                  <a:pt x="781659" y="147431"/>
                  <a:pt x="790642" y="150126"/>
                </a:cubicBezTo>
                <a:cubicBezTo>
                  <a:pt x="858766" y="170564"/>
                  <a:pt x="804014" y="159835"/>
                  <a:pt x="879352" y="170598"/>
                </a:cubicBezTo>
                <a:cubicBezTo>
                  <a:pt x="883901" y="177422"/>
                  <a:pt x="887201" y="185270"/>
                  <a:pt x="893000" y="191069"/>
                </a:cubicBezTo>
                <a:cubicBezTo>
                  <a:pt x="898799" y="196868"/>
                  <a:pt x="909125" y="197762"/>
                  <a:pt x="913472" y="204717"/>
                </a:cubicBezTo>
                <a:cubicBezTo>
                  <a:pt x="921096" y="216916"/>
                  <a:pt x="927119" y="245660"/>
                  <a:pt x="927119" y="245660"/>
                </a:cubicBezTo>
                <a:cubicBezTo>
                  <a:pt x="924844" y="254759"/>
                  <a:pt x="928683" y="268762"/>
                  <a:pt x="920295" y="272956"/>
                </a:cubicBezTo>
                <a:cubicBezTo>
                  <a:pt x="912960" y="276624"/>
                  <a:pt x="902870" y="251693"/>
                  <a:pt x="899824" y="259308"/>
                </a:cubicBezTo>
                <a:cubicBezTo>
                  <a:pt x="881375" y="305432"/>
                  <a:pt x="903146" y="305908"/>
                  <a:pt x="927119" y="313899"/>
                </a:cubicBezTo>
                <a:cubicBezTo>
                  <a:pt x="929394" y="320723"/>
                  <a:pt x="933943" y="327178"/>
                  <a:pt x="933943" y="334371"/>
                </a:cubicBezTo>
                <a:cubicBezTo>
                  <a:pt x="933943" y="341564"/>
                  <a:pt x="922033" y="349756"/>
                  <a:pt x="927119" y="354842"/>
                </a:cubicBezTo>
                <a:cubicBezTo>
                  <a:pt x="937292" y="365014"/>
                  <a:pt x="954415" y="363941"/>
                  <a:pt x="968063" y="368490"/>
                </a:cubicBezTo>
                <a:lnTo>
                  <a:pt x="988534" y="375314"/>
                </a:lnTo>
                <a:cubicBezTo>
                  <a:pt x="993083" y="382138"/>
                  <a:pt x="1007981" y="389987"/>
                  <a:pt x="1002182" y="395786"/>
                </a:cubicBezTo>
                <a:cubicBezTo>
                  <a:pt x="992399" y="405569"/>
                  <a:pt x="974852" y="400134"/>
                  <a:pt x="961239" y="402609"/>
                </a:cubicBezTo>
                <a:cubicBezTo>
                  <a:pt x="949827" y="404684"/>
                  <a:pt x="938371" y="406620"/>
                  <a:pt x="927119" y="409433"/>
                </a:cubicBezTo>
                <a:cubicBezTo>
                  <a:pt x="920141" y="411178"/>
                  <a:pt x="913725" y="414970"/>
                  <a:pt x="906648" y="416257"/>
                </a:cubicBezTo>
                <a:cubicBezTo>
                  <a:pt x="888605" y="419538"/>
                  <a:pt x="870146" y="420066"/>
                  <a:pt x="852057" y="423081"/>
                </a:cubicBezTo>
                <a:cubicBezTo>
                  <a:pt x="750282" y="440044"/>
                  <a:pt x="885427" y="420501"/>
                  <a:pt x="804290" y="436729"/>
                </a:cubicBezTo>
                <a:cubicBezTo>
                  <a:pt x="777155" y="442156"/>
                  <a:pt x="749797" y="446464"/>
                  <a:pt x="722403" y="450377"/>
                </a:cubicBezTo>
                <a:lnTo>
                  <a:pt x="626869" y="464024"/>
                </a:lnTo>
                <a:lnTo>
                  <a:pt x="544982" y="491320"/>
                </a:lnTo>
                <a:cubicBezTo>
                  <a:pt x="538158" y="493595"/>
                  <a:pt x="531682" y="497592"/>
                  <a:pt x="524510" y="498144"/>
                </a:cubicBezTo>
                <a:lnTo>
                  <a:pt x="435800" y="504968"/>
                </a:lnTo>
                <a:cubicBezTo>
                  <a:pt x="413026" y="506948"/>
                  <a:pt x="390353" y="510039"/>
                  <a:pt x="367561" y="511792"/>
                </a:cubicBezTo>
                <a:cubicBezTo>
                  <a:pt x="331203" y="514589"/>
                  <a:pt x="294773" y="516341"/>
                  <a:pt x="258379" y="518615"/>
                </a:cubicBezTo>
                <a:cubicBezTo>
                  <a:pt x="242457" y="520890"/>
                  <a:pt x="226284" y="521822"/>
                  <a:pt x="210612" y="525439"/>
                </a:cubicBezTo>
                <a:cubicBezTo>
                  <a:pt x="196594" y="528674"/>
                  <a:pt x="184030" y="538242"/>
                  <a:pt x="169669" y="539087"/>
                </a:cubicBezTo>
                <a:cubicBezTo>
                  <a:pt x="49122" y="546178"/>
                  <a:pt x="27504" y="559559"/>
                  <a:pt x="5895" y="559559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58E117-5565-436C-8304-D4BE5258087F}"/>
              </a:ext>
            </a:extLst>
          </p:cNvPr>
          <p:cNvSpPr/>
          <p:nvPr/>
        </p:nvSpPr>
        <p:spPr>
          <a:xfrm>
            <a:off x="6265218" y="3065599"/>
            <a:ext cx="576809" cy="272770"/>
          </a:xfrm>
          <a:custGeom>
            <a:avLst/>
            <a:gdLst>
              <a:gd name="connsiteX0" fmla="*/ 5155 w 619304"/>
              <a:gd name="connsiteY0" fmla="*/ 102358 h 276562"/>
              <a:gd name="connsiteX1" fmla="*/ 11979 w 619304"/>
              <a:gd name="connsiteY1" fmla="*/ 136477 h 276562"/>
              <a:gd name="connsiteX2" fmla="*/ 25627 w 619304"/>
              <a:gd name="connsiteY2" fmla="*/ 177421 h 276562"/>
              <a:gd name="connsiteX3" fmla="*/ 32451 w 619304"/>
              <a:gd name="connsiteY3" fmla="*/ 156949 h 276562"/>
              <a:gd name="connsiteX4" fmla="*/ 73394 w 619304"/>
              <a:gd name="connsiteY4" fmla="*/ 143301 h 276562"/>
              <a:gd name="connsiteX5" fmla="*/ 87042 w 619304"/>
              <a:gd name="connsiteY5" fmla="*/ 122830 h 276562"/>
              <a:gd name="connsiteX6" fmla="*/ 107513 w 619304"/>
              <a:gd name="connsiteY6" fmla="*/ 116006 h 276562"/>
              <a:gd name="connsiteX7" fmla="*/ 127985 w 619304"/>
              <a:gd name="connsiteY7" fmla="*/ 102358 h 276562"/>
              <a:gd name="connsiteX8" fmla="*/ 189400 w 619304"/>
              <a:gd name="connsiteY8" fmla="*/ 88710 h 276562"/>
              <a:gd name="connsiteX9" fmla="*/ 209872 w 619304"/>
              <a:gd name="connsiteY9" fmla="*/ 81886 h 276562"/>
              <a:gd name="connsiteX10" fmla="*/ 271286 w 619304"/>
              <a:gd name="connsiteY10" fmla="*/ 116006 h 276562"/>
              <a:gd name="connsiteX11" fmla="*/ 332701 w 619304"/>
              <a:gd name="connsiteY11" fmla="*/ 163773 h 276562"/>
              <a:gd name="connsiteX12" fmla="*/ 373645 w 619304"/>
              <a:gd name="connsiteY12" fmla="*/ 143301 h 276562"/>
              <a:gd name="connsiteX13" fmla="*/ 394116 w 619304"/>
              <a:gd name="connsiteY13" fmla="*/ 156949 h 276562"/>
              <a:gd name="connsiteX14" fmla="*/ 400940 w 619304"/>
              <a:gd name="connsiteY14" fmla="*/ 177421 h 276562"/>
              <a:gd name="connsiteX15" fmla="*/ 428236 w 619304"/>
              <a:gd name="connsiteY15" fmla="*/ 143301 h 276562"/>
              <a:gd name="connsiteX16" fmla="*/ 421412 w 619304"/>
              <a:gd name="connsiteY16" fmla="*/ 109182 h 276562"/>
              <a:gd name="connsiteX17" fmla="*/ 455531 w 619304"/>
              <a:gd name="connsiteY17" fmla="*/ 54591 h 276562"/>
              <a:gd name="connsiteX18" fmla="*/ 455531 w 619304"/>
              <a:gd name="connsiteY18" fmla="*/ 95534 h 276562"/>
              <a:gd name="connsiteX19" fmla="*/ 469179 w 619304"/>
              <a:gd name="connsiteY19" fmla="*/ 156949 h 276562"/>
              <a:gd name="connsiteX20" fmla="*/ 476003 w 619304"/>
              <a:gd name="connsiteY20" fmla="*/ 197892 h 276562"/>
              <a:gd name="connsiteX21" fmla="*/ 469179 w 619304"/>
              <a:gd name="connsiteY21" fmla="*/ 218364 h 276562"/>
              <a:gd name="connsiteX22" fmla="*/ 476003 w 619304"/>
              <a:gd name="connsiteY22" fmla="*/ 238836 h 276562"/>
              <a:gd name="connsiteX23" fmla="*/ 537418 w 619304"/>
              <a:gd name="connsiteY23" fmla="*/ 259307 h 276562"/>
              <a:gd name="connsiteX24" fmla="*/ 605657 w 619304"/>
              <a:gd name="connsiteY24" fmla="*/ 266131 h 276562"/>
              <a:gd name="connsiteX25" fmla="*/ 619304 w 619304"/>
              <a:gd name="connsiteY25" fmla="*/ 245659 h 276562"/>
              <a:gd name="connsiteX26" fmla="*/ 612480 w 619304"/>
              <a:gd name="connsiteY26" fmla="*/ 211540 h 276562"/>
              <a:gd name="connsiteX27" fmla="*/ 592009 w 619304"/>
              <a:gd name="connsiteY27" fmla="*/ 204716 h 276562"/>
              <a:gd name="connsiteX28" fmla="*/ 530594 w 619304"/>
              <a:gd name="connsiteY28" fmla="*/ 197892 h 276562"/>
              <a:gd name="connsiteX29" fmla="*/ 523770 w 619304"/>
              <a:gd name="connsiteY29" fmla="*/ 177421 h 276562"/>
              <a:gd name="connsiteX30" fmla="*/ 503298 w 619304"/>
              <a:gd name="connsiteY30" fmla="*/ 68239 h 276562"/>
              <a:gd name="connsiteX31" fmla="*/ 476003 w 619304"/>
              <a:gd name="connsiteY31" fmla="*/ 6824 h 276562"/>
              <a:gd name="connsiteX32" fmla="*/ 455531 w 619304"/>
              <a:gd name="connsiteY32" fmla="*/ 0 h 276562"/>
              <a:gd name="connsiteX33" fmla="*/ 319054 w 619304"/>
              <a:gd name="connsiteY33" fmla="*/ 13648 h 276562"/>
              <a:gd name="connsiteX34" fmla="*/ 278110 w 619304"/>
              <a:gd name="connsiteY34" fmla="*/ 27295 h 276562"/>
              <a:gd name="connsiteX35" fmla="*/ 257639 w 619304"/>
              <a:gd name="connsiteY35" fmla="*/ 34119 h 276562"/>
              <a:gd name="connsiteX36" fmla="*/ 230343 w 619304"/>
              <a:gd name="connsiteY36" fmla="*/ 40943 h 276562"/>
              <a:gd name="connsiteX37" fmla="*/ 182576 w 619304"/>
              <a:gd name="connsiteY37" fmla="*/ 54591 h 276562"/>
              <a:gd name="connsiteX38" fmla="*/ 93866 w 619304"/>
              <a:gd name="connsiteY38" fmla="*/ 68239 h 276562"/>
              <a:gd name="connsiteX39" fmla="*/ 5155 w 619304"/>
              <a:gd name="connsiteY39" fmla="*/ 102358 h 27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9304" h="276562">
                <a:moveTo>
                  <a:pt x="5155" y="102358"/>
                </a:moveTo>
                <a:cubicBezTo>
                  <a:pt x="-8493" y="113731"/>
                  <a:pt x="8927" y="125287"/>
                  <a:pt x="11979" y="136477"/>
                </a:cubicBezTo>
                <a:cubicBezTo>
                  <a:pt x="15764" y="150356"/>
                  <a:pt x="25627" y="177421"/>
                  <a:pt x="25627" y="177421"/>
                </a:cubicBezTo>
                <a:cubicBezTo>
                  <a:pt x="27902" y="170597"/>
                  <a:pt x="26598" y="161130"/>
                  <a:pt x="32451" y="156949"/>
                </a:cubicBezTo>
                <a:cubicBezTo>
                  <a:pt x="44157" y="148587"/>
                  <a:pt x="73394" y="143301"/>
                  <a:pt x="73394" y="143301"/>
                </a:cubicBezTo>
                <a:cubicBezTo>
                  <a:pt x="77943" y="136477"/>
                  <a:pt x="80638" y="127953"/>
                  <a:pt x="87042" y="122830"/>
                </a:cubicBezTo>
                <a:cubicBezTo>
                  <a:pt x="92659" y="118337"/>
                  <a:pt x="101080" y="119223"/>
                  <a:pt x="107513" y="116006"/>
                </a:cubicBezTo>
                <a:cubicBezTo>
                  <a:pt x="114849" y="112338"/>
                  <a:pt x="120649" y="106026"/>
                  <a:pt x="127985" y="102358"/>
                </a:cubicBezTo>
                <a:cubicBezTo>
                  <a:pt x="146419" y="93141"/>
                  <a:pt x="170530" y="92903"/>
                  <a:pt x="189400" y="88710"/>
                </a:cubicBezTo>
                <a:cubicBezTo>
                  <a:pt x="196422" y="87150"/>
                  <a:pt x="203048" y="84161"/>
                  <a:pt x="209872" y="81886"/>
                </a:cubicBezTo>
                <a:cubicBezTo>
                  <a:pt x="256800" y="113172"/>
                  <a:pt x="235254" y="103995"/>
                  <a:pt x="271286" y="116006"/>
                </a:cubicBezTo>
                <a:cubicBezTo>
                  <a:pt x="317316" y="162035"/>
                  <a:pt x="293920" y="150845"/>
                  <a:pt x="332701" y="163773"/>
                </a:cubicBezTo>
                <a:cubicBezTo>
                  <a:pt x="339830" y="159020"/>
                  <a:pt x="362344" y="141417"/>
                  <a:pt x="373645" y="143301"/>
                </a:cubicBezTo>
                <a:cubicBezTo>
                  <a:pt x="381735" y="144649"/>
                  <a:pt x="387292" y="152400"/>
                  <a:pt x="394116" y="156949"/>
                </a:cubicBezTo>
                <a:cubicBezTo>
                  <a:pt x="396391" y="163773"/>
                  <a:pt x="394506" y="174204"/>
                  <a:pt x="400940" y="177421"/>
                </a:cubicBezTo>
                <a:cubicBezTo>
                  <a:pt x="424871" y="189386"/>
                  <a:pt x="426759" y="149210"/>
                  <a:pt x="428236" y="143301"/>
                </a:cubicBezTo>
                <a:cubicBezTo>
                  <a:pt x="425961" y="131928"/>
                  <a:pt x="420362" y="120733"/>
                  <a:pt x="421412" y="109182"/>
                </a:cubicBezTo>
                <a:cubicBezTo>
                  <a:pt x="425079" y="68842"/>
                  <a:pt x="430259" y="71440"/>
                  <a:pt x="455531" y="54591"/>
                </a:cubicBezTo>
                <a:cubicBezTo>
                  <a:pt x="486726" y="101381"/>
                  <a:pt x="460730" y="48742"/>
                  <a:pt x="455531" y="95534"/>
                </a:cubicBezTo>
                <a:cubicBezTo>
                  <a:pt x="453529" y="113548"/>
                  <a:pt x="463183" y="138960"/>
                  <a:pt x="469179" y="156949"/>
                </a:cubicBezTo>
                <a:cubicBezTo>
                  <a:pt x="452026" y="208407"/>
                  <a:pt x="467184" y="144979"/>
                  <a:pt x="476003" y="197892"/>
                </a:cubicBezTo>
                <a:cubicBezTo>
                  <a:pt x="477186" y="204987"/>
                  <a:pt x="471454" y="211540"/>
                  <a:pt x="469179" y="218364"/>
                </a:cubicBezTo>
                <a:cubicBezTo>
                  <a:pt x="471454" y="225188"/>
                  <a:pt x="471510" y="233219"/>
                  <a:pt x="476003" y="238836"/>
                </a:cubicBezTo>
                <a:cubicBezTo>
                  <a:pt x="490764" y="257287"/>
                  <a:pt x="517442" y="255978"/>
                  <a:pt x="537418" y="259307"/>
                </a:cubicBezTo>
                <a:cubicBezTo>
                  <a:pt x="563537" y="276721"/>
                  <a:pt x="564939" y="284228"/>
                  <a:pt x="605657" y="266131"/>
                </a:cubicBezTo>
                <a:cubicBezTo>
                  <a:pt x="613151" y="262800"/>
                  <a:pt x="614755" y="252483"/>
                  <a:pt x="619304" y="245659"/>
                </a:cubicBezTo>
                <a:cubicBezTo>
                  <a:pt x="617029" y="234286"/>
                  <a:pt x="618913" y="221190"/>
                  <a:pt x="612480" y="211540"/>
                </a:cubicBezTo>
                <a:cubicBezTo>
                  <a:pt x="608490" y="205555"/>
                  <a:pt x="599104" y="205899"/>
                  <a:pt x="592009" y="204716"/>
                </a:cubicBezTo>
                <a:cubicBezTo>
                  <a:pt x="571692" y="201330"/>
                  <a:pt x="551066" y="200167"/>
                  <a:pt x="530594" y="197892"/>
                </a:cubicBezTo>
                <a:cubicBezTo>
                  <a:pt x="528319" y="191068"/>
                  <a:pt x="525181" y="184474"/>
                  <a:pt x="523770" y="177421"/>
                </a:cubicBezTo>
                <a:cubicBezTo>
                  <a:pt x="515436" y="135753"/>
                  <a:pt x="514510" y="105614"/>
                  <a:pt x="503298" y="68239"/>
                </a:cubicBezTo>
                <a:cubicBezTo>
                  <a:pt x="499676" y="56165"/>
                  <a:pt x="490438" y="18372"/>
                  <a:pt x="476003" y="6824"/>
                </a:cubicBezTo>
                <a:cubicBezTo>
                  <a:pt x="470386" y="2331"/>
                  <a:pt x="462355" y="2275"/>
                  <a:pt x="455531" y="0"/>
                </a:cubicBezTo>
                <a:cubicBezTo>
                  <a:pt x="411984" y="2903"/>
                  <a:pt x="362831" y="1709"/>
                  <a:pt x="319054" y="13648"/>
                </a:cubicBezTo>
                <a:cubicBezTo>
                  <a:pt x="305175" y="17433"/>
                  <a:pt x="291758" y="22746"/>
                  <a:pt x="278110" y="27295"/>
                </a:cubicBezTo>
                <a:cubicBezTo>
                  <a:pt x="271286" y="29570"/>
                  <a:pt x="264617" y="32374"/>
                  <a:pt x="257639" y="34119"/>
                </a:cubicBezTo>
                <a:cubicBezTo>
                  <a:pt x="248540" y="36394"/>
                  <a:pt x="239361" y="38366"/>
                  <a:pt x="230343" y="40943"/>
                </a:cubicBezTo>
                <a:cubicBezTo>
                  <a:pt x="199988" y="49616"/>
                  <a:pt x="218137" y="47479"/>
                  <a:pt x="182576" y="54591"/>
                </a:cubicBezTo>
                <a:cubicBezTo>
                  <a:pt x="116660" y="67774"/>
                  <a:pt x="165917" y="55140"/>
                  <a:pt x="93866" y="68239"/>
                </a:cubicBezTo>
                <a:cubicBezTo>
                  <a:pt x="41167" y="77820"/>
                  <a:pt x="18803" y="90985"/>
                  <a:pt x="5155" y="102358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AC59B-87A6-4059-9199-4B5D1F8AAE48}"/>
              </a:ext>
            </a:extLst>
          </p:cNvPr>
          <p:cNvSpPr txBox="1"/>
          <p:nvPr/>
        </p:nvSpPr>
        <p:spPr>
          <a:xfrm>
            <a:off x="7824490" y="2877645"/>
            <a:ext cx="1116773" cy="3077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u="sng" dirty="0">
                <a:solidFill>
                  <a:schemeClr val="bg1"/>
                </a:solidFill>
                <a:latin typeface="Calibri" panose="020F0502020204030204"/>
              </a:rPr>
              <a:t>EXPANSION</a:t>
            </a:r>
            <a:endParaRPr lang="en-US" sz="14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23CBE-BA80-4C85-882C-C403784BBE54}"/>
              </a:ext>
            </a:extLst>
          </p:cNvPr>
          <p:cNvSpPr/>
          <p:nvPr/>
        </p:nvSpPr>
        <p:spPr>
          <a:xfrm>
            <a:off x="2589275" y="3046694"/>
            <a:ext cx="926048" cy="721335"/>
          </a:xfrm>
          <a:custGeom>
            <a:avLst/>
            <a:gdLst>
              <a:gd name="connsiteX0" fmla="*/ 78377 w 984069"/>
              <a:gd name="connsiteY0" fmla="*/ 9253 h 785905"/>
              <a:gd name="connsiteX1" fmla="*/ 78377 w 984069"/>
              <a:gd name="connsiteY1" fmla="*/ 9253 h 785905"/>
              <a:gd name="connsiteX2" fmla="*/ 269966 w 984069"/>
              <a:gd name="connsiteY2" fmla="*/ 9253 h 785905"/>
              <a:gd name="connsiteX3" fmla="*/ 296092 w 984069"/>
              <a:gd name="connsiteY3" fmla="*/ 17962 h 785905"/>
              <a:gd name="connsiteX4" fmla="*/ 330926 w 984069"/>
              <a:gd name="connsiteY4" fmla="*/ 26670 h 785905"/>
              <a:gd name="connsiteX5" fmla="*/ 461555 w 984069"/>
              <a:gd name="connsiteY5" fmla="*/ 44088 h 785905"/>
              <a:gd name="connsiteX6" fmla="*/ 513806 w 984069"/>
              <a:gd name="connsiteY6" fmla="*/ 52796 h 785905"/>
              <a:gd name="connsiteX7" fmla="*/ 600892 w 984069"/>
              <a:gd name="connsiteY7" fmla="*/ 70213 h 785905"/>
              <a:gd name="connsiteX8" fmla="*/ 740229 w 984069"/>
              <a:gd name="connsiteY8" fmla="*/ 78922 h 785905"/>
              <a:gd name="connsiteX9" fmla="*/ 792480 w 984069"/>
              <a:gd name="connsiteY9" fmla="*/ 87630 h 785905"/>
              <a:gd name="connsiteX10" fmla="*/ 818606 w 984069"/>
              <a:gd name="connsiteY10" fmla="*/ 96339 h 785905"/>
              <a:gd name="connsiteX11" fmla="*/ 888275 w 984069"/>
              <a:gd name="connsiteY11" fmla="*/ 105048 h 785905"/>
              <a:gd name="connsiteX12" fmla="*/ 931817 w 984069"/>
              <a:gd name="connsiteY12" fmla="*/ 113756 h 785905"/>
              <a:gd name="connsiteX13" fmla="*/ 984069 w 984069"/>
              <a:gd name="connsiteY13" fmla="*/ 122465 h 785905"/>
              <a:gd name="connsiteX14" fmla="*/ 966652 w 984069"/>
              <a:gd name="connsiteY14" fmla="*/ 540476 h 785905"/>
              <a:gd name="connsiteX15" fmla="*/ 957943 w 984069"/>
              <a:gd name="connsiteY15" fmla="*/ 610145 h 785905"/>
              <a:gd name="connsiteX16" fmla="*/ 940526 w 984069"/>
              <a:gd name="connsiteY16" fmla="*/ 688522 h 785905"/>
              <a:gd name="connsiteX17" fmla="*/ 931817 w 984069"/>
              <a:gd name="connsiteY17" fmla="*/ 775608 h 785905"/>
              <a:gd name="connsiteX18" fmla="*/ 687977 w 984069"/>
              <a:gd name="connsiteY18" fmla="*/ 758190 h 785905"/>
              <a:gd name="connsiteX19" fmla="*/ 426720 w 984069"/>
              <a:gd name="connsiteY19" fmla="*/ 749482 h 785905"/>
              <a:gd name="connsiteX20" fmla="*/ 365760 w 984069"/>
              <a:gd name="connsiteY20" fmla="*/ 732065 h 785905"/>
              <a:gd name="connsiteX21" fmla="*/ 235132 w 984069"/>
              <a:gd name="connsiteY21" fmla="*/ 714648 h 785905"/>
              <a:gd name="connsiteX22" fmla="*/ 113212 w 984069"/>
              <a:gd name="connsiteY22" fmla="*/ 697230 h 785905"/>
              <a:gd name="connsiteX23" fmla="*/ 8709 w 984069"/>
              <a:gd name="connsiteY23" fmla="*/ 688522 h 785905"/>
              <a:gd name="connsiteX24" fmla="*/ 0 w 984069"/>
              <a:gd name="connsiteY24" fmla="*/ 662396 h 785905"/>
              <a:gd name="connsiteX25" fmla="*/ 17417 w 984069"/>
              <a:gd name="connsiteY25" fmla="*/ 540476 h 785905"/>
              <a:gd name="connsiteX26" fmla="*/ 34835 w 984069"/>
              <a:gd name="connsiteY26" fmla="*/ 392430 h 785905"/>
              <a:gd name="connsiteX27" fmla="*/ 43543 w 984069"/>
              <a:gd name="connsiteY27" fmla="*/ 340179 h 785905"/>
              <a:gd name="connsiteX28" fmla="*/ 60960 w 984069"/>
              <a:gd name="connsiteY28" fmla="*/ 287928 h 785905"/>
              <a:gd name="connsiteX29" fmla="*/ 69669 w 984069"/>
              <a:gd name="connsiteY29" fmla="*/ 261802 h 785905"/>
              <a:gd name="connsiteX30" fmla="*/ 78377 w 984069"/>
              <a:gd name="connsiteY30" fmla="*/ 139882 h 785905"/>
              <a:gd name="connsiteX31" fmla="*/ 78377 w 984069"/>
              <a:gd name="connsiteY31" fmla="*/ 9253 h 78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4069" h="785905">
                <a:moveTo>
                  <a:pt x="78377" y="9253"/>
                </a:moveTo>
                <a:lnTo>
                  <a:pt x="78377" y="9253"/>
                </a:lnTo>
                <a:cubicBezTo>
                  <a:pt x="174653" y="-1444"/>
                  <a:pt x="158938" y="-4625"/>
                  <a:pt x="269966" y="9253"/>
                </a:cubicBezTo>
                <a:cubicBezTo>
                  <a:pt x="279075" y="10392"/>
                  <a:pt x="287265" y="15440"/>
                  <a:pt x="296092" y="17962"/>
                </a:cubicBezTo>
                <a:cubicBezTo>
                  <a:pt x="307600" y="21250"/>
                  <a:pt x="319150" y="24529"/>
                  <a:pt x="330926" y="26670"/>
                </a:cubicBezTo>
                <a:cubicBezTo>
                  <a:pt x="367123" y="33251"/>
                  <a:pt x="426168" y="39033"/>
                  <a:pt x="461555" y="44088"/>
                </a:cubicBezTo>
                <a:cubicBezTo>
                  <a:pt x="479035" y="46585"/>
                  <a:pt x="496492" y="49333"/>
                  <a:pt x="513806" y="52796"/>
                </a:cubicBezTo>
                <a:cubicBezTo>
                  <a:pt x="559446" y="61924"/>
                  <a:pt x="546164" y="65238"/>
                  <a:pt x="600892" y="70213"/>
                </a:cubicBezTo>
                <a:cubicBezTo>
                  <a:pt x="647237" y="74426"/>
                  <a:pt x="693783" y="76019"/>
                  <a:pt x="740229" y="78922"/>
                </a:cubicBezTo>
                <a:cubicBezTo>
                  <a:pt x="757646" y="81825"/>
                  <a:pt x="775243" y="83800"/>
                  <a:pt x="792480" y="87630"/>
                </a:cubicBezTo>
                <a:cubicBezTo>
                  <a:pt x="801441" y="89621"/>
                  <a:pt x="809574" y="94697"/>
                  <a:pt x="818606" y="96339"/>
                </a:cubicBezTo>
                <a:cubicBezTo>
                  <a:pt x="841632" y="100526"/>
                  <a:pt x="865143" y="101489"/>
                  <a:pt x="888275" y="105048"/>
                </a:cubicBezTo>
                <a:cubicBezTo>
                  <a:pt x="902904" y="107299"/>
                  <a:pt x="917254" y="111108"/>
                  <a:pt x="931817" y="113756"/>
                </a:cubicBezTo>
                <a:cubicBezTo>
                  <a:pt x="949190" y="116915"/>
                  <a:pt x="966652" y="119562"/>
                  <a:pt x="984069" y="122465"/>
                </a:cubicBezTo>
                <a:cubicBezTo>
                  <a:pt x="954127" y="302107"/>
                  <a:pt x="983949" y="108056"/>
                  <a:pt x="966652" y="540476"/>
                </a:cubicBezTo>
                <a:cubicBezTo>
                  <a:pt x="965717" y="563861"/>
                  <a:pt x="961502" y="587013"/>
                  <a:pt x="957943" y="610145"/>
                </a:cubicBezTo>
                <a:cubicBezTo>
                  <a:pt x="953519" y="638902"/>
                  <a:pt x="947463" y="660775"/>
                  <a:pt x="940526" y="688522"/>
                </a:cubicBezTo>
                <a:cubicBezTo>
                  <a:pt x="937623" y="717551"/>
                  <a:pt x="958818" y="764562"/>
                  <a:pt x="931817" y="775608"/>
                </a:cubicBezTo>
                <a:cubicBezTo>
                  <a:pt x="859792" y="805073"/>
                  <a:pt x="765172" y="762363"/>
                  <a:pt x="687977" y="758190"/>
                </a:cubicBezTo>
                <a:cubicBezTo>
                  <a:pt x="600970" y="753487"/>
                  <a:pt x="513806" y="752385"/>
                  <a:pt x="426720" y="749482"/>
                </a:cubicBezTo>
                <a:cubicBezTo>
                  <a:pt x="404329" y="742018"/>
                  <a:pt x="389826" y="736441"/>
                  <a:pt x="365760" y="732065"/>
                </a:cubicBezTo>
                <a:cubicBezTo>
                  <a:pt x="329535" y="725479"/>
                  <a:pt x="270550" y="719708"/>
                  <a:pt x="235132" y="714648"/>
                </a:cubicBezTo>
                <a:cubicBezTo>
                  <a:pt x="156313" y="703388"/>
                  <a:pt x="205016" y="706410"/>
                  <a:pt x="113212" y="697230"/>
                </a:cubicBezTo>
                <a:cubicBezTo>
                  <a:pt x="78430" y="693752"/>
                  <a:pt x="43543" y="691425"/>
                  <a:pt x="8709" y="688522"/>
                </a:cubicBezTo>
                <a:cubicBezTo>
                  <a:pt x="5806" y="679813"/>
                  <a:pt x="0" y="671576"/>
                  <a:pt x="0" y="662396"/>
                </a:cubicBezTo>
                <a:cubicBezTo>
                  <a:pt x="0" y="640607"/>
                  <a:pt x="13085" y="566469"/>
                  <a:pt x="17417" y="540476"/>
                </a:cubicBezTo>
                <a:cubicBezTo>
                  <a:pt x="34117" y="323389"/>
                  <a:pt x="14709" y="493059"/>
                  <a:pt x="34835" y="392430"/>
                </a:cubicBezTo>
                <a:cubicBezTo>
                  <a:pt x="38298" y="375116"/>
                  <a:pt x="39261" y="357309"/>
                  <a:pt x="43543" y="340179"/>
                </a:cubicBezTo>
                <a:cubicBezTo>
                  <a:pt x="47996" y="322368"/>
                  <a:pt x="55154" y="305345"/>
                  <a:pt x="60960" y="287928"/>
                </a:cubicBezTo>
                <a:lnTo>
                  <a:pt x="69669" y="261802"/>
                </a:lnTo>
                <a:cubicBezTo>
                  <a:pt x="72572" y="221162"/>
                  <a:pt x="74036" y="180394"/>
                  <a:pt x="78377" y="139882"/>
                </a:cubicBezTo>
                <a:cubicBezTo>
                  <a:pt x="96206" y="-26516"/>
                  <a:pt x="78377" y="31024"/>
                  <a:pt x="78377" y="925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CO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CA3F0C-C888-417D-BBF6-7DD0FEF5501B}"/>
              </a:ext>
            </a:extLst>
          </p:cNvPr>
          <p:cNvSpPr/>
          <p:nvPr/>
        </p:nvSpPr>
        <p:spPr>
          <a:xfrm flipV="1">
            <a:off x="6561222" y="3212180"/>
            <a:ext cx="134548" cy="13570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7DA191-40F5-42CB-A4DF-8A6FFF268734}"/>
              </a:ext>
            </a:extLst>
          </p:cNvPr>
          <p:cNvSpPr/>
          <p:nvPr/>
        </p:nvSpPr>
        <p:spPr>
          <a:xfrm>
            <a:off x="4781754" y="2880349"/>
            <a:ext cx="1332041" cy="887213"/>
          </a:xfrm>
          <a:custGeom>
            <a:avLst/>
            <a:gdLst>
              <a:gd name="connsiteX0" fmla="*/ 512618 w 1787236"/>
              <a:gd name="connsiteY0" fmla="*/ 27710 h 1191491"/>
              <a:gd name="connsiteX1" fmla="*/ 401781 w 1787236"/>
              <a:gd name="connsiteY1" fmla="*/ 27710 h 1191491"/>
              <a:gd name="connsiteX2" fmla="*/ 138545 w 1787236"/>
              <a:gd name="connsiteY2" fmla="*/ 41564 h 1191491"/>
              <a:gd name="connsiteX3" fmla="*/ 180109 w 1787236"/>
              <a:gd name="connsiteY3" fmla="*/ 207819 h 1191491"/>
              <a:gd name="connsiteX4" fmla="*/ 138545 w 1787236"/>
              <a:gd name="connsiteY4" fmla="*/ 235528 h 1191491"/>
              <a:gd name="connsiteX5" fmla="*/ 96981 w 1787236"/>
              <a:gd name="connsiteY5" fmla="*/ 249382 h 1191491"/>
              <a:gd name="connsiteX6" fmla="*/ 55418 w 1787236"/>
              <a:gd name="connsiteY6" fmla="*/ 277091 h 1191491"/>
              <a:gd name="connsiteX7" fmla="*/ 83127 w 1787236"/>
              <a:gd name="connsiteY7" fmla="*/ 360219 h 1191491"/>
              <a:gd name="connsiteX8" fmla="*/ 55418 w 1787236"/>
              <a:gd name="connsiteY8" fmla="*/ 471055 h 1191491"/>
              <a:gd name="connsiteX9" fmla="*/ 27709 w 1787236"/>
              <a:gd name="connsiteY9" fmla="*/ 512619 h 1191491"/>
              <a:gd name="connsiteX10" fmla="*/ 0 w 1787236"/>
              <a:gd name="connsiteY10" fmla="*/ 595746 h 1191491"/>
              <a:gd name="connsiteX11" fmla="*/ 55418 w 1787236"/>
              <a:gd name="connsiteY11" fmla="*/ 665019 h 1191491"/>
              <a:gd name="connsiteX12" fmla="*/ 124690 w 1787236"/>
              <a:gd name="connsiteY12" fmla="*/ 748146 h 1191491"/>
              <a:gd name="connsiteX13" fmla="*/ 207818 w 1787236"/>
              <a:gd name="connsiteY13" fmla="*/ 803564 h 1191491"/>
              <a:gd name="connsiteX14" fmla="*/ 235527 w 1787236"/>
              <a:gd name="connsiteY14" fmla="*/ 845128 h 1191491"/>
              <a:gd name="connsiteX15" fmla="*/ 290945 w 1787236"/>
              <a:gd name="connsiteY15" fmla="*/ 997528 h 1191491"/>
              <a:gd name="connsiteX16" fmla="*/ 318654 w 1787236"/>
              <a:gd name="connsiteY16" fmla="*/ 1039091 h 1191491"/>
              <a:gd name="connsiteX17" fmla="*/ 360218 w 1787236"/>
              <a:gd name="connsiteY17" fmla="*/ 1052946 h 1191491"/>
              <a:gd name="connsiteX18" fmla="*/ 387927 w 1787236"/>
              <a:gd name="connsiteY18" fmla="*/ 1136073 h 1191491"/>
              <a:gd name="connsiteX19" fmla="*/ 401781 w 1787236"/>
              <a:gd name="connsiteY19" fmla="*/ 1177637 h 1191491"/>
              <a:gd name="connsiteX20" fmla="*/ 443345 w 1787236"/>
              <a:gd name="connsiteY20" fmla="*/ 1191491 h 1191491"/>
              <a:gd name="connsiteX21" fmla="*/ 512618 w 1787236"/>
              <a:gd name="connsiteY21" fmla="*/ 1122219 h 1191491"/>
              <a:gd name="connsiteX22" fmla="*/ 581890 w 1787236"/>
              <a:gd name="connsiteY22" fmla="*/ 1066800 h 1191491"/>
              <a:gd name="connsiteX23" fmla="*/ 609600 w 1787236"/>
              <a:gd name="connsiteY23" fmla="*/ 983673 h 1191491"/>
              <a:gd name="connsiteX24" fmla="*/ 775854 w 1787236"/>
              <a:gd name="connsiteY24" fmla="*/ 983673 h 1191491"/>
              <a:gd name="connsiteX25" fmla="*/ 817418 w 1787236"/>
              <a:gd name="connsiteY25" fmla="*/ 955964 h 1191491"/>
              <a:gd name="connsiteX26" fmla="*/ 900545 w 1787236"/>
              <a:gd name="connsiteY26" fmla="*/ 928255 h 1191491"/>
              <a:gd name="connsiteX27" fmla="*/ 942109 w 1787236"/>
              <a:gd name="connsiteY27" fmla="*/ 914400 h 1191491"/>
              <a:gd name="connsiteX28" fmla="*/ 1039090 w 1787236"/>
              <a:gd name="connsiteY28" fmla="*/ 817419 h 1191491"/>
              <a:gd name="connsiteX29" fmla="*/ 1052945 w 1787236"/>
              <a:gd name="connsiteY29" fmla="*/ 775855 h 1191491"/>
              <a:gd name="connsiteX30" fmla="*/ 1094509 w 1787236"/>
              <a:gd name="connsiteY30" fmla="*/ 748146 h 1191491"/>
              <a:gd name="connsiteX31" fmla="*/ 1122218 w 1787236"/>
              <a:gd name="connsiteY31" fmla="*/ 665019 h 1191491"/>
              <a:gd name="connsiteX32" fmla="*/ 1219200 w 1787236"/>
              <a:gd name="connsiteY32" fmla="*/ 692728 h 1191491"/>
              <a:gd name="connsiteX33" fmla="*/ 1260763 w 1787236"/>
              <a:gd name="connsiteY33" fmla="*/ 720437 h 1191491"/>
              <a:gd name="connsiteX34" fmla="*/ 1482436 w 1787236"/>
              <a:gd name="connsiteY34" fmla="*/ 720437 h 1191491"/>
              <a:gd name="connsiteX35" fmla="*/ 1524000 w 1787236"/>
              <a:gd name="connsiteY35" fmla="*/ 748146 h 1191491"/>
              <a:gd name="connsiteX36" fmla="*/ 1565563 w 1787236"/>
              <a:gd name="connsiteY36" fmla="*/ 734291 h 1191491"/>
              <a:gd name="connsiteX37" fmla="*/ 1620981 w 1787236"/>
              <a:gd name="connsiteY37" fmla="*/ 637310 h 1191491"/>
              <a:gd name="connsiteX38" fmla="*/ 1676400 w 1787236"/>
              <a:gd name="connsiteY38" fmla="*/ 581891 h 1191491"/>
              <a:gd name="connsiteX39" fmla="*/ 1690254 w 1787236"/>
              <a:gd name="connsiteY39" fmla="*/ 540328 h 1191491"/>
              <a:gd name="connsiteX40" fmla="*/ 1759527 w 1787236"/>
              <a:gd name="connsiteY40" fmla="*/ 471055 h 1191491"/>
              <a:gd name="connsiteX41" fmla="*/ 1773381 w 1787236"/>
              <a:gd name="connsiteY41" fmla="*/ 360219 h 1191491"/>
              <a:gd name="connsiteX42" fmla="*/ 1787236 w 1787236"/>
              <a:gd name="connsiteY42" fmla="*/ 318655 h 1191491"/>
              <a:gd name="connsiteX43" fmla="*/ 1773381 w 1787236"/>
              <a:gd name="connsiteY43" fmla="*/ 235528 h 1191491"/>
              <a:gd name="connsiteX44" fmla="*/ 1759527 w 1787236"/>
              <a:gd name="connsiteY44" fmla="*/ 96982 h 1191491"/>
              <a:gd name="connsiteX45" fmla="*/ 1690254 w 1787236"/>
              <a:gd name="connsiteY45" fmla="*/ 0 h 1191491"/>
              <a:gd name="connsiteX46" fmla="*/ 1620981 w 1787236"/>
              <a:gd name="connsiteY46" fmla="*/ 41564 h 1191491"/>
              <a:gd name="connsiteX47" fmla="*/ 1537854 w 1787236"/>
              <a:gd name="connsiteY47" fmla="*/ 83128 h 1191491"/>
              <a:gd name="connsiteX48" fmla="*/ 1510145 w 1787236"/>
              <a:gd name="connsiteY48" fmla="*/ 124691 h 1191491"/>
              <a:gd name="connsiteX49" fmla="*/ 1413163 w 1787236"/>
              <a:gd name="connsiteY49" fmla="*/ 124691 h 1191491"/>
              <a:gd name="connsiteX50" fmla="*/ 1371600 w 1787236"/>
              <a:gd name="connsiteY50" fmla="*/ 110837 h 1191491"/>
              <a:gd name="connsiteX51" fmla="*/ 817418 w 1787236"/>
              <a:gd name="connsiteY51" fmla="*/ 138546 h 1191491"/>
              <a:gd name="connsiteX52" fmla="*/ 775854 w 1787236"/>
              <a:gd name="connsiteY52" fmla="*/ 152400 h 1191491"/>
              <a:gd name="connsiteX53" fmla="*/ 665018 w 1787236"/>
              <a:gd name="connsiteY53" fmla="*/ 180110 h 1191491"/>
              <a:gd name="connsiteX54" fmla="*/ 568036 w 1787236"/>
              <a:gd name="connsiteY54" fmla="*/ 124691 h 1191491"/>
              <a:gd name="connsiteX55" fmla="*/ 512618 w 1787236"/>
              <a:gd name="connsiteY55" fmla="*/ 27710 h 119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87236" h="1191491">
                <a:moveTo>
                  <a:pt x="512618" y="27710"/>
                </a:moveTo>
                <a:cubicBezTo>
                  <a:pt x="484909" y="11546"/>
                  <a:pt x="572191" y="27710"/>
                  <a:pt x="401781" y="27710"/>
                </a:cubicBezTo>
                <a:cubicBezTo>
                  <a:pt x="313914" y="27710"/>
                  <a:pt x="226290" y="36946"/>
                  <a:pt x="138545" y="41564"/>
                </a:cubicBezTo>
                <a:cubicBezTo>
                  <a:pt x="183357" y="108781"/>
                  <a:pt x="221529" y="124979"/>
                  <a:pt x="180109" y="207819"/>
                </a:cubicBezTo>
                <a:cubicBezTo>
                  <a:pt x="172662" y="222712"/>
                  <a:pt x="153438" y="228082"/>
                  <a:pt x="138545" y="235528"/>
                </a:cubicBezTo>
                <a:cubicBezTo>
                  <a:pt x="125483" y="242059"/>
                  <a:pt x="110836" y="244764"/>
                  <a:pt x="96981" y="249382"/>
                </a:cubicBezTo>
                <a:cubicBezTo>
                  <a:pt x="83127" y="258618"/>
                  <a:pt x="57483" y="260569"/>
                  <a:pt x="55418" y="277091"/>
                </a:cubicBezTo>
                <a:cubicBezTo>
                  <a:pt x="51795" y="306074"/>
                  <a:pt x="83127" y="360219"/>
                  <a:pt x="83127" y="360219"/>
                </a:cubicBezTo>
                <a:cubicBezTo>
                  <a:pt x="77858" y="386561"/>
                  <a:pt x="69617" y="442657"/>
                  <a:pt x="55418" y="471055"/>
                </a:cubicBezTo>
                <a:cubicBezTo>
                  <a:pt x="47972" y="485948"/>
                  <a:pt x="34472" y="497403"/>
                  <a:pt x="27709" y="512619"/>
                </a:cubicBezTo>
                <a:cubicBezTo>
                  <a:pt x="15847" y="539309"/>
                  <a:pt x="0" y="595746"/>
                  <a:pt x="0" y="595746"/>
                </a:cubicBezTo>
                <a:cubicBezTo>
                  <a:pt x="26970" y="676661"/>
                  <a:pt x="-7249" y="602353"/>
                  <a:pt x="55418" y="665019"/>
                </a:cubicBezTo>
                <a:cubicBezTo>
                  <a:pt x="135465" y="745065"/>
                  <a:pt x="22556" y="668708"/>
                  <a:pt x="124690" y="748146"/>
                </a:cubicBezTo>
                <a:cubicBezTo>
                  <a:pt x="150977" y="768592"/>
                  <a:pt x="207818" y="803564"/>
                  <a:pt x="207818" y="803564"/>
                </a:cubicBezTo>
                <a:cubicBezTo>
                  <a:pt x="217054" y="817419"/>
                  <a:pt x="231783" y="828903"/>
                  <a:pt x="235527" y="845128"/>
                </a:cubicBezTo>
                <a:cubicBezTo>
                  <a:pt x="272520" y="1005433"/>
                  <a:pt x="198527" y="966721"/>
                  <a:pt x="290945" y="997528"/>
                </a:cubicBezTo>
                <a:cubicBezTo>
                  <a:pt x="300181" y="1011382"/>
                  <a:pt x="305652" y="1028689"/>
                  <a:pt x="318654" y="1039091"/>
                </a:cubicBezTo>
                <a:cubicBezTo>
                  <a:pt x="330058" y="1048214"/>
                  <a:pt x="351730" y="1041062"/>
                  <a:pt x="360218" y="1052946"/>
                </a:cubicBezTo>
                <a:cubicBezTo>
                  <a:pt x="377195" y="1076713"/>
                  <a:pt x="378691" y="1108364"/>
                  <a:pt x="387927" y="1136073"/>
                </a:cubicBezTo>
                <a:cubicBezTo>
                  <a:pt x="392545" y="1149928"/>
                  <a:pt x="387926" y="1173019"/>
                  <a:pt x="401781" y="1177637"/>
                </a:cubicBezTo>
                <a:lnTo>
                  <a:pt x="443345" y="1191491"/>
                </a:lnTo>
                <a:cubicBezTo>
                  <a:pt x="540326" y="1159164"/>
                  <a:pt x="535708" y="1191491"/>
                  <a:pt x="512618" y="1122219"/>
                </a:cubicBezTo>
                <a:cubicBezTo>
                  <a:pt x="527304" y="1112428"/>
                  <a:pt x="572018" y="1086543"/>
                  <a:pt x="581890" y="1066800"/>
                </a:cubicBezTo>
                <a:cubicBezTo>
                  <a:pt x="594952" y="1040676"/>
                  <a:pt x="609600" y="983673"/>
                  <a:pt x="609600" y="983673"/>
                </a:cubicBezTo>
                <a:cubicBezTo>
                  <a:pt x="685366" y="992092"/>
                  <a:pt x="716771" y="1013214"/>
                  <a:pt x="775854" y="983673"/>
                </a:cubicBezTo>
                <a:cubicBezTo>
                  <a:pt x="790747" y="976226"/>
                  <a:pt x="802202" y="962727"/>
                  <a:pt x="817418" y="955964"/>
                </a:cubicBezTo>
                <a:cubicBezTo>
                  <a:pt x="844108" y="944102"/>
                  <a:pt x="872836" y="937491"/>
                  <a:pt x="900545" y="928255"/>
                </a:cubicBezTo>
                <a:lnTo>
                  <a:pt x="942109" y="914400"/>
                </a:lnTo>
                <a:cubicBezTo>
                  <a:pt x="1005628" y="819122"/>
                  <a:pt x="965934" y="841804"/>
                  <a:pt x="1039090" y="817419"/>
                </a:cubicBezTo>
                <a:cubicBezTo>
                  <a:pt x="1043708" y="803564"/>
                  <a:pt x="1043822" y="787259"/>
                  <a:pt x="1052945" y="775855"/>
                </a:cubicBezTo>
                <a:cubicBezTo>
                  <a:pt x="1063347" y="762853"/>
                  <a:pt x="1085684" y="762266"/>
                  <a:pt x="1094509" y="748146"/>
                </a:cubicBezTo>
                <a:cubicBezTo>
                  <a:pt x="1109989" y="723378"/>
                  <a:pt x="1122218" y="665019"/>
                  <a:pt x="1122218" y="665019"/>
                </a:cubicBezTo>
                <a:cubicBezTo>
                  <a:pt x="1139978" y="669459"/>
                  <a:pt x="1199321" y="682788"/>
                  <a:pt x="1219200" y="692728"/>
                </a:cubicBezTo>
                <a:cubicBezTo>
                  <a:pt x="1234093" y="700175"/>
                  <a:pt x="1246909" y="711201"/>
                  <a:pt x="1260763" y="720437"/>
                </a:cubicBezTo>
                <a:cubicBezTo>
                  <a:pt x="1337892" y="714504"/>
                  <a:pt x="1412257" y="685347"/>
                  <a:pt x="1482436" y="720437"/>
                </a:cubicBezTo>
                <a:cubicBezTo>
                  <a:pt x="1497329" y="727884"/>
                  <a:pt x="1510145" y="738910"/>
                  <a:pt x="1524000" y="748146"/>
                </a:cubicBezTo>
                <a:cubicBezTo>
                  <a:pt x="1537854" y="743528"/>
                  <a:pt x="1558318" y="746971"/>
                  <a:pt x="1565563" y="734291"/>
                </a:cubicBezTo>
                <a:cubicBezTo>
                  <a:pt x="1630584" y="620505"/>
                  <a:pt x="1527417" y="668497"/>
                  <a:pt x="1620981" y="637310"/>
                </a:cubicBezTo>
                <a:cubicBezTo>
                  <a:pt x="1657928" y="526473"/>
                  <a:pt x="1602508" y="655783"/>
                  <a:pt x="1676400" y="581891"/>
                </a:cubicBezTo>
                <a:cubicBezTo>
                  <a:pt x="1686726" y="571565"/>
                  <a:pt x="1683723" y="553390"/>
                  <a:pt x="1690254" y="540328"/>
                </a:cubicBezTo>
                <a:cubicBezTo>
                  <a:pt x="1713345" y="494145"/>
                  <a:pt x="1717963" y="498764"/>
                  <a:pt x="1759527" y="471055"/>
                </a:cubicBezTo>
                <a:cubicBezTo>
                  <a:pt x="1764145" y="434110"/>
                  <a:pt x="1766721" y="396851"/>
                  <a:pt x="1773381" y="360219"/>
                </a:cubicBezTo>
                <a:cubicBezTo>
                  <a:pt x="1775993" y="345850"/>
                  <a:pt x="1787236" y="333259"/>
                  <a:pt x="1787236" y="318655"/>
                </a:cubicBezTo>
                <a:cubicBezTo>
                  <a:pt x="1787236" y="290564"/>
                  <a:pt x="1776865" y="263402"/>
                  <a:pt x="1773381" y="235528"/>
                </a:cubicBezTo>
                <a:cubicBezTo>
                  <a:pt x="1767624" y="189474"/>
                  <a:pt x="1768080" y="142599"/>
                  <a:pt x="1759527" y="96982"/>
                </a:cubicBezTo>
                <a:cubicBezTo>
                  <a:pt x="1742286" y="5029"/>
                  <a:pt x="1751984" y="20577"/>
                  <a:pt x="1690254" y="0"/>
                </a:cubicBezTo>
                <a:cubicBezTo>
                  <a:pt x="1636132" y="54124"/>
                  <a:pt x="1692922" y="5594"/>
                  <a:pt x="1620981" y="41564"/>
                </a:cubicBezTo>
                <a:cubicBezTo>
                  <a:pt x="1513543" y="95282"/>
                  <a:pt x="1642334" y="48301"/>
                  <a:pt x="1537854" y="83128"/>
                </a:cubicBezTo>
                <a:cubicBezTo>
                  <a:pt x="1528618" y="96982"/>
                  <a:pt x="1523147" y="114289"/>
                  <a:pt x="1510145" y="124691"/>
                </a:cubicBezTo>
                <a:cubicBezTo>
                  <a:pt x="1477901" y="150486"/>
                  <a:pt x="1447045" y="134372"/>
                  <a:pt x="1413163" y="124691"/>
                </a:cubicBezTo>
                <a:cubicBezTo>
                  <a:pt x="1399121" y="120679"/>
                  <a:pt x="1385454" y="115455"/>
                  <a:pt x="1371600" y="110837"/>
                </a:cubicBezTo>
                <a:cubicBezTo>
                  <a:pt x="1282224" y="114147"/>
                  <a:pt x="955512" y="121284"/>
                  <a:pt x="817418" y="138546"/>
                </a:cubicBezTo>
                <a:cubicBezTo>
                  <a:pt x="802927" y="140357"/>
                  <a:pt x="790022" y="148858"/>
                  <a:pt x="775854" y="152400"/>
                </a:cubicBezTo>
                <a:lnTo>
                  <a:pt x="665018" y="180110"/>
                </a:lnTo>
                <a:cubicBezTo>
                  <a:pt x="600512" y="167208"/>
                  <a:pt x="593891" y="182865"/>
                  <a:pt x="568036" y="124691"/>
                </a:cubicBezTo>
                <a:cubicBezTo>
                  <a:pt x="556174" y="98001"/>
                  <a:pt x="540327" y="43874"/>
                  <a:pt x="512618" y="2771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685800"/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IL, IN &amp; OH</a:t>
            </a:r>
          </a:p>
          <a:p>
            <a:pPr algn="ctr" defTabSz="685800"/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0903DCE-FD3A-4F75-894F-3CE186B34D1D}"/>
              </a:ext>
            </a:extLst>
          </p:cNvPr>
          <p:cNvSpPr/>
          <p:nvPr/>
        </p:nvSpPr>
        <p:spPr>
          <a:xfrm>
            <a:off x="4093549" y="1772084"/>
            <a:ext cx="865641" cy="997344"/>
          </a:xfrm>
          <a:custGeom>
            <a:avLst/>
            <a:gdLst>
              <a:gd name="connsiteX0" fmla="*/ 16656 w 1115001"/>
              <a:gd name="connsiteY0" fmla="*/ 95250 h 1247776"/>
              <a:gd name="connsiteX1" fmla="*/ 35706 w 1115001"/>
              <a:gd name="connsiteY1" fmla="*/ 142875 h 1247776"/>
              <a:gd name="connsiteX2" fmla="*/ 35706 w 1115001"/>
              <a:gd name="connsiteY2" fmla="*/ 314325 h 1247776"/>
              <a:gd name="connsiteX3" fmla="*/ 73806 w 1115001"/>
              <a:gd name="connsiteY3" fmla="*/ 371475 h 1247776"/>
              <a:gd name="connsiteX4" fmla="*/ 83331 w 1115001"/>
              <a:gd name="connsiteY4" fmla="*/ 628650 h 1247776"/>
              <a:gd name="connsiteX5" fmla="*/ 102381 w 1115001"/>
              <a:gd name="connsiteY5" fmla="*/ 685800 h 1247776"/>
              <a:gd name="connsiteX6" fmla="*/ 111906 w 1115001"/>
              <a:gd name="connsiteY6" fmla="*/ 742950 h 1247776"/>
              <a:gd name="connsiteX7" fmla="*/ 102381 w 1115001"/>
              <a:gd name="connsiteY7" fmla="*/ 771525 h 1247776"/>
              <a:gd name="connsiteX8" fmla="*/ 73806 w 1115001"/>
              <a:gd name="connsiteY8" fmla="*/ 781050 h 1247776"/>
              <a:gd name="connsiteX9" fmla="*/ 102381 w 1115001"/>
              <a:gd name="connsiteY9" fmla="*/ 857250 h 1247776"/>
              <a:gd name="connsiteX10" fmla="*/ 121431 w 1115001"/>
              <a:gd name="connsiteY10" fmla="*/ 914400 h 1247776"/>
              <a:gd name="connsiteX11" fmla="*/ 140481 w 1115001"/>
              <a:gd name="connsiteY11" fmla="*/ 981075 h 1247776"/>
              <a:gd name="connsiteX12" fmla="*/ 130956 w 1115001"/>
              <a:gd name="connsiteY12" fmla="*/ 1190625 h 1247776"/>
              <a:gd name="connsiteX13" fmla="*/ 111906 w 1115001"/>
              <a:gd name="connsiteY13" fmla="*/ 1247775 h 1247776"/>
              <a:gd name="connsiteX14" fmla="*/ 731031 w 1115001"/>
              <a:gd name="connsiteY14" fmla="*/ 1238250 h 1247776"/>
              <a:gd name="connsiteX15" fmla="*/ 769131 w 1115001"/>
              <a:gd name="connsiteY15" fmla="*/ 1228725 h 1247776"/>
              <a:gd name="connsiteX16" fmla="*/ 912006 w 1115001"/>
              <a:gd name="connsiteY16" fmla="*/ 1219200 h 1247776"/>
              <a:gd name="connsiteX17" fmla="*/ 873906 w 1115001"/>
              <a:gd name="connsiteY17" fmla="*/ 1143000 h 1247776"/>
              <a:gd name="connsiteX18" fmla="*/ 826281 w 1115001"/>
              <a:gd name="connsiteY18" fmla="*/ 1085850 h 1247776"/>
              <a:gd name="connsiteX19" fmla="*/ 807231 w 1115001"/>
              <a:gd name="connsiteY19" fmla="*/ 1057275 h 1247776"/>
              <a:gd name="connsiteX20" fmla="*/ 750081 w 1115001"/>
              <a:gd name="connsiteY20" fmla="*/ 1028700 h 1247776"/>
              <a:gd name="connsiteX21" fmla="*/ 711981 w 1115001"/>
              <a:gd name="connsiteY21" fmla="*/ 990600 h 1247776"/>
              <a:gd name="connsiteX22" fmla="*/ 683406 w 1115001"/>
              <a:gd name="connsiteY22" fmla="*/ 933450 h 1247776"/>
              <a:gd name="connsiteX23" fmla="*/ 673881 w 1115001"/>
              <a:gd name="connsiteY23" fmla="*/ 828675 h 1247776"/>
              <a:gd name="connsiteX24" fmla="*/ 645306 w 1115001"/>
              <a:gd name="connsiteY24" fmla="*/ 809625 h 1247776"/>
              <a:gd name="connsiteX25" fmla="*/ 683406 w 1115001"/>
              <a:gd name="connsiteY25" fmla="*/ 742950 h 1247776"/>
              <a:gd name="connsiteX26" fmla="*/ 731031 w 1115001"/>
              <a:gd name="connsiteY26" fmla="*/ 704850 h 1247776"/>
              <a:gd name="connsiteX27" fmla="*/ 750081 w 1115001"/>
              <a:gd name="connsiteY27" fmla="*/ 676275 h 1247776"/>
              <a:gd name="connsiteX28" fmla="*/ 740556 w 1115001"/>
              <a:gd name="connsiteY28" fmla="*/ 561975 h 1247776"/>
              <a:gd name="connsiteX29" fmla="*/ 769131 w 1115001"/>
              <a:gd name="connsiteY29" fmla="*/ 552450 h 1247776"/>
              <a:gd name="connsiteX30" fmla="*/ 807231 w 1115001"/>
              <a:gd name="connsiteY30" fmla="*/ 514350 h 1247776"/>
              <a:gd name="connsiteX31" fmla="*/ 826281 w 1115001"/>
              <a:gd name="connsiteY31" fmla="*/ 485775 h 1247776"/>
              <a:gd name="connsiteX32" fmla="*/ 835806 w 1115001"/>
              <a:gd name="connsiteY32" fmla="*/ 457200 h 1247776"/>
              <a:gd name="connsiteX33" fmla="*/ 864381 w 1115001"/>
              <a:gd name="connsiteY33" fmla="*/ 447675 h 1247776"/>
              <a:gd name="connsiteX34" fmla="*/ 892956 w 1115001"/>
              <a:gd name="connsiteY34" fmla="*/ 428625 h 1247776"/>
              <a:gd name="connsiteX35" fmla="*/ 912006 w 1115001"/>
              <a:gd name="connsiteY35" fmla="*/ 400050 h 1247776"/>
              <a:gd name="connsiteX36" fmla="*/ 969156 w 1115001"/>
              <a:gd name="connsiteY36" fmla="*/ 361950 h 1247776"/>
              <a:gd name="connsiteX37" fmla="*/ 988206 w 1115001"/>
              <a:gd name="connsiteY37" fmla="*/ 333375 h 1247776"/>
              <a:gd name="connsiteX38" fmla="*/ 1064406 w 1115001"/>
              <a:gd name="connsiteY38" fmla="*/ 314325 h 1247776"/>
              <a:gd name="connsiteX39" fmla="*/ 1092981 w 1115001"/>
              <a:gd name="connsiteY39" fmla="*/ 295275 h 1247776"/>
              <a:gd name="connsiteX40" fmla="*/ 1112031 w 1115001"/>
              <a:gd name="connsiteY40" fmla="*/ 266700 h 1247776"/>
              <a:gd name="connsiteX41" fmla="*/ 978681 w 1115001"/>
              <a:gd name="connsiteY41" fmla="*/ 257175 h 1247776"/>
              <a:gd name="connsiteX42" fmla="*/ 940581 w 1115001"/>
              <a:gd name="connsiteY42" fmla="*/ 247650 h 1247776"/>
              <a:gd name="connsiteX43" fmla="*/ 912006 w 1115001"/>
              <a:gd name="connsiteY43" fmla="*/ 238125 h 1247776"/>
              <a:gd name="connsiteX44" fmla="*/ 854856 w 1115001"/>
              <a:gd name="connsiteY44" fmla="*/ 266700 h 1247776"/>
              <a:gd name="connsiteX45" fmla="*/ 797706 w 1115001"/>
              <a:gd name="connsiteY45" fmla="*/ 247650 h 1247776"/>
              <a:gd name="connsiteX46" fmla="*/ 778656 w 1115001"/>
              <a:gd name="connsiteY46" fmla="*/ 219075 h 1247776"/>
              <a:gd name="connsiteX47" fmla="*/ 702456 w 1115001"/>
              <a:gd name="connsiteY47" fmla="*/ 190500 h 1247776"/>
              <a:gd name="connsiteX48" fmla="*/ 673881 w 1115001"/>
              <a:gd name="connsiteY48" fmla="*/ 171450 h 1247776"/>
              <a:gd name="connsiteX49" fmla="*/ 616731 w 1115001"/>
              <a:gd name="connsiteY49" fmla="*/ 152400 h 1247776"/>
              <a:gd name="connsiteX50" fmla="*/ 559581 w 1115001"/>
              <a:gd name="connsiteY50" fmla="*/ 161925 h 1247776"/>
              <a:gd name="connsiteX51" fmla="*/ 531006 w 1115001"/>
              <a:gd name="connsiteY51" fmla="*/ 180975 h 1247776"/>
              <a:gd name="connsiteX52" fmla="*/ 483381 w 1115001"/>
              <a:gd name="connsiteY52" fmla="*/ 171450 h 1247776"/>
              <a:gd name="connsiteX53" fmla="*/ 426231 w 1115001"/>
              <a:gd name="connsiteY53" fmla="*/ 142875 h 1247776"/>
              <a:gd name="connsiteX54" fmla="*/ 397656 w 1115001"/>
              <a:gd name="connsiteY54" fmla="*/ 152400 h 1247776"/>
              <a:gd name="connsiteX55" fmla="*/ 388131 w 1115001"/>
              <a:gd name="connsiteY55" fmla="*/ 123825 h 1247776"/>
              <a:gd name="connsiteX56" fmla="*/ 369081 w 1115001"/>
              <a:gd name="connsiteY56" fmla="*/ 57150 h 1247776"/>
              <a:gd name="connsiteX57" fmla="*/ 321456 w 1115001"/>
              <a:gd name="connsiteY57" fmla="*/ 0 h 1247776"/>
              <a:gd name="connsiteX58" fmla="*/ 311931 w 1115001"/>
              <a:gd name="connsiteY58" fmla="*/ 28575 h 1247776"/>
              <a:gd name="connsiteX59" fmla="*/ 16656 w 1115001"/>
              <a:gd name="connsiteY59" fmla="*/ 95250 h 124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5001" h="1247776">
                <a:moveTo>
                  <a:pt x="16656" y="95250"/>
                </a:moveTo>
                <a:cubicBezTo>
                  <a:pt x="-29381" y="114300"/>
                  <a:pt x="34488" y="125821"/>
                  <a:pt x="35706" y="142875"/>
                </a:cubicBezTo>
                <a:cubicBezTo>
                  <a:pt x="42633" y="239857"/>
                  <a:pt x="3379" y="217343"/>
                  <a:pt x="35706" y="314325"/>
                </a:cubicBezTo>
                <a:cubicBezTo>
                  <a:pt x="42946" y="336045"/>
                  <a:pt x="73806" y="371475"/>
                  <a:pt x="73806" y="371475"/>
                </a:cubicBezTo>
                <a:cubicBezTo>
                  <a:pt x="76981" y="457200"/>
                  <a:pt x="75565" y="543219"/>
                  <a:pt x="83331" y="628650"/>
                </a:cubicBezTo>
                <a:cubicBezTo>
                  <a:pt x="85149" y="648648"/>
                  <a:pt x="99080" y="665993"/>
                  <a:pt x="102381" y="685800"/>
                </a:cubicBezTo>
                <a:lnTo>
                  <a:pt x="111906" y="742950"/>
                </a:lnTo>
                <a:cubicBezTo>
                  <a:pt x="108731" y="752475"/>
                  <a:pt x="109481" y="764425"/>
                  <a:pt x="102381" y="771525"/>
                </a:cubicBezTo>
                <a:cubicBezTo>
                  <a:pt x="95281" y="778625"/>
                  <a:pt x="76981" y="771525"/>
                  <a:pt x="73806" y="781050"/>
                </a:cubicBezTo>
                <a:cubicBezTo>
                  <a:pt x="61978" y="816535"/>
                  <a:pt x="91037" y="831727"/>
                  <a:pt x="102381" y="857250"/>
                </a:cubicBezTo>
                <a:cubicBezTo>
                  <a:pt x="110536" y="875600"/>
                  <a:pt x="115081" y="895350"/>
                  <a:pt x="121431" y="914400"/>
                </a:cubicBezTo>
                <a:cubicBezTo>
                  <a:pt x="135096" y="955394"/>
                  <a:pt x="128521" y="933235"/>
                  <a:pt x="140481" y="981075"/>
                </a:cubicBezTo>
                <a:cubicBezTo>
                  <a:pt x="137306" y="1050925"/>
                  <a:pt x="138405" y="1121101"/>
                  <a:pt x="130956" y="1190625"/>
                </a:cubicBezTo>
                <a:cubicBezTo>
                  <a:pt x="128817" y="1210591"/>
                  <a:pt x="91828" y="1248084"/>
                  <a:pt x="111906" y="1247775"/>
                </a:cubicBezTo>
                <a:lnTo>
                  <a:pt x="731031" y="1238250"/>
                </a:lnTo>
                <a:cubicBezTo>
                  <a:pt x="743731" y="1235075"/>
                  <a:pt x="756112" y="1230095"/>
                  <a:pt x="769131" y="1228725"/>
                </a:cubicBezTo>
                <a:cubicBezTo>
                  <a:pt x="816599" y="1223728"/>
                  <a:pt x="869314" y="1240546"/>
                  <a:pt x="912006" y="1219200"/>
                </a:cubicBezTo>
                <a:cubicBezTo>
                  <a:pt x="964152" y="1193127"/>
                  <a:pt x="880879" y="1147649"/>
                  <a:pt x="873906" y="1143000"/>
                </a:cubicBezTo>
                <a:cubicBezTo>
                  <a:pt x="826608" y="1072054"/>
                  <a:pt x="887397" y="1159189"/>
                  <a:pt x="826281" y="1085850"/>
                </a:cubicBezTo>
                <a:cubicBezTo>
                  <a:pt x="818952" y="1077056"/>
                  <a:pt x="815326" y="1065370"/>
                  <a:pt x="807231" y="1057275"/>
                </a:cubicBezTo>
                <a:cubicBezTo>
                  <a:pt x="788767" y="1038811"/>
                  <a:pt x="773322" y="1036447"/>
                  <a:pt x="750081" y="1028700"/>
                </a:cubicBezTo>
                <a:cubicBezTo>
                  <a:pt x="729299" y="966355"/>
                  <a:pt x="758163" y="1027545"/>
                  <a:pt x="711981" y="990600"/>
                </a:cubicBezTo>
                <a:cubicBezTo>
                  <a:pt x="695195" y="977171"/>
                  <a:pt x="689681" y="952274"/>
                  <a:pt x="683406" y="933450"/>
                </a:cubicBezTo>
                <a:cubicBezTo>
                  <a:pt x="680231" y="898525"/>
                  <a:pt x="684194" y="862193"/>
                  <a:pt x="673881" y="828675"/>
                </a:cubicBezTo>
                <a:cubicBezTo>
                  <a:pt x="670514" y="817734"/>
                  <a:pt x="648451" y="820632"/>
                  <a:pt x="645306" y="809625"/>
                </a:cubicBezTo>
                <a:cubicBezTo>
                  <a:pt x="633065" y="766782"/>
                  <a:pt x="658339" y="759661"/>
                  <a:pt x="683406" y="742950"/>
                </a:cubicBezTo>
                <a:cubicBezTo>
                  <a:pt x="738001" y="661058"/>
                  <a:pt x="665306" y="757430"/>
                  <a:pt x="731031" y="704850"/>
                </a:cubicBezTo>
                <a:cubicBezTo>
                  <a:pt x="739970" y="697699"/>
                  <a:pt x="743731" y="685800"/>
                  <a:pt x="750081" y="676275"/>
                </a:cubicBezTo>
                <a:cubicBezTo>
                  <a:pt x="736856" y="636600"/>
                  <a:pt x="716254" y="604504"/>
                  <a:pt x="740556" y="561975"/>
                </a:cubicBezTo>
                <a:cubicBezTo>
                  <a:pt x="745537" y="553258"/>
                  <a:pt x="759606" y="555625"/>
                  <a:pt x="769131" y="552450"/>
                </a:cubicBezTo>
                <a:cubicBezTo>
                  <a:pt x="789913" y="490105"/>
                  <a:pt x="761049" y="551295"/>
                  <a:pt x="807231" y="514350"/>
                </a:cubicBezTo>
                <a:cubicBezTo>
                  <a:pt x="816170" y="507199"/>
                  <a:pt x="821161" y="496014"/>
                  <a:pt x="826281" y="485775"/>
                </a:cubicBezTo>
                <a:cubicBezTo>
                  <a:pt x="830771" y="476795"/>
                  <a:pt x="828706" y="464300"/>
                  <a:pt x="835806" y="457200"/>
                </a:cubicBezTo>
                <a:cubicBezTo>
                  <a:pt x="842906" y="450100"/>
                  <a:pt x="855401" y="452165"/>
                  <a:pt x="864381" y="447675"/>
                </a:cubicBezTo>
                <a:cubicBezTo>
                  <a:pt x="874620" y="442555"/>
                  <a:pt x="883431" y="434975"/>
                  <a:pt x="892956" y="428625"/>
                </a:cubicBezTo>
                <a:cubicBezTo>
                  <a:pt x="899306" y="419100"/>
                  <a:pt x="903391" y="407588"/>
                  <a:pt x="912006" y="400050"/>
                </a:cubicBezTo>
                <a:cubicBezTo>
                  <a:pt x="929236" y="384973"/>
                  <a:pt x="969156" y="361950"/>
                  <a:pt x="969156" y="361950"/>
                </a:cubicBezTo>
                <a:cubicBezTo>
                  <a:pt x="975506" y="352425"/>
                  <a:pt x="979267" y="340526"/>
                  <a:pt x="988206" y="333375"/>
                </a:cubicBezTo>
                <a:cubicBezTo>
                  <a:pt x="997969" y="325565"/>
                  <a:pt x="1062034" y="314799"/>
                  <a:pt x="1064406" y="314325"/>
                </a:cubicBezTo>
                <a:cubicBezTo>
                  <a:pt x="1073931" y="307975"/>
                  <a:pt x="1084886" y="303370"/>
                  <a:pt x="1092981" y="295275"/>
                </a:cubicBezTo>
                <a:cubicBezTo>
                  <a:pt x="1101076" y="287180"/>
                  <a:pt x="1122891" y="270320"/>
                  <a:pt x="1112031" y="266700"/>
                </a:cubicBezTo>
                <a:cubicBezTo>
                  <a:pt x="1069755" y="252608"/>
                  <a:pt x="1023131" y="260350"/>
                  <a:pt x="978681" y="257175"/>
                </a:cubicBezTo>
                <a:cubicBezTo>
                  <a:pt x="965981" y="254000"/>
                  <a:pt x="953168" y="251246"/>
                  <a:pt x="940581" y="247650"/>
                </a:cubicBezTo>
                <a:cubicBezTo>
                  <a:pt x="930927" y="244892"/>
                  <a:pt x="922046" y="238125"/>
                  <a:pt x="912006" y="238125"/>
                </a:cubicBezTo>
                <a:cubicBezTo>
                  <a:pt x="892288" y="238125"/>
                  <a:pt x="869303" y="257068"/>
                  <a:pt x="854856" y="266700"/>
                </a:cubicBezTo>
                <a:cubicBezTo>
                  <a:pt x="835806" y="260350"/>
                  <a:pt x="808845" y="264358"/>
                  <a:pt x="797706" y="247650"/>
                </a:cubicBezTo>
                <a:cubicBezTo>
                  <a:pt x="791356" y="238125"/>
                  <a:pt x="786751" y="227170"/>
                  <a:pt x="778656" y="219075"/>
                </a:cubicBezTo>
                <a:cubicBezTo>
                  <a:pt x="754130" y="194549"/>
                  <a:pt x="736531" y="197315"/>
                  <a:pt x="702456" y="190500"/>
                </a:cubicBezTo>
                <a:cubicBezTo>
                  <a:pt x="692931" y="184150"/>
                  <a:pt x="684342" y="176099"/>
                  <a:pt x="673881" y="171450"/>
                </a:cubicBezTo>
                <a:cubicBezTo>
                  <a:pt x="655531" y="163295"/>
                  <a:pt x="616731" y="152400"/>
                  <a:pt x="616731" y="152400"/>
                </a:cubicBezTo>
                <a:cubicBezTo>
                  <a:pt x="597681" y="155575"/>
                  <a:pt x="577903" y="155818"/>
                  <a:pt x="559581" y="161925"/>
                </a:cubicBezTo>
                <a:cubicBezTo>
                  <a:pt x="548721" y="165545"/>
                  <a:pt x="542365" y="179555"/>
                  <a:pt x="531006" y="180975"/>
                </a:cubicBezTo>
                <a:cubicBezTo>
                  <a:pt x="514942" y="182983"/>
                  <a:pt x="499256" y="174625"/>
                  <a:pt x="483381" y="171450"/>
                </a:cubicBezTo>
                <a:cubicBezTo>
                  <a:pt x="468934" y="161818"/>
                  <a:pt x="445949" y="142875"/>
                  <a:pt x="426231" y="142875"/>
                </a:cubicBezTo>
                <a:cubicBezTo>
                  <a:pt x="416191" y="142875"/>
                  <a:pt x="407181" y="149225"/>
                  <a:pt x="397656" y="152400"/>
                </a:cubicBezTo>
                <a:cubicBezTo>
                  <a:pt x="394481" y="142875"/>
                  <a:pt x="390889" y="133479"/>
                  <a:pt x="388131" y="123825"/>
                </a:cubicBezTo>
                <a:cubicBezTo>
                  <a:pt x="384062" y="109583"/>
                  <a:pt x="376694" y="72375"/>
                  <a:pt x="369081" y="57150"/>
                </a:cubicBezTo>
                <a:cubicBezTo>
                  <a:pt x="355820" y="30628"/>
                  <a:pt x="342522" y="21066"/>
                  <a:pt x="321456" y="0"/>
                </a:cubicBezTo>
                <a:cubicBezTo>
                  <a:pt x="318281" y="9525"/>
                  <a:pt x="314109" y="18774"/>
                  <a:pt x="311931" y="28575"/>
                </a:cubicBezTo>
                <a:cubicBezTo>
                  <a:pt x="281136" y="167152"/>
                  <a:pt x="62693" y="76200"/>
                  <a:pt x="16656" y="9525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    MN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B1B47-3E6F-41B5-BD26-D04CBEEA3D3A}"/>
              </a:ext>
            </a:extLst>
          </p:cNvPr>
          <p:cNvSpPr txBox="1"/>
          <p:nvPr/>
        </p:nvSpPr>
        <p:spPr>
          <a:xfrm>
            <a:off x="6479091" y="2369541"/>
            <a:ext cx="45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NY</a:t>
            </a:r>
            <a:endParaRPr lang="en-US" sz="1400" dirty="0"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38193-8E25-41EB-9071-E4AAED2AFF04}"/>
              </a:ext>
            </a:extLst>
          </p:cNvPr>
          <p:cNvSpPr txBox="1"/>
          <p:nvPr/>
        </p:nvSpPr>
        <p:spPr>
          <a:xfrm>
            <a:off x="7111411" y="2321420"/>
            <a:ext cx="955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latin typeface="Calibri" panose="020F0502020204030204"/>
              </a:rPr>
              <a:t>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EA3ACE-BAEA-442E-A231-0B4FBF5F6BB5}"/>
              </a:ext>
            </a:extLst>
          </p:cNvPr>
          <p:cNvSpPr txBox="1"/>
          <p:nvPr/>
        </p:nvSpPr>
        <p:spPr>
          <a:xfrm>
            <a:off x="6274234" y="3337526"/>
            <a:ext cx="605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latin typeface="Calibri" panose="020F0502020204030204"/>
              </a:rPr>
              <a:t>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556BF-62E9-4E6B-8C47-9F8AA4C1B1F2}"/>
              </a:ext>
            </a:extLst>
          </p:cNvPr>
          <p:cNvSpPr txBox="1"/>
          <p:nvPr/>
        </p:nvSpPr>
        <p:spPr>
          <a:xfrm>
            <a:off x="6971154" y="2989934"/>
            <a:ext cx="65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latin typeface="Calibri" panose="020F0502020204030204"/>
              </a:rPr>
              <a:t>MD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D82019-F009-4B4C-8EFD-8FF1B03366CF}"/>
              </a:ext>
            </a:extLst>
          </p:cNvPr>
          <p:cNvSpPr/>
          <p:nvPr/>
        </p:nvSpPr>
        <p:spPr>
          <a:xfrm>
            <a:off x="1734473" y="3587709"/>
            <a:ext cx="901704" cy="991749"/>
          </a:xfrm>
          <a:custGeom>
            <a:avLst/>
            <a:gdLst>
              <a:gd name="connsiteX0" fmla="*/ 318615 w 1137518"/>
              <a:gd name="connsiteY0" fmla="*/ 0 h 1288111"/>
              <a:gd name="connsiteX1" fmla="*/ 406079 w 1137518"/>
              <a:gd name="connsiteY1" fmla="*/ 39757 h 1288111"/>
              <a:gd name="connsiteX2" fmla="*/ 429933 w 1137518"/>
              <a:gd name="connsiteY2" fmla="*/ 47708 h 1288111"/>
              <a:gd name="connsiteX3" fmla="*/ 453787 w 1137518"/>
              <a:gd name="connsiteY3" fmla="*/ 55659 h 1288111"/>
              <a:gd name="connsiteX4" fmla="*/ 517397 w 1137518"/>
              <a:gd name="connsiteY4" fmla="*/ 63611 h 1288111"/>
              <a:gd name="connsiteX5" fmla="*/ 557154 w 1137518"/>
              <a:gd name="connsiteY5" fmla="*/ 71562 h 1288111"/>
              <a:gd name="connsiteX6" fmla="*/ 588959 w 1137518"/>
              <a:gd name="connsiteY6" fmla="*/ 79513 h 1288111"/>
              <a:gd name="connsiteX7" fmla="*/ 652570 w 1137518"/>
              <a:gd name="connsiteY7" fmla="*/ 87465 h 1288111"/>
              <a:gd name="connsiteX8" fmla="*/ 700277 w 1137518"/>
              <a:gd name="connsiteY8" fmla="*/ 95416 h 1288111"/>
              <a:gd name="connsiteX9" fmla="*/ 755937 w 1137518"/>
              <a:gd name="connsiteY9" fmla="*/ 103367 h 1288111"/>
              <a:gd name="connsiteX10" fmla="*/ 819547 w 1137518"/>
              <a:gd name="connsiteY10" fmla="*/ 119270 h 1288111"/>
              <a:gd name="connsiteX11" fmla="*/ 899060 w 1137518"/>
              <a:gd name="connsiteY11" fmla="*/ 135172 h 1288111"/>
              <a:gd name="connsiteX12" fmla="*/ 922914 w 1137518"/>
              <a:gd name="connsiteY12" fmla="*/ 143124 h 1288111"/>
              <a:gd name="connsiteX13" fmla="*/ 1050135 w 1137518"/>
              <a:gd name="connsiteY13" fmla="*/ 159026 h 1288111"/>
              <a:gd name="connsiteX14" fmla="*/ 1113745 w 1137518"/>
              <a:gd name="connsiteY14" fmla="*/ 166978 h 1288111"/>
              <a:gd name="connsiteX15" fmla="*/ 1121697 w 1137518"/>
              <a:gd name="connsiteY15" fmla="*/ 310101 h 1288111"/>
              <a:gd name="connsiteX16" fmla="*/ 1105794 w 1137518"/>
              <a:gd name="connsiteY16" fmla="*/ 357809 h 1288111"/>
              <a:gd name="connsiteX17" fmla="*/ 1081940 w 1137518"/>
              <a:gd name="connsiteY17" fmla="*/ 429371 h 1288111"/>
              <a:gd name="connsiteX18" fmla="*/ 1073989 w 1137518"/>
              <a:gd name="connsiteY18" fmla="*/ 453225 h 1288111"/>
              <a:gd name="connsiteX19" fmla="*/ 1058086 w 1137518"/>
              <a:gd name="connsiteY19" fmla="*/ 477078 h 1288111"/>
              <a:gd name="connsiteX20" fmla="*/ 1042183 w 1137518"/>
              <a:gd name="connsiteY20" fmla="*/ 532738 h 1288111"/>
              <a:gd name="connsiteX21" fmla="*/ 1026281 w 1137518"/>
              <a:gd name="connsiteY21" fmla="*/ 612251 h 1288111"/>
              <a:gd name="connsiteX22" fmla="*/ 1018330 w 1137518"/>
              <a:gd name="connsiteY22" fmla="*/ 675861 h 1288111"/>
              <a:gd name="connsiteX23" fmla="*/ 1010378 w 1137518"/>
              <a:gd name="connsiteY23" fmla="*/ 906449 h 1288111"/>
              <a:gd name="connsiteX24" fmla="*/ 986524 w 1137518"/>
              <a:gd name="connsiteY24" fmla="*/ 985962 h 1288111"/>
              <a:gd name="connsiteX25" fmla="*/ 978573 w 1137518"/>
              <a:gd name="connsiteY25" fmla="*/ 1009816 h 1288111"/>
              <a:gd name="connsiteX26" fmla="*/ 962670 w 1137518"/>
              <a:gd name="connsiteY26" fmla="*/ 1033670 h 1288111"/>
              <a:gd name="connsiteX27" fmla="*/ 946768 w 1137518"/>
              <a:gd name="connsiteY27" fmla="*/ 1113183 h 1288111"/>
              <a:gd name="connsiteX28" fmla="*/ 930865 w 1137518"/>
              <a:gd name="connsiteY28" fmla="*/ 1208598 h 1288111"/>
              <a:gd name="connsiteX29" fmla="*/ 914963 w 1137518"/>
              <a:gd name="connsiteY29" fmla="*/ 1288111 h 1288111"/>
              <a:gd name="connsiteX30" fmla="*/ 875206 w 1137518"/>
              <a:gd name="connsiteY30" fmla="*/ 1280160 h 1288111"/>
              <a:gd name="connsiteX31" fmla="*/ 827498 w 1137518"/>
              <a:gd name="connsiteY31" fmla="*/ 1264258 h 1288111"/>
              <a:gd name="connsiteX32" fmla="*/ 652570 w 1137518"/>
              <a:gd name="connsiteY32" fmla="*/ 1240404 h 1288111"/>
              <a:gd name="connsiteX33" fmla="*/ 596910 w 1137518"/>
              <a:gd name="connsiteY33" fmla="*/ 1224501 h 1288111"/>
              <a:gd name="connsiteX34" fmla="*/ 573057 w 1137518"/>
              <a:gd name="connsiteY34" fmla="*/ 1208598 h 1288111"/>
              <a:gd name="connsiteX35" fmla="*/ 509446 w 1137518"/>
              <a:gd name="connsiteY35" fmla="*/ 1152939 h 1288111"/>
              <a:gd name="connsiteX36" fmla="*/ 461738 w 1137518"/>
              <a:gd name="connsiteY36" fmla="*/ 1137037 h 1288111"/>
              <a:gd name="connsiteX37" fmla="*/ 414030 w 1137518"/>
              <a:gd name="connsiteY37" fmla="*/ 1105231 h 1288111"/>
              <a:gd name="connsiteX38" fmla="*/ 366323 w 1137518"/>
              <a:gd name="connsiteY38" fmla="*/ 1089329 h 1288111"/>
              <a:gd name="connsiteX39" fmla="*/ 318615 w 1137518"/>
              <a:gd name="connsiteY39" fmla="*/ 1057524 h 1288111"/>
              <a:gd name="connsiteX40" fmla="*/ 270907 w 1137518"/>
              <a:gd name="connsiteY40" fmla="*/ 1033670 h 1288111"/>
              <a:gd name="connsiteX41" fmla="*/ 231150 w 1137518"/>
              <a:gd name="connsiteY41" fmla="*/ 1001865 h 1288111"/>
              <a:gd name="connsiteX42" fmla="*/ 183443 w 1137518"/>
              <a:gd name="connsiteY42" fmla="*/ 970059 h 1288111"/>
              <a:gd name="connsiteX43" fmla="*/ 159589 w 1137518"/>
              <a:gd name="connsiteY43" fmla="*/ 954157 h 1288111"/>
              <a:gd name="connsiteX44" fmla="*/ 111881 w 1137518"/>
              <a:gd name="connsiteY44" fmla="*/ 938254 h 1288111"/>
              <a:gd name="connsiteX45" fmla="*/ 88027 w 1137518"/>
              <a:gd name="connsiteY45" fmla="*/ 922351 h 1288111"/>
              <a:gd name="connsiteX46" fmla="*/ 40319 w 1137518"/>
              <a:gd name="connsiteY46" fmla="*/ 906449 h 1288111"/>
              <a:gd name="connsiteX47" fmla="*/ 24417 w 1137518"/>
              <a:gd name="connsiteY47" fmla="*/ 882595 h 1288111"/>
              <a:gd name="connsiteX48" fmla="*/ 563 w 1137518"/>
              <a:gd name="connsiteY48" fmla="*/ 874644 h 1288111"/>
              <a:gd name="connsiteX49" fmla="*/ 48270 w 1137518"/>
              <a:gd name="connsiteY49" fmla="*/ 842838 h 1288111"/>
              <a:gd name="connsiteX50" fmla="*/ 56222 w 1137518"/>
              <a:gd name="connsiteY50" fmla="*/ 818985 h 1288111"/>
              <a:gd name="connsiteX51" fmla="*/ 72124 w 1137518"/>
              <a:gd name="connsiteY51" fmla="*/ 779228 h 1288111"/>
              <a:gd name="connsiteX52" fmla="*/ 48270 w 1137518"/>
              <a:gd name="connsiteY52" fmla="*/ 771277 h 1288111"/>
              <a:gd name="connsiteX53" fmla="*/ 40319 w 1137518"/>
              <a:gd name="connsiteY53" fmla="*/ 747423 h 1288111"/>
              <a:gd name="connsiteX54" fmla="*/ 80076 w 1137518"/>
              <a:gd name="connsiteY54" fmla="*/ 707666 h 1288111"/>
              <a:gd name="connsiteX55" fmla="*/ 88027 w 1137518"/>
              <a:gd name="connsiteY55" fmla="*/ 683812 h 1288111"/>
              <a:gd name="connsiteX56" fmla="*/ 95978 w 1137518"/>
              <a:gd name="connsiteY56" fmla="*/ 652007 h 1288111"/>
              <a:gd name="connsiteX57" fmla="*/ 119832 w 1137518"/>
              <a:gd name="connsiteY57" fmla="*/ 644056 h 1288111"/>
              <a:gd name="connsiteX58" fmla="*/ 103930 w 1137518"/>
              <a:gd name="connsiteY58" fmla="*/ 620202 h 1288111"/>
              <a:gd name="connsiteX59" fmla="*/ 127783 w 1137518"/>
              <a:gd name="connsiteY59" fmla="*/ 612251 h 1288111"/>
              <a:gd name="connsiteX60" fmla="*/ 151637 w 1137518"/>
              <a:gd name="connsiteY60" fmla="*/ 596348 h 1288111"/>
              <a:gd name="connsiteX61" fmla="*/ 167540 w 1137518"/>
              <a:gd name="connsiteY61" fmla="*/ 572494 h 1288111"/>
              <a:gd name="connsiteX62" fmla="*/ 143686 w 1137518"/>
              <a:gd name="connsiteY62" fmla="*/ 461176 h 1288111"/>
              <a:gd name="connsiteX63" fmla="*/ 135735 w 1137518"/>
              <a:gd name="connsiteY63" fmla="*/ 437322 h 1288111"/>
              <a:gd name="connsiteX64" fmla="*/ 127783 w 1137518"/>
              <a:gd name="connsiteY64" fmla="*/ 413468 h 1288111"/>
              <a:gd name="connsiteX65" fmla="*/ 135735 w 1137518"/>
              <a:gd name="connsiteY65" fmla="*/ 341906 h 1288111"/>
              <a:gd name="connsiteX66" fmla="*/ 151637 w 1137518"/>
              <a:gd name="connsiteY66" fmla="*/ 294198 h 1288111"/>
              <a:gd name="connsiteX67" fmla="*/ 143686 w 1137518"/>
              <a:gd name="connsiteY67" fmla="*/ 294198 h 1288111"/>
              <a:gd name="connsiteX68" fmla="*/ 143686 w 1137518"/>
              <a:gd name="connsiteY68" fmla="*/ 190831 h 1288111"/>
              <a:gd name="connsiteX69" fmla="*/ 191394 w 1137518"/>
              <a:gd name="connsiteY69" fmla="*/ 174929 h 1288111"/>
              <a:gd name="connsiteX70" fmla="*/ 215248 w 1137518"/>
              <a:gd name="connsiteY70" fmla="*/ 182880 h 1288111"/>
              <a:gd name="connsiteX71" fmla="*/ 247053 w 1137518"/>
              <a:gd name="connsiteY71" fmla="*/ 198783 h 1288111"/>
              <a:gd name="connsiteX72" fmla="*/ 278858 w 1137518"/>
              <a:gd name="connsiteY72" fmla="*/ 151075 h 1288111"/>
              <a:gd name="connsiteX73" fmla="*/ 294761 w 1137518"/>
              <a:gd name="connsiteY73" fmla="*/ 127221 h 1288111"/>
              <a:gd name="connsiteX74" fmla="*/ 302712 w 1137518"/>
              <a:gd name="connsiteY74" fmla="*/ 103367 h 1288111"/>
              <a:gd name="connsiteX75" fmla="*/ 318615 w 1137518"/>
              <a:gd name="connsiteY75" fmla="*/ 39757 h 1288111"/>
              <a:gd name="connsiteX76" fmla="*/ 318615 w 1137518"/>
              <a:gd name="connsiteY76" fmla="*/ 0 h 128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137518" h="1288111">
                <a:moveTo>
                  <a:pt x="318615" y="0"/>
                </a:moveTo>
                <a:cubicBezTo>
                  <a:pt x="372744" y="32478"/>
                  <a:pt x="343711" y="18968"/>
                  <a:pt x="406079" y="39757"/>
                </a:cubicBezTo>
                <a:lnTo>
                  <a:pt x="429933" y="47708"/>
                </a:lnTo>
                <a:cubicBezTo>
                  <a:pt x="437884" y="50358"/>
                  <a:pt x="445470" y="54619"/>
                  <a:pt x="453787" y="55659"/>
                </a:cubicBezTo>
                <a:cubicBezTo>
                  <a:pt x="474990" y="58310"/>
                  <a:pt x="496277" y="60362"/>
                  <a:pt x="517397" y="63611"/>
                </a:cubicBezTo>
                <a:cubicBezTo>
                  <a:pt x="530755" y="65666"/>
                  <a:pt x="543961" y="68630"/>
                  <a:pt x="557154" y="71562"/>
                </a:cubicBezTo>
                <a:cubicBezTo>
                  <a:pt x="567822" y="73933"/>
                  <a:pt x="578180" y="77716"/>
                  <a:pt x="588959" y="79513"/>
                </a:cubicBezTo>
                <a:cubicBezTo>
                  <a:pt x="610037" y="83026"/>
                  <a:pt x="631416" y="84443"/>
                  <a:pt x="652570" y="87465"/>
                </a:cubicBezTo>
                <a:cubicBezTo>
                  <a:pt x="668530" y="89745"/>
                  <a:pt x="684343" y="92965"/>
                  <a:pt x="700277" y="95416"/>
                </a:cubicBezTo>
                <a:cubicBezTo>
                  <a:pt x="718801" y="98266"/>
                  <a:pt x="737384" y="100717"/>
                  <a:pt x="755937" y="103367"/>
                </a:cubicBezTo>
                <a:cubicBezTo>
                  <a:pt x="798559" y="117574"/>
                  <a:pt x="761981" y="106477"/>
                  <a:pt x="819547" y="119270"/>
                </a:cubicBezTo>
                <a:cubicBezTo>
                  <a:pt x="890700" y="135082"/>
                  <a:pt x="805597" y="119596"/>
                  <a:pt x="899060" y="135172"/>
                </a:cubicBezTo>
                <a:cubicBezTo>
                  <a:pt x="907011" y="137823"/>
                  <a:pt x="914732" y="141306"/>
                  <a:pt x="922914" y="143124"/>
                </a:cubicBezTo>
                <a:cubicBezTo>
                  <a:pt x="965685" y="152629"/>
                  <a:pt x="1006147" y="154138"/>
                  <a:pt x="1050135" y="159026"/>
                </a:cubicBezTo>
                <a:cubicBezTo>
                  <a:pt x="1071373" y="161386"/>
                  <a:pt x="1092542" y="164327"/>
                  <a:pt x="1113745" y="166978"/>
                </a:cubicBezTo>
                <a:cubicBezTo>
                  <a:pt x="1149813" y="221076"/>
                  <a:pt x="1138366" y="193419"/>
                  <a:pt x="1121697" y="310101"/>
                </a:cubicBezTo>
                <a:cubicBezTo>
                  <a:pt x="1119326" y="326695"/>
                  <a:pt x="1111095" y="341906"/>
                  <a:pt x="1105794" y="357809"/>
                </a:cubicBezTo>
                <a:lnTo>
                  <a:pt x="1081940" y="429371"/>
                </a:lnTo>
                <a:cubicBezTo>
                  <a:pt x="1079290" y="437322"/>
                  <a:pt x="1078638" y="446251"/>
                  <a:pt x="1073989" y="453225"/>
                </a:cubicBezTo>
                <a:lnTo>
                  <a:pt x="1058086" y="477078"/>
                </a:lnTo>
                <a:cubicBezTo>
                  <a:pt x="1051275" y="497512"/>
                  <a:pt x="1046176" y="510778"/>
                  <a:pt x="1042183" y="532738"/>
                </a:cubicBezTo>
                <a:cubicBezTo>
                  <a:pt x="1027563" y="613145"/>
                  <a:pt x="1042611" y="563260"/>
                  <a:pt x="1026281" y="612251"/>
                </a:cubicBezTo>
                <a:cubicBezTo>
                  <a:pt x="1023631" y="633454"/>
                  <a:pt x="1019483" y="654524"/>
                  <a:pt x="1018330" y="675861"/>
                </a:cubicBezTo>
                <a:cubicBezTo>
                  <a:pt x="1014179" y="752657"/>
                  <a:pt x="1015031" y="829682"/>
                  <a:pt x="1010378" y="906449"/>
                </a:cubicBezTo>
                <a:cubicBezTo>
                  <a:pt x="1009488" y="921139"/>
                  <a:pt x="988816" y="979087"/>
                  <a:pt x="986524" y="985962"/>
                </a:cubicBezTo>
                <a:cubicBezTo>
                  <a:pt x="983874" y="993913"/>
                  <a:pt x="983222" y="1002842"/>
                  <a:pt x="978573" y="1009816"/>
                </a:cubicBezTo>
                <a:lnTo>
                  <a:pt x="962670" y="1033670"/>
                </a:lnTo>
                <a:cubicBezTo>
                  <a:pt x="957369" y="1060174"/>
                  <a:pt x="950590" y="1086425"/>
                  <a:pt x="946768" y="1113183"/>
                </a:cubicBezTo>
                <a:cubicBezTo>
                  <a:pt x="931529" y="1219863"/>
                  <a:pt x="946370" y="1123321"/>
                  <a:pt x="930865" y="1208598"/>
                </a:cubicBezTo>
                <a:cubicBezTo>
                  <a:pt x="917865" y="1280095"/>
                  <a:pt x="929029" y="1231847"/>
                  <a:pt x="914963" y="1288111"/>
                </a:cubicBezTo>
                <a:cubicBezTo>
                  <a:pt x="901711" y="1285461"/>
                  <a:pt x="888245" y="1283716"/>
                  <a:pt x="875206" y="1280160"/>
                </a:cubicBezTo>
                <a:cubicBezTo>
                  <a:pt x="859034" y="1275750"/>
                  <a:pt x="844131" y="1266337"/>
                  <a:pt x="827498" y="1264258"/>
                </a:cubicBezTo>
                <a:cubicBezTo>
                  <a:pt x="790178" y="1259593"/>
                  <a:pt x="702485" y="1250387"/>
                  <a:pt x="652570" y="1240404"/>
                </a:cubicBezTo>
                <a:cubicBezTo>
                  <a:pt x="627615" y="1235413"/>
                  <a:pt x="619641" y="1232078"/>
                  <a:pt x="596910" y="1224501"/>
                </a:cubicBezTo>
                <a:cubicBezTo>
                  <a:pt x="588959" y="1219200"/>
                  <a:pt x="579814" y="1215355"/>
                  <a:pt x="573057" y="1208598"/>
                </a:cubicBezTo>
                <a:cubicBezTo>
                  <a:pt x="540592" y="1176133"/>
                  <a:pt x="577025" y="1175464"/>
                  <a:pt x="509446" y="1152939"/>
                </a:cubicBezTo>
                <a:lnTo>
                  <a:pt x="461738" y="1137037"/>
                </a:lnTo>
                <a:cubicBezTo>
                  <a:pt x="445835" y="1126435"/>
                  <a:pt x="432162" y="1111275"/>
                  <a:pt x="414030" y="1105231"/>
                </a:cubicBezTo>
                <a:lnTo>
                  <a:pt x="366323" y="1089329"/>
                </a:lnTo>
                <a:cubicBezTo>
                  <a:pt x="350420" y="1078727"/>
                  <a:pt x="336747" y="1063568"/>
                  <a:pt x="318615" y="1057524"/>
                </a:cubicBezTo>
                <a:cubicBezTo>
                  <a:pt x="285695" y="1046550"/>
                  <a:pt x="301735" y="1054221"/>
                  <a:pt x="270907" y="1033670"/>
                </a:cubicBezTo>
                <a:cubicBezTo>
                  <a:pt x="241522" y="989593"/>
                  <a:pt x="271817" y="1024458"/>
                  <a:pt x="231150" y="1001865"/>
                </a:cubicBezTo>
                <a:cubicBezTo>
                  <a:pt x="214443" y="992583"/>
                  <a:pt x="199345" y="980661"/>
                  <a:pt x="183443" y="970059"/>
                </a:cubicBezTo>
                <a:cubicBezTo>
                  <a:pt x="175492" y="964758"/>
                  <a:pt x="168655" y="957179"/>
                  <a:pt x="159589" y="954157"/>
                </a:cubicBezTo>
                <a:lnTo>
                  <a:pt x="111881" y="938254"/>
                </a:lnTo>
                <a:cubicBezTo>
                  <a:pt x="103930" y="932953"/>
                  <a:pt x="96760" y="926232"/>
                  <a:pt x="88027" y="922351"/>
                </a:cubicBezTo>
                <a:cubicBezTo>
                  <a:pt x="72709" y="915543"/>
                  <a:pt x="40319" y="906449"/>
                  <a:pt x="40319" y="906449"/>
                </a:cubicBezTo>
                <a:cubicBezTo>
                  <a:pt x="35018" y="898498"/>
                  <a:pt x="31879" y="888565"/>
                  <a:pt x="24417" y="882595"/>
                </a:cubicBezTo>
                <a:cubicBezTo>
                  <a:pt x="17872" y="877359"/>
                  <a:pt x="-3749" y="881831"/>
                  <a:pt x="563" y="874644"/>
                </a:cubicBezTo>
                <a:cubicBezTo>
                  <a:pt x="10396" y="858255"/>
                  <a:pt x="48270" y="842838"/>
                  <a:pt x="48270" y="842838"/>
                </a:cubicBezTo>
                <a:cubicBezTo>
                  <a:pt x="50921" y="834887"/>
                  <a:pt x="50986" y="825530"/>
                  <a:pt x="56222" y="818985"/>
                </a:cubicBezTo>
                <a:cubicBezTo>
                  <a:pt x="67937" y="804342"/>
                  <a:pt x="99862" y="806965"/>
                  <a:pt x="72124" y="779228"/>
                </a:cubicBezTo>
                <a:cubicBezTo>
                  <a:pt x="66197" y="773302"/>
                  <a:pt x="56221" y="773927"/>
                  <a:pt x="48270" y="771277"/>
                </a:cubicBezTo>
                <a:cubicBezTo>
                  <a:pt x="45620" y="763326"/>
                  <a:pt x="38941" y="755690"/>
                  <a:pt x="40319" y="747423"/>
                </a:cubicBezTo>
                <a:cubicBezTo>
                  <a:pt x="43632" y="727545"/>
                  <a:pt x="66161" y="716943"/>
                  <a:pt x="80076" y="707666"/>
                </a:cubicBezTo>
                <a:cubicBezTo>
                  <a:pt x="82726" y="699715"/>
                  <a:pt x="85725" y="691871"/>
                  <a:pt x="88027" y="683812"/>
                </a:cubicBezTo>
                <a:cubicBezTo>
                  <a:pt x="91029" y="673305"/>
                  <a:pt x="89151" y="660540"/>
                  <a:pt x="95978" y="652007"/>
                </a:cubicBezTo>
                <a:cubicBezTo>
                  <a:pt x="101214" y="645462"/>
                  <a:pt x="111881" y="646706"/>
                  <a:pt x="119832" y="644056"/>
                </a:cubicBezTo>
                <a:cubicBezTo>
                  <a:pt x="114531" y="636105"/>
                  <a:pt x="101612" y="629473"/>
                  <a:pt x="103930" y="620202"/>
                </a:cubicBezTo>
                <a:cubicBezTo>
                  <a:pt x="105963" y="612071"/>
                  <a:pt x="120287" y="615999"/>
                  <a:pt x="127783" y="612251"/>
                </a:cubicBezTo>
                <a:cubicBezTo>
                  <a:pt x="136330" y="607977"/>
                  <a:pt x="143686" y="601649"/>
                  <a:pt x="151637" y="596348"/>
                </a:cubicBezTo>
                <a:cubicBezTo>
                  <a:pt x="156938" y="588397"/>
                  <a:pt x="166675" y="582011"/>
                  <a:pt x="167540" y="572494"/>
                </a:cubicBezTo>
                <a:cubicBezTo>
                  <a:pt x="171123" y="533087"/>
                  <a:pt x="155667" y="497120"/>
                  <a:pt x="143686" y="461176"/>
                </a:cubicBezTo>
                <a:lnTo>
                  <a:pt x="135735" y="437322"/>
                </a:lnTo>
                <a:lnTo>
                  <a:pt x="127783" y="413468"/>
                </a:lnTo>
                <a:cubicBezTo>
                  <a:pt x="130434" y="389614"/>
                  <a:pt x="131028" y="365441"/>
                  <a:pt x="135735" y="341906"/>
                </a:cubicBezTo>
                <a:cubicBezTo>
                  <a:pt x="139022" y="325469"/>
                  <a:pt x="146336" y="310101"/>
                  <a:pt x="151637" y="294198"/>
                </a:cubicBezTo>
                <a:cubicBezTo>
                  <a:pt x="162609" y="261283"/>
                  <a:pt x="164241" y="263367"/>
                  <a:pt x="143686" y="294198"/>
                </a:cubicBezTo>
                <a:cubicBezTo>
                  <a:pt x="132170" y="259650"/>
                  <a:pt x="119460" y="232361"/>
                  <a:pt x="143686" y="190831"/>
                </a:cubicBezTo>
                <a:cubicBezTo>
                  <a:pt x="152132" y="176352"/>
                  <a:pt x="191394" y="174929"/>
                  <a:pt x="191394" y="174929"/>
                </a:cubicBezTo>
                <a:cubicBezTo>
                  <a:pt x="199345" y="177579"/>
                  <a:pt x="209321" y="176953"/>
                  <a:pt x="215248" y="182880"/>
                </a:cubicBezTo>
                <a:cubicBezTo>
                  <a:pt x="241753" y="209385"/>
                  <a:pt x="199344" y="214685"/>
                  <a:pt x="247053" y="198783"/>
                </a:cubicBezTo>
                <a:lnTo>
                  <a:pt x="278858" y="151075"/>
                </a:lnTo>
                <a:lnTo>
                  <a:pt x="294761" y="127221"/>
                </a:lnTo>
                <a:cubicBezTo>
                  <a:pt x="297411" y="119270"/>
                  <a:pt x="300679" y="111498"/>
                  <a:pt x="302712" y="103367"/>
                </a:cubicBezTo>
                <a:cubicBezTo>
                  <a:pt x="307250" y="85213"/>
                  <a:pt x="309525" y="57937"/>
                  <a:pt x="318615" y="39757"/>
                </a:cubicBezTo>
                <a:cubicBezTo>
                  <a:pt x="320291" y="36404"/>
                  <a:pt x="323916" y="34456"/>
                  <a:pt x="318615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AZ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37C823-C958-4FCB-A9AA-E00170327029}"/>
              </a:ext>
            </a:extLst>
          </p:cNvPr>
          <p:cNvSpPr txBox="1"/>
          <p:nvPr/>
        </p:nvSpPr>
        <p:spPr>
          <a:xfrm>
            <a:off x="7815768" y="2101202"/>
            <a:ext cx="1116774" cy="3077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u="sng" dirty="0">
                <a:latin typeface="Calibri" panose="020F0502020204030204"/>
              </a:rPr>
              <a:t>PRE-DEV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153131-7C5A-46B6-A315-527E5C2531E3}"/>
              </a:ext>
            </a:extLst>
          </p:cNvPr>
          <p:cNvSpPr txBox="1"/>
          <p:nvPr/>
        </p:nvSpPr>
        <p:spPr>
          <a:xfrm>
            <a:off x="7815767" y="1476688"/>
            <a:ext cx="1116774" cy="5232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u="sng" dirty="0">
                <a:solidFill>
                  <a:prstClr val="black"/>
                </a:solidFill>
                <a:latin typeface="Calibri" panose="020F0502020204030204"/>
              </a:rPr>
              <a:t>UP &amp; RUNNING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3A2721-7DBA-4672-AB45-5CEC5F202551}"/>
              </a:ext>
            </a:extLst>
          </p:cNvPr>
          <p:cNvSpPr txBox="1"/>
          <p:nvPr/>
        </p:nvSpPr>
        <p:spPr>
          <a:xfrm>
            <a:off x="7064562" y="3319318"/>
            <a:ext cx="65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latin typeface="Calibri" panose="020F0502020204030204"/>
              </a:rPr>
              <a:t>DC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7B0EC1-A5BE-48E2-AA81-BC0ADC1BF3D9}"/>
              </a:ext>
            </a:extLst>
          </p:cNvPr>
          <p:cNvCxnSpPr>
            <a:cxnSpLocks/>
          </p:cNvCxnSpPr>
          <p:nvPr/>
        </p:nvCxnSpPr>
        <p:spPr>
          <a:xfrm flipH="1" flipV="1">
            <a:off x="6707577" y="3337526"/>
            <a:ext cx="376339" cy="1149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F015A4-0C66-4127-955F-6203734003F7}"/>
              </a:ext>
            </a:extLst>
          </p:cNvPr>
          <p:cNvSpPr/>
          <p:nvPr/>
        </p:nvSpPr>
        <p:spPr>
          <a:xfrm>
            <a:off x="6707577" y="2818495"/>
            <a:ext cx="198773" cy="340425"/>
          </a:xfrm>
          <a:custGeom>
            <a:avLst/>
            <a:gdLst>
              <a:gd name="connsiteX0" fmla="*/ 202779 w 250550"/>
              <a:gd name="connsiteY0" fmla="*/ 47708 h 509750"/>
              <a:gd name="connsiteX1" fmla="*/ 139168 w 250550"/>
              <a:gd name="connsiteY1" fmla="*/ 23854 h 509750"/>
              <a:gd name="connsiteX2" fmla="*/ 51704 w 250550"/>
              <a:gd name="connsiteY2" fmla="*/ 0 h 509750"/>
              <a:gd name="connsiteX3" fmla="*/ 35801 w 250550"/>
              <a:gd name="connsiteY3" fmla="*/ 39757 h 509750"/>
              <a:gd name="connsiteX4" fmla="*/ 19899 w 250550"/>
              <a:gd name="connsiteY4" fmla="*/ 63610 h 509750"/>
              <a:gd name="connsiteX5" fmla="*/ 11947 w 250550"/>
              <a:gd name="connsiteY5" fmla="*/ 87464 h 509750"/>
              <a:gd name="connsiteX6" fmla="*/ 27850 w 250550"/>
              <a:gd name="connsiteY6" fmla="*/ 111318 h 509750"/>
              <a:gd name="connsiteX7" fmla="*/ 3996 w 250550"/>
              <a:gd name="connsiteY7" fmla="*/ 127221 h 509750"/>
              <a:gd name="connsiteX8" fmla="*/ 43753 w 250550"/>
              <a:gd name="connsiteY8" fmla="*/ 182880 h 509750"/>
              <a:gd name="connsiteX9" fmla="*/ 99412 w 250550"/>
              <a:gd name="connsiteY9" fmla="*/ 238539 h 509750"/>
              <a:gd name="connsiteX10" fmla="*/ 67606 w 250550"/>
              <a:gd name="connsiteY10" fmla="*/ 278296 h 509750"/>
              <a:gd name="connsiteX11" fmla="*/ 35801 w 250550"/>
              <a:gd name="connsiteY11" fmla="*/ 326003 h 509750"/>
              <a:gd name="connsiteX12" fmla="*/ 19899 w 250550"/>
              <a:gd name="connsiteY12" fmla="*/ 349857 h 509750"/>
              <a:gd name="connsiteX13" fmla="*/ 11947 w 250550"/>
              <a:gd name="connsiteY13" fmla="*/ 389614 h 509750"/>
              <a:gd name="connsiteX14" fmla="*/ 75558 w 250550"/>
              <a:gd name="connsiteY14" fmla="*/ 445273 h 509750"/>
              <a:gd name="connsiteX15" fmla="*/ 123266 w 250550"/>
              <a:gd name="connsiteY15" fmla="*/ 461176 h 509750"/>
              <a:gd name="connsiteX16" fmla="*/ 147120 w 250550"/>
              <a:gd name="connsiteY16" fmla="*/ 469127 h 509750"/>
              <a:gd name="connsiteX17" fmla="*/ 155071 w 250550"/>
              <a:gd name="connsiteY17" fmla="*/ 508883 h 509750"/>
              <a:gd name="connsiteX18" fmla="*/ 170973 w 250550"/>
              <a:gd name="connsiteY18" fmla="*/ 485030 h 509750"/>
              <a:gd name="connsiteX19" fmla="*/ 178925 w 250550"/>
              <a:gd name="connsiteY19" fmla="*/ 453224 h 509750"/>
              <a:gd name="connsiteX20" fmla="*/ 202779 w 250550"/>
              <a:gd name="connsiteY20" fmla="*/ 445273 h 509750"/>
              <a:gd name="connsiteX21" fmla="*/ 218681 w 250550"/>
              <a:gd name="connsiteY21" fmla="*/ 389614 h 509750"/>
              <a:gd name="connsiteX22" fmla="*/ 234584 w 250550"/>
              <a:gd name="connsiteY22" fmla="*/ 365760 h 509750"/>
              <a:gd name="connsiteX23" fmla="*/ 242535 w 250550"/>
              <a:gd name="connsiteY23" fmla="*/ 262393 h 509750"/>
              <a:gd name="connsiteX24" fmla="*/ 226633 w 250550"/>
              <a:gd name="connsiteY24" fmla="*/ 238539 h 509750"/>
              <a:gd name="connsiteX25" fmla="*/ 218681 w 250550"/>
              <a:gd name="connsiteY25" fmla="*/ 214685 h 509750"/>
              <a:gd name="connsiteX26" fmla="*/ 210730 w 250550"/>
              <a:gd name="connsiteY26" fmla="*/ 174929 h 509750"/>
              <a:gd name="connsiteX27" fmla="*/ 178925 w 250550"/>
              <a:gd name="connsiteY27" fmla="*/ 166977 h 509750"/>
              <a:gd name="connsiteX28" fmla="*/ 202779 w 250550"/>
              <a:gd name="connsiteY28" fmla="*/ 119270 h 509750"/>
              <a:gd name="connsiteX29" fmla="*/ 226633 w 250550"/>
              <a:gd name="connsiteY29" fmla="*/ 111318 h 509750"/>
              <a:gd name="connsiteX30" fmla="*/ 202779 w 250550"/>
              <a:gd name="connsiteY30" fmla="*/ 47708 h 5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50550" h="509750">
                <a:moveTo>
                  <a:pt x="202779" y="47708"/>
                </a:moveTo>
                <a:cubicBezTo>
                  <a:pt x="188202" y="33131"/>
                  <a:pt x="206173" y="53635"/>
                  <a:pt x="139168" y="23854"/>
                </a:cubicBezTo>
                <a:cubicBezTo>
                  <a:pt x="106151" y="9180"/>
                  <a:pt x="85717" y="6802"/>
                  <a:pt x="51704" y="0"/>
                </a:cubicBezTo>
                <a:cubicBezTo>
                  <a:pt x="-236" y="34628"/>
                  <a:pt x="43345" y="-5508"/>
                  <a:pt x="35801" y="39757"/>
                </a:cubicBezTo>
                <a:cubicBezTo>
                  <a:pt x="34230" y="49183"/>
                  <a:pt x="24173" y="55063"/>
                  <a:pt x="19899" y="63610"/>
                </a:cubicBezTo>
                <a:cubicBezTo>
                  <a:pt x="16151" y="71107"/>
                  <a:pt x="14598" y="79513"/>
                  <a:pt x="11947" y="87464"/>
                </a:cubicBezTo>
                <a:cubicBezTo>
                  <a:pt x="17248" y="95415"/>
                  <a:pt x="29724" y="101947"/>
                  <a:pt x="27850" y="111318"/>
                </a:cubicBezTo>
                <a:cubicBezTo>
                  <a:pt x="25976" y="120689"/>
                  <a:pt x="6314" y="117950"/>
                  <a:pt x="3996" y="127221"/>
                </a:cubicBezTo>
                <a:cubicBezTo>
                  <a:pt x="-9193" y="179975"/>
                  <a:pt x="11854" y="174906"/>
                  <a:pt x="43753" y="182880"/>
                </a:cubicBezTo>
                <a:cubicBezTo>
                  <a:pt x="80207" y="237562"/>
                  <a:pt x="57426" y="224544"/>
                  <a:pt x="99412" y="238539"/>
                </a:cubicBezTo>
                <a:cubicBezTo>
                  <a:pt x="79511" y="318136"/>
                  <a:pt x="109432" y="236470"/>
                  <a:pt x="67606" y="278296"/>
                </a:cubicBezTo>
                <a:cubicBezTo>
                  <a:pt x="54092" y="291810"/>
                  <a:pt x="46403" y="310101"/>
                  <a:pt x="35801" y="326003"/>
                </a:cubicBezTo>
                <a:lnTo>
                  <a:pt x="19899" y="349857"/>
                </a:lnTo>
                <a:cubicBezTo>
                  <a:pt x="17248" y="363109"/>
                  <a:pt x="10271" y="376204"/>
                  <a:pt x="11947" y="389614"/>
                </a:cubicBezTo>
                <a:cubicBezTo>
                  <a:pt x="14770" y="412200"/>
                  <a:pt x="67262" y="442507"/>
                  <a:pt x="75558" y="445273"/>
                </a:cubicBezTo>
                <a:lnTo>
                  <a:pt x="123266" y="461176"/>
                </a:lnTo>
                <a:lnTo>
                  <a:pt x="147120" y="469127"/>
                </a:lnTo>
                <a:cubicBezTo>
                  <a:pt x="149770" y="482379"/>
                  <a:pt x="143827" y="501386"/>
                  <a:pt x="155071" y="508883"/>
                </a:cubicBezTo>
                <a:cubicBezTo>
                  <a:pt x="163022" y="514184"/>
                  <a:pt x="167209" y="493813"/>
                  <a:pt x="170973" y="485030"/>
                </a:cubicBezTo>
                <a:cubicBezTo>
                  <a:pt x="175278" y="474985"/>
                  <a:pt x="172098" y="461758"/>
                  <a:pt x="178925" y="453224"/>
                </a:cubicBezTo>
                <a:cubicBezTo>
                  <a:pt x="184161" y="446679"/>
                  <a:pt x="194828" y="447923"/>
                  <a:pt x="202779" y="445273"/>
                </a:cubicBezTo>
                <a:cubicBezTo>
                  <a:pt x="205326" y="435084"/>
                  <a:pt x="212978" y="401020"/>
                  <a:pt x="218681" y="389614"/>
                </a:cubicBezTo>
                <a:cubicBezTo>
                  <a:pt x="222955" y="381067"/>
                  <a:pt x="229283" y="373711"/>
                  <a:pt x="234584" y="365760"/>
                </a:cubicBezTo>
                <a:cubicBezTo>
                  <a:pt x="246837" y="316746"/>
                  <a:pt x="259055" y="306449"/>
                  <a:pt x="242535" y="262393"/>
                </a:cubicBezTo>
                <a:cubicBezTo>
                  <a:pt x="239180" y="253445"/>
                  <a:pt x="230907" y="247086"/>
                  <a:pt x="226633" y="238539"/>
                </a:cubicBezTo>
                <a:cubicBezTo>
                  <a:pt x="222885" y="231042"/>
                  <a:pt x="220714" y="222816"/>
                  <a:pt x="218681" y="214685"/>
                </a:cubicBezTo>
                <a:cubicBezTo>
                  <a:pt x="215403" y="201574"/>
                  <a:pt x="219382" y="185311"/>
                  <a:pt x="210730" y="174929"/>
                </a:cubicBezTo>
                <a:cubicBezTo>
                  <a:pt x="203734" y="166534"/>
                  <a:pt x="189527" y="169628"/>
                  <a:pt x="178925" y="166977"/>
                </a:cubicBezTo>
                <a:cubicBezTo>
                  <a:pt x="184163" y="151262"/>
                  <a:pt x="188765" y="130481"/>
                  <a:pt x="202779" y="119270"/>
                </a:cubicBezTo>
                <a:cubicBezTo>
                  <a:pt x="209324" y="114034"/>
                  <a:pt x="218682" y="113969"/>
                  <a:pt x="226633" y="111318"/>
                </a:cubicBezTo>
                <a:cubicBezTo>
                  <a:pt x="217005" y="82435"/>
                  <a:pt x="217356" y="62285"/>
                  <a:pt x="202779" y="47708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95632C-61A8-4F7B-9DCD-0CEEC920BCBC}"/>
              </a:ext>
            </a:extLst>
          </p:cNvPr>
          <p:cNvSpPr txBox="1"/>
          <p:nvPr/>
        </p:nvSpPr>
        <p:spPr>
          <a:xfrm>
            <a:off x="7079310" y="2758878"/>
            <a:ext cx="65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latin typeface="Calibri" panose="020F0502020204030204"/>
              </a:rPr>
              <a:t>NJ</a:t>
            </a:r>
          </a:p>
        </p:txBody>
      </p:sp>
    </p:spTree>
    <p:extLst>
      <p:ext uri="{BB962C8B-B14F-4D97-AF65-F5344CB8AC3E}">
        <p14:creationId xmlns:p14="http://schemas.microsoft.com/office/powerpoint/2010/main" val="299551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5" dirty="0">
                <a:cs typeface="Calibri"/>
              </a:rPr>
              <a:t>Supportive Living Facility P</a:t>
            </a:r>
            <a:r>
              <a:rPr lang="en-US" sz="2400" spc="-20" dirty="0">
                <a:cs typeface="Calibri"/>
              </a:rPr>
              <a:t>rogram, first in the nation</a:t>
            </a:r>
          </a:p>
          <a:p>
            <a:pPr lvl="1"/>
            <a:r>
              <a:rPr lang="en-US" sz="2000" spc="-20" dirty="0">
                <a:cs typeface="Calibri"/>
              </a:rPr>
              <a:t>Specific licensing rules</a:t>
            </a:r>
          </a:p>
          <a:p>
            <a:pPr lvl="1"/>
            <a:r>
              <a:rPr lang="en-US" sz="2000" spc="-20" dirty="0">
                <a:cs typeface="Calibri"/>
              </a:rPr>
              <a:t>Licenses approved on geographic/market basis (similar to CON)</a:t>
            </a:r>
          </a:p>
          <a:p>
            <a:r>
              <a:rPr lang="en-US" sz="2400" spc="-20" dirty="0">
                <a:cs typeface="Calibri"/>
              </a:rPr>
              <a:t>Reimbursement rates are </a:t>
            </a:r>
            <a:r>
              <a:rPr lang="en-US" sz="2400" spc="-5" dirty="0">
                <a:cs typeface="Calibri"/>
              </a:rPr>
              <a:t>60% of </a:t>
            </a:r>
            <a:r>
              <a:rPr lang="en-US" sz="2400" spc="-20" dirty="0">
                <a:cs typeface="Calibri"/>
              </a:rPr>
              <a:t>nursing </a:t>
            </a:r>
            <a:r>
              <a:rPr lang="en-US" sz="2400" spc="-10" dirty="0">
                <a:cs typeface="Calibri"/>
              </a:rPr>
              <a:t>home rate. </a:t>
            </a:r>
          </a:p>
          <a:p>
            <a:pPr lvl="1"/>
            <a:r>
              <a:rPr lang="en-US" sz="2000" spc="-10" dirty="0">
                <a:cs typeface="Calibri"/>
              </a:rPr>
              <a:t>Geographically based</a:t>
            </a:r>
          </a:p>
          <a:p>
            <a:pPr lvl="1"/>
            <a:endParaRPr lang="en-US" sz="2000" spc="-10" dirty="0">
              <a:cs typeface="Calibri"/>
            </a:endParaRPr>
          </a:p>
          <a:p>
            <a:r>
              <a:rPr lang="en-US" sz="2400" spc="-15" dirty="0">
                <a:cs typeface="Calibri"/>
              </a:rPr>
              <a:t>Resident  </a:t>
            </a:r>
            <a:r>
              <a:rPr lang="en-US" sz="2400" spc="-10" dirty="0">
                <a:cs typeface="Calibri"/>
              </a:rPr>
              <a:t>spends </a:t>
            </a:r>
            <a:r>
              <a:rPr lang="en-US" sz="2400" spc="-5" dirty="0">
                <a:cs typeface="Calibri"/>
              </a:rPr>
              <a:t>100% of </a:t>
            </a:r>
            <a:r>
              <a:rPr lang="en-US" sz="2400" spc="-10" dirty="0">
                <a:cs typeface="Calibri"/>
              </a:rPr>
              <a:t>income up to rate + room &amp; board</a:t>
            </a:r>
          </a:p>
          <a:p>
            <a:pPr lvl="1"/>
            <a:r>
              <a:rPr lang="en-US" sz="2000" spc="-10" dirty="0">
                <a:cs typeface="Calibri"/>
              </a:rPr>
              <a:t>Medicaid </a:t>
            </a:r>
            <a:r>
              <a:rPr lang="en-US" sz="2000" spc="-20" dirty="0">
                <a:cs typeface="Calibri"/>
              </a:rPr>
              <a:t>makes </a:t>
            </a:r>
            <a:r>
              <a:rPr lang="en-US" sz="2000" spc="-5" dirty="0">
                <a:cs typeface="Calibri"/>
              </a:rPr>
              <a:t>up any shortfall</a:t>
            </a:r>
          </a:p>
          <a:p>
            <a:pPr lvl="1"/>
            <a:r>
              <a:rPr lang="en-US" sz="2000" spc="-10" dirty="0">
                <a:cs typeface="Calibri"/>
              </a:rPr>
              <a:t>$90/month </a:t>
            </a:r>
            <a:r>
              <a:rPr lang="en-US" sz="2000" spc="-25" dirty="0">
                <a:cs typeface="Calibri"/>
              </a:rPr>
              <a:t>for </a:t>
            </a:r>
            <a:r>
              <a:rPr lang="en-US" sz="2000" spc="-15" dirty="0">
                <a:cs typeface="Calibri"/>
              </a:rPr>
              <a:t>personal </a:t>
            </a:r>
            <a:r>
              <a:rPr lang="en-US" sz="2000" spc="-10" dirty="0">
                <a:cs typeface="Calibri"/>
              </a:rPr>
              <a:t>needs allowance  </a:t>
            </a:r>
          </a:p>
          <a:p>
            <a:pPr lvl="1"/>
            <a:endParaRPr lang="en-US" sz="2000" spc="-10" dirty="0">
              <a:cs typeface="Calibri"/>
            </a:endParaRPr>
          </a:p>
          <a:p>
            <a:r>
              <a:rPr lang="en-US" sz="2400" spc="-5" dirty="0">
                <a:cs typeface="Calibri"/>
              </a:rPr>
              <a:t>144 </a:t>
            </a:r>
            <a:r>
              <a:rPr lang="en-US" sz="2400" spc="-10" dirty="0">
                <a:cs typeface="Calibri"/>
              </a:rPr>
              <a:t>SLF </a:t>
            </a:r>
            <a:r>
              <a:rPr lang="en-US" sz="2400" spc="-15" dirty="0">
                <a:cs typeface="Calibri"/>
              </a:rPr>
              <a:t>projects </a:t>
            </a:r>
            <a:r>
              <a:rPr lang="en-US" sz="2400" spc="-10" dirty="0">
                <a:cs typeface="Calibri"/>
              </a:rPr>
              <a:t>built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15" dirty="0">
                <a:cs typeface="Calibri"/>
              </a:rPr>
              <a:t>date. </a:t>
            </a:r>
            <a:r>
              <a:rPr lang="en-US" sz="2400" spc="-40" dirty="0">
                <a:cs typeface="Calibri"/>
              </a:rPr>
              <a:t>Focus now is on dementia care</a:t>
            </a:r>
            <a:endParaRPr lang="en-US" sz="2400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6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Three levels of reimbursement based on acuity</a:t>
            </a:r>
          </a:p>
          <a:p>
            <a:pPr lvl="1"/>
            <a:r>
              <a:rPr lang="en-US" sz="2000" spc="-10" dirty="0">
                <a:cs typeface="Calibri"/>
              </a:rPr>
              <a:t>Agency discussion on reworking/improving rate structure</a:t>
            </a:r>
          </a:p>
          <a:p>
            <a:r>
              <a:rPr lang="en-US" sz="2400" spc="-10" dirty="0">
                <a:cs typeface="Calibri"/>
              </a:rPr>
              <a:t>Limited cost share – this is part of rate discussion</a:t>
            </a:r>
          </a:p>
          <a:p>
            <a:pPr lvl="1"/>
            <a:r>
              <a:rPr lang="en-US" sz="2000" spc="-10" dirty="0">
                <a:cs typeface="Calibri"/>
              </a:rPr>
              <a:t>$53/month </a:t>
            </a:r>
            <a:r>
              <a:rPr lang="en-US" sz="2000" spc="-25" dirty="0">
                <a:cs typeface="Calibri"/>
              </a:rPr>
              <a:t>for </a:t>
            </a:r>
            <a:r>
              <a:rPr lang="en-US" sz="2000" spc="-15" dirty="0">
                <a:cs typeface="Calibri"/>
              </a:rPr>
              <a:t>personal </a:t>
            </a:r>
            <a:r>
              <a:rPr lang="en-US" sz="2000" spc="-10" dirty="0">
                <a:cs typeface="Calibri"/>
              </a:rPr>
              <a:t>needs allowance  </a:t>
            </a:r>
          </a:p>
          <a:p>
            <a:r>
              <a:rPr lang="en-US" sz="2400" spc="-5" dirty="0">
                <a:cs typeface="Calibri"/>
              </a:rPr>
              <a:t>AAAs assign level of care/reimbursement </a:t>
            </a:r>
          </a:p>
          <a:p>
            <a:pPr lvl="1"/>
            <a:r>
              <a:rPr lang="en-US" sz="2000" spc="-5" dirty="0">
                <a:cs typeface="Calibri"/>
              </a:rPr>
              <a:t>10 AAAs </a:t>
            </a:r>
          </a:p>
          <a:p>
            <a:r>
              <a:rPr lang="en-US" sz="2400" spc="-5" dirty="0">
                <a:cs typeface="Calibri"/>
              </a:rPr>
              <a:t>Housing agency is cautiously cooperative</a:t>
            </a:r>
          </a:p>
          <a:p>
            <a:r>
              <a:rPr lang="en-US" sz="2400" spc="-5" dirty="0">
                <a:cs typeface="Calibri"/>
              </a:rPr>
              <a:t>22 </a:t>
            </a:r>
            <a:r>
              <a:rPr lang="en-US" sz="2400" spc="-10" dirty="0">
                <a:cs typeface="Calibri"/>
              </a:rPr>
              <a:t>AALCs built or in development</a:t>
            </a:r>
            <a:r>
              <a:rPr lang="en-US" sz="2400" spc="-15" dirty="0">
                <a:cs typeface="Calibri"/>
              </a:rPr>
              <a:t> </a:t>
            </a:r>
          </a:p>
          <a:p>
            <a:pPr lvl="1"/>
            <a:r>
              <a:rPr lang="en-US" sz="2000" spc="-15" dirty="0">
                <a:cs typeface="Calibri"/>
              </a:rPr>
              <a:t>Carding Group contributed to all of them in some form</a:t>
            </a:r>
            <a:endParaRPr lang="en-US" sz="2000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9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Arizona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Three levels of reimbursement based on acuity</a:t>
            </a:r>
          </a:p>
          <a:p>
            <a:r>
              <a:rPr lang="en-US" sz="2400" spc="-10" dirty="0">
                <a:cs typeface="Calibri"/>
              </a:rPr>
              <a:t>MLTSS – received contracts soon after opening</a:t>
            </a:r>
          </a:p>
          <a:p>
            <a:pPr lvl="1"/>
            <a:r>
              <a:rPr lang="en-US" sz="2000" spc="-10" dirty="0">
                <a:cs typeface="Calibri"/>
              </a:rPr>
              <a:t>This is close to this is the ideal</a:t>
            </a:r>
          </a:p>
          <a:p>
            <a:r>
              <a:rPr lang="en-US" sz="2400" spc="-10" dirty="0">
                <a:cs typeface="Calibri"/>
              </a:rPr>
              <a:t>Cost Sharing</a:t>
            </a:r>
          </a:p>
          <a:p>
            <a:r>
              <a:rPr lang="en-US" sz="2400" spc="-5" dirty="0">
                <a:cs typeface="Calibri"/>
              </a:rPr>
              <a:t>Veterans Benefits?</a:t>
            </a:r>
          </a:p>
          <a:p>
            <a:r>
              <a:rPr lang="en-US" sz="2400" spc="-5" dirty="0">
                <a:cs typeface="Calibri"/>
              </a:rPr>
              <a:t>2 communities open, 1 under construction, 2 in planning</a:t>
            </a:r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3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New Jersey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Single fee for service rate – too low</a:t>
            </a:r>
          </a:p>
          <a:p>
            <a:pPr lvl="1"/>
            <a:r>
              <a:rPr lang="en-US" sz="2000" spc="-10" dirty="0">
                <a:cs typeface="Calibri"/>
              </a:rPr>
              <a:t>Single fee difficult in high cost states</a:t>
            </a:r>
          </a:p>
          <a:p>
            <a:r>
              <a:rPr lang="en-US" sz="2400" spc="-10" dirty="0">
                <a:cs typeface="Calibri"/>
              </a:rPr>
              <a:t>Transitioning to MLTSS </a:t>
            </a:r>
          </a:p>
          <a:p>
            <a:pPr lvl="1"/>
            <a:r>
              <a:rPr lang="en-US" sz="2000" spc="-10" dirty="0">
                <a:cs typeface="Calibri"/>
              </a:rPr>
              <a:t>Getting MCOs to understand real estate development</a:t>
            </a:r>
          </a:p>
          <a:p>
            <a:r>
              <a:rPr lang="en-US" sz="2400" spc="-5" dirty="0">
                <a:cs typeface="Calibri"/>
              </a:rPr>
              <a:t>Issues with Issuing Agencies</a:t>
            </a:r>
          </a:p>
          <a:p>
            <a:r>
              <a:rPr lang="en-US" sz="2400" spc="-5" dirty="0">
                <a:cs typeface="Calibri"/>
              </a:rPr>
              <a:t>Development generally more complex</a:t>
            </a:r>
          </a:p>
          <a:p>
            <a:r>
              <a:rPr lang="en-US" sz="2400" spc="-5" dirty="0">
                <a:cs typeface="Calibri"/>
              </a:rPr>
              <a:t>1 under construction, 5 in planning</a:t>
            </a:r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6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4027"/>
            <a:ext cx="3962400" cy="4351338"/>
          </a:xfrm>
        </p:spPr>
        <p:txBody>
          <a:bodyPr/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AALC’s</a:t>
            </a:r>
          </a:p>
          <a:p>
            <a:r>
              <a:rPr lang="en-US" dirty="0"/>
              <a:t>Financing</a:t>
            </a:r>
          </a:p>
          <a:p>
            <a:r>
              <a:rPr lang="en-US" dirty="0"/>
              <a:t>States</a:t>
            </a:r>
          </a:p>
          <a:p>
            <a:r>
              <a:rPr lang="en-US" dirty="0"/>
              <a:t>Underwriting</a:t>
            </a:r>
          </a:p>
          <a:p>
            <a:r>
              <a:rPr lang="en-US" dirty="0"/>
              <a:t>The Need in DC</a:t>
            </a:r>
          </a:p>
          <a:p>
            <a:r>
              <a:rPr lang="en-US" dirty="0"/>
              <a:t>Questions and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01DB0-537D-4693-A93A-229FE2B9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869" y="1718882"/>
            <a:ext cx="3125023" cy="401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08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Minnesota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Dozen+ rate levels based on acuity – very complex</a:t>
            </a:r>
          </a:p>
          <a:p>
            <a:pPr lvl="1"/>
            <a:r>
              <a:rPr lang="en-US" sz="2000" spc="-10" dirty="0">
                <a:cs typeface="Calibri"/>
              </a:rPr>
              <a:t>Includes dementia</a:t>
            </a:r>
          </a:p>
          <a:p>
            <a:pPr lvl="1"/>
            <a:r>
              <a:rPr lang="en-US" sz="2000" spc="-10" dirty="0">
                <a:cs typeface="Calibri"/>
              </a:rPr>
              <a:t>Rates are MAXIMUMS</a:t>
            </a:r>
          </a:p>
          <a:p>
            <a:r>
              <a:rPr lang="en-US" sz="2400" spc="-10" dirty="0">
                <a:cs typeface="Calibri"/>
              </a:rPr>
              <a:t>Mix of Fee for Service and MLTSS </a:t>
            </a:r>
          </a:p>
          <a:p>
            <a:r>
              <a:rPr lang="en-US" sz="2400" spc="-5" dirty="0">
                <a:cs typeface="Calibri"/>
              </a:rPr>
              <a:t>Case management is challenging</a:t>
            </a:r>
          </a:p>
          <a:p>
            <a:r>
              <a:rPr lang="en-US" sz="2400" spc="-5" dirty="0">
                <a:cs typeface="Calibri"/>
              </a:rPr>
              <a:t>3 communities in lease-up</a:t>
            </a:r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2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Ohio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Three levels of reimbursement based on acuity</a:t>
            </a:r>
          </a:p>
          <a:p>
            <a:pPr lvl="1"/>
            <a:r>
              <a:rPr lang="en-US" sz="2000" spc="-10" dirty="0">
                <a:cs typeface="Calibri"/>
              </a:rPr>
              <a:t>Rates are too low</a:t>
            </a:r>
          </a:p>
          <a:p>
            <a:r>
              <a:rPr lang="en-US" sz="2400" spc="-10" dirty="0">
                <a:cs typeface="Calibri"/>
              </a:rPr>
              <a:t>Trying to Transition to MLTSS –</a:t>
            </a:r>
          </a:p>
          <a:p>
            <a:pPr lvl="1"/>
            <a:r>
              <a:rPr lang="en-US" sz="1600" spc="-10" dirty="0">
                <a:cs typeface="Calibri"/>
              </a:rPr>
              <a:t>Need other income until MLTSS</a:t>
            </a:r>
          </a:p>
          <a:p>
            <a:pPr lvl="2"/>
            <a:r>
              <a:rPr lang="en-US" sz="1600" spc="-10" dirty="0">
                <a:cs typeface="Calibri"/>
              </a:rPr>
              <a:t>Adult Day, Memory Care</a:t>
            </a:r>
          </a:p>
          <a:p>
            <a:r>
              <a:rPr lang="en-US" sz="2400" spc="-10" dirty="0">
                <a:cs typeface="Calibri"/>
              </a:rPr>
              <a:t>Cost Sharing &amp; $50 </a:t>
            </a:r>
            <a:r>
              <a:rPr lang="en-US" sz="2400" spc="-15" dirty="0">
                <a:cs typeface="Calibri"/>
              </a:rPr>
              <a:t>personal </a:t>
            </a:r>
            <a:r>
              <a:rPr lang="en-US" sz="2400" spc="-10" dirty="0">
                <a:cs typeface="Calibri"/>
              </a:rPr>
              <a:t>needs allowance  </a:t>
            </a:r>
          </a:p>
          <a:p>
            <a:r>
              <a:rPr lang="en-US" sz="2400" spc="-5" dirty="0">
                <a:cs typeface="Calibri"/>
              </a:rPr>
              <a:t>AAAs assign level of care/reimbursement </a:t>
            </a:r>
          </a:p>
          <a:p>
            <a:pPr lvl="1"/>
            <a:r>
              <a:rPr lang="en-US" sz="2000" spc="-5" dirty="0">
                <a:cs typeface="Calibri"/>
              </a:rPr>
              <a:t>10 AAAs </a:t>
            </a:r>
          </a:p>
          <a:p>
            <a:r>
              <a:rPr lang="en-US" sz="2400" spc="-5" dirty="0">
                <a:cs typeface="Calibri"/>
              </a:rPr>
              <a:t>Housing agency is skeptical</a:t>
            </a:r>
          </a:p>
          <a:p>
            <a:r>
              <a:rPr lang="en-US" sz="2400" spc="-5" dirty="0">
                <a:cs typeface="Calibri"/>
              </a:rPr>
              <a:t>1 community under construction, 2 in planning</a:t>
            </a:r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25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Colorado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Low reimbursement rate</a:t>
            </a:r>
          </a:p>
          <a:p>
            <a:pPr lvl="1"/>
            <a:endParaRPr lang="en-US" sz="2000" spc="-10" dirty="0">
              <a:cs typeface="Calibri"/>
            </a:endParaRPr>
          </a:p>
          <a:p>
            <a:pPr lvl="1"/>
            <a:r>
              <a:rPr lang="en-US" sz="2000" spc="-10" dirty="0">
                <a:cs typeface="Calibri"/>
              </a:rPr>
              <a:t>Need mix-income, memory care</a:t>
            </a:r>
          </a:p>
          <a:p>
            <a:pPr lvl="1"/>
            <a:r>
              <a:rPr lang="en-US" sz="2000" spc="-10" dirty="0">
                <a:cs typeface="Calibri"/>
              </a:rPr>
              <a:t>50% Affordable and 50% Market rate</a:t>
            </a:r>
          </a:p>
          <a:p>
            <a:pPr lvl="1"/>
            <a:endParaRPr lang="en-US" sz="2000" spc="-10" dirty="0">
              <a:cs typeface="Calibri"/>
            </a:endParaRPr>
          </a:p>
          <a:p>
            <a:r>
              <a:rPr lang="en-US" sz="2400" spc="-10" dirty="0">
                <a:cs typeface="Calibri"/>
              </a:rPr>
              <a:t>PACE program to provide benefits</a:t>
            </a:r>
          </a:p>
          <a:p>
            <a:endParaRPr lang="en-US" sz="2400" spc="-10" dirty="0">
              <a:cs typeface="Calibri"/>
            </a:endParaRPr>
          </a:p>
          <a:p>
            <a:r>
              <a:rPr lang="en-US" sz="2400" spc="-5" dirty="0">
                <a:cs typeface="Calibri"/>
              </a:rPr>
              <a:t>1 community in planning</a:t>
            </a:r>
          </a:p>
          <a:p>
            <a:pPr marL="0" indent="0">
              <a:buNone/>
            </a:pPr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MA, NY &amp; 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All are fantastic demographic markets</a:t>
            </a:r>
          </a:p>
          <a:p>
            <a:endParaRPr lang="en-US" sz="2400" spc="-10" dirty="0">
              <a:cs typeface="Calibri"/>
            </a:endParaRPr>
          </a:p>
          <a:p>
            <a:r>
              <a:rPr lang="en-US" sz="2400" spc="-10" dirty="0">
                <a:cs typeface="Calibri"/>
              </a:rPr>
              <a:t>Five years of conversations MA &amp; NY, 3 years in PA</a:t>
            </a:r>
          </a:p>
          <a:p>
            <a:r>
              <a:rPr lang="en-US" sz="2400" spc="-10" dirty="0">
                <a:cs typeface="Calibri"/>
              </a:rPr>
              <a:t>Issues:</a:t>
            </a:r>
          </a:p>
          <a:p>
            <a:pPr lvl="1"/>
            <a:r>
              <a:rPr lang="en-US" sz="2000" spc="-10" dirty="0">
                <a:cs typeface="Calibri"/>
              </a:rPr>
              <a:t>Politics</a:t>
            </a:r>
          </a:p>
          <a:p>
            <a:pPr lvl="1"/>
            <a:r>
              <a:rPr lang="en-US" sz="2000" spc="-10" dirty="0">
                <a:cs typeface="Calibri"/>
              </a:rPr>
              <a:t>Competitive lobbies</a:t>
            </a:r>
          </a:p>
          <a:p>
            <a:pPr lvl="1"/>
            <a:r>
              <a:rPr lang="en-US" sz="2000" spc="-10" dirty="0">
                <a:cs typeface="Calibri"/>
              </a:rPr>
              <a:t>Bureaucratic silos</a:t>
            </a:r>
          </a:p>
          <a:p>
            <a:pPr lvl="1"/>
            <a:r>
              <a:rPr lang="en-US" sz="2000" spc="-10" dirty="0">
                <a:cs typeface="Calibri"/>
              </a:rPr>
              <a:t>Policy bias</a:t>
            </a:r>
          </a:p>
          <a:p>
            <a:r>
              <a:rPr lang="en-US" sz="2400" spc="-10" dirty="0">
                <a:cs typeface="Calibri"/>
              </a:rPr>
              <a:t>NY has waiver and issue OFDs, but awards small projects</a:t>
            </a:r>
          </a:p>
          <a:p>
            <a:r>
              <a:rPr lang="en-US" sz="2400" spc="-10" dirty="0">
                <a:cs typeface="Calibri"/>
              </a:rPr>
              <a:t>MA &amp; PA need waiver or MLTSS</a:t>
            </a:r>
          </a:p>
          <a:p>
            <a:endParaRPr lang="en-US" sz="2400" spc="-15" dirty="0">
              <a:cs typeface="Calibri"/>
            </a:endParaRPr>
          </a:p>
          <a:p>
            <a:pPr marL="12700" indent="0">
              <a:lnSpc>
                <a:spcPts val="3025"/>
              </a:lnSpc>
              <a:spcBef>
                <a:spcPts val="95"/>
              </a:spcBef>
              <a:buNone/>
              <a:tabLst>
                <a:tab pos="241935" algn="l"/>
                <a:tab pos="878205" algn="l"/>
              </a:tabLst>
            </a:pPr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4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6ADD-C2DB-408E-B0F5-B12D96D0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78" y="-14748"/>
            <a:ext cx="8283922" cy="1213165"/>
          </a:xfrm>
        </p:spPr>
        <p:txBody>
          <a:bodyPr/>
          <a:lstStyle/>
          <a:p>
            <a:r>
              <a:rPr lang="en-US" dirty="0"/>
              <a:t>Maryland &amp; 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6314-CE26-4E93-9E51-3019DE133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pc="-10" dirty="0">
                <a:cs typeface="Calibri"/>
              </a:rPr>
              <a:t>That’s why we’re here</a:t>
            </a:r>
          </a:p>
          <a:p>
            <a:r>
              <a:rPr lang="en-US" sz="2400" spc="-10" dirty="0">
                <a:cs typeface="Calibri"/>
              </a:rPr>
              <a:t>Using Washington, DC, as a model</a:t>
            </a:r>
          </a:p>
          <a:p>
            <a:r>
              <a:rPr lang="en-US" sz="2400" spc="-10" dirty="0">
                <a:cs typeface="Calibri"/>
              </a:rPr>
              <a:t>Maryland has waiver</a:t>
            </a:r>
          </a:p>
          <a:p>
            <a:pPr lvl="1"/>
            <a:r>
              <a:rPr lang="en-US" sz="2000" spc="-10" dirty="0">
                <a:cs typeface="Calibri"/>
              </a:rPr>
              <a:t>Rates are too low - $62 &amp; $78 per day</a:t>
            </a:r>
          </a:p>
          <a:p>
            <a:endParaRPr lang="en-US" dirty="0"/>
          </a:p>
          <a:p>
            <a:pPr marL="355600" indent="-342900">
              <a:lnSpc>
                <a:spcPts val="3025"/>
              </a:lnSpc>
              <a:spcBef>
                <a:spcPts val="95"/>
              </a:spcBef>
              <a:tabLst>
                <a:tab pos="241935" algn="l"/>
                <a:tab pos="87820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46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48ADB1-334B-4163-9DD7-4A794DB297C0}"/>
              </a:ext>
            </a:extLst>
          </p:cNvPr>
          <p:cNvSpPr txBox="1"/>
          <p:nvPr/>
        </p:nvSpPr>
        <p:spPr>
          <a:xfrm>
            <a:off x="948267" y="1324003"/>
            <a:ext cx="2353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Deer Path, Huntly, IL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37580F-AEA0-4F59-B7BA-6DE364BF2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342" y="1893932"/>
            <a:ext cx="6029558" cy="40431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8749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1B9B-1D47-4CB4-89E3-3F512F13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06DA9-5D20-4C7C-82BA-2E402BC81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5492"/>
            <a:ext cx="7886700" cy="4351338"/>
          </a:xfrm>
        </p:spPr>
        <p:txBody>
          <a:bodyPr/>
          <a:lstStyle/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400" b="1" spc="-25" dirty="0">
                <a:cs typeface="Calibri"/>
              </a:rPr>
              <a:t>Room and Board (Rent) </a:t>
            </a:r>
          </a:p>
          <a:p>
            <a:pPr marL="698500" lvl="1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20" dirty="0">
                <a:cs typeface="Calibri"/>
              </a:rPr>
              <a:t>LIHTC</a:t>
            </a:r>
            <a:r>
              <a:rPr lang="en-US" sz="2000" spc="-10" dirty="0">
                <a:cs typeface="Calibri"/>
              </a:rPr>
              <a:t> </a:t>
            </a:r>
            <a:r>
              <a:rPr lang="en-US" sz="2000" spc="-25" dirty="0">
                <a:cs typeface="Calibri"/>
              </a:rPr>
              <a:t>program restricted rents</a:t>
            </a:r>
          </a:p>
          <a:p>
            <a:pPr marL="698500" lvl="1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25" dirty="0">
                <a:cs typeface="Calibri"/>
              </a:rPr>
              <a:t>Up to 80% area median income (AMI)</a:t>
            </a:r>
          </a:p>
          <a:p>
            <a:pPr marL="698500" lvl="1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25" dirty="0">
                <a:cs typeface="Calibri"/>
              </a:rPr>
              <a:t>SSI less personal allowance</a:t>
            </a:r>
          </a:p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400" b="1" spc="-10" dirty="0">
                <a:cs typeface="Calibri"/>
              </a:rPr>
              <a:t>Medicaid waiver reimbursement (varies </a:t>
            </a:r>
            <a:r>
              <a:rPr lang="en-US" sz="2400" b="1" spc="-15" dirty="0">
                <a:cs typeface="Calibri"/>
              </a:rPr>
              <a:t>by</a:t>
            </a:r>
            <a:r>
              <a:rPr lang="en-US" sz="2400" b="1" spc="80" dirty="0">
                <a:cs typeface="Calibri"/>
              </a:rPr>
              <a:t> </a:t>
            </a:r>
            <a:r>
              <a:rPr lang="en-US" sz="2400" b="1" spc="-25" dirty="0">
                <a:cs typeface="Calibri"/>
              </a:rPr>
              <a:t>state) </a:t>
            </a:r>
          </a:p>
          <a:p>
            <a:pPr lvl="1">
              <a:lnSpc>
                <a:spcPct val="100000"/>
              </a:lnSpc>
            </a:pPr>
            <a:r>
              <a:rPr lang="en-US" sz="2000" spc="-25" dirty="0">
                <a:cs typeface="Calibri"/>
              </a:rPr>
              <a:t>Pays for services</a:t>
            </a:r>
          </a:p>
          <a:p>
            <a:pPr lvl="1">
              <a:lnSpc>
                <a:spcPct val="100000"/>
              </a:lnSpc>
            </a:pPr>
            <a:r>
              <a:rPr lang="en-US" sz="2000" spc="-25" dirty="0">
                <a:cs typeface="Calibri"/>
              </a:rPr>
              <a:t>Services must be optional</a:t>
            </a:r>
          </a:p>
          <a:p>
            <a:pPr>
              <a:lnSpc>
                <a:spcPct val="100000"/>
              </a:lnSpc>
            </a:pPr>
            <a:endParaRPr lang="en-US" sz="20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400" b="1" spc="-15" dirty="0">
                <a:cs typeface="Calibri"/>
              </a:rPr>
              <a:t>Private Pay</a:t>
            </a:r>
          </a:p>
          <a:p>
            <a:pPr lvl="1">
              <a:lnSpc>
                <a:spcPct val="100000"/>
              </a:lnSpc>
            </a:pPr>
            <a:r>
              <a:rPr lang="en-US" sz="2000" spc="-15" dirty="0">
                <a:cs typeface="Calibri"/>
              </a:rPr>
              <a:t>10% - 20% discount to market rate comps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461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5892-6521-475D-B9A7-0C4918B2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7BE39-B8A9-4423-9A3C-C5A4CC9D6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0098"/>
            <a:ext cx="7886700" cy="527230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Medicaid Recipients -</a:t>
            </a:r>
          </a:p>
          <a:p>
            <a:pPr lvl="1"/>
            <a:r>
              <a:rPr lang="en-US" sz="2000" dirty="0"/>
              <a:t>Income below $2,250/month, $27,000/year</a:t>
            </a:r>
          </a:p>
          <a:p>
            <a:pPr lvl="1"/>
            <a:r>
              <a:rPr lang="en-US" sz="2000" dirty="0"/>
              <a:t>Less than $2,000 in assets </a:t>
            </a:r>
          </a:p>
          <a:p>
            <a:pPr marL="0" indent="0">
              <a:buNone/>
            </a:pPr>
            <a:r>
              <a:rPr lang="en-US" sz="2400" b="1" dirty="0"/>
              <a:t>“Spend Down” -</a:t>
            </a:r>
          </a:p>
          <a:p>
            <a:pPr lvl="1"/>
            <a:r>
              <a:rPr lang="en-US" sz="2000" dirty="0"/>
              <a:t>Incomes below Medicaid threshold, but assets over $2,000</a:t>
            </a:r>
          </a:p>
          <a:p>
            <a:pPr lvl="1"/>
            <a:r>
              <a:rPr lang="en-US" sz="2000" dirty="0"/>
              <a:t>Qualify for Medicaid assistance when assets are below $2,000</a:t>
            </a:r>
          </a:p>
          <a:p>
            <a:pPr marL="0" indent="0">
              <a:buNone/>
            </a:pPr>
            <a:r>
              <a:rPr lang="en-US" sz="2400" b="1" dirty="0"/>
              <a:t>Private Pay - </a:t>
            </a:r>
          </a:p>
          <a:p>
            <a:pPr lvl="1"/>
            <a:r>
              <a:rPr lang="en-US" sz="2000" dirty="0"/>
              <a:t>LIHTC qualified but over income for Medicaid.  Income $27,000 to $49,260 (60% AMI) or up to $65,680 (80% AMI) for DC.</a:t>
            </a:r>
          </a:p>
          <a:p>
            <a:pPr marL="0" indent="0">
              <a:buNone/>
            </a:pPr>
            <a:r>
              <a:rPr lang="en-US" sz="2400" b="1" dirty="0"/>
              <a:t>Market Rate – </a:t>
            </a:r>
          </a:p>
          <a:p>
            <a:pPr lvl="1"/>
            <a:r>
              <a:rPr lang="en-US" sz="2000" dirty="0"/>
              <a:t>Private pay residents</a:t>
            </a:r>
          </a:p>
          <a:p>
            <a:pPr lvl="1"/>
            <a:r>
              <a:rPr lang="en-US" sz="2000" dirty="0"/>
              <a:t>No subsidies, no LIHTC’s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1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EE6D-0240-4489-9EDF-ABC7932B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Expenses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C8BC-DE05-46CD-953E-4659A7145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7757"/>
            <a:ext cx="7886700" cy="4592109"/>
          </a:xfrm>
        </p:spPr>
        <p:txBody>
          <a:bodyPr/>
          <a:lstStyle/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10" dirty="0">
                <a:cs typeface="Calibri"/>
              </a:rPr>
              <a:t>Expenses average </a:t>
            </a:r>
            <a:r>
              <a:rPr lang="en-US" sz="2000" spc="-5" dirty="0">
                <a:cs typeface="Calibri"/>
              </a:rPr>
              <a:t>about $25,000/unit </a:t>
            </a:r>
          </a:p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endParaRPr lang="en-US" sz="2000" spc="-5" dirty="0"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5" dirty="0">
                <a:cs typeface="Calibri"/>
              </a:rPr>
              <a:t>High cost areas, such as DC, may be $40,000/unit</a:t>
            </a:r>
          </a:p>
          <a:p>
            <a:pPr marL="2413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endParaRPr lang="en-US" sz="2000" spc="-10" dirty="0"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10" dirty="0">
                <a:cs typeface="Calibri"/>
              </a:rPr>
              <a:t>Designed and built as affordable</a:t>
            </a:r>
          </a:p>
          <a:p>
            <a:pPr marL="2413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9135" algn="l"/>
              </a:tabLst>
            </a:pPr>
            <a:endParaRPr lang="en-US" sz="2400" spc="-75" dirty="0"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9135" algn="l"/>
              </a:tabLst>
            </a:pPr>
            <a:r>
              <a:rPr lang="en-US" sz="2000" spc="-10" dirty="0">
                <a:cs typeface="Calibri"/>
              </a:rPr>
              <a:t>Tax abatements, exemptions</a:t>
            </a:r>
          </a:p>
          <a:p>
            <a:pPr marL="698500" lvl="1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endParaRPr lang="en-US" sz="2000" spc="-10" dirty="0"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lang="en-US" sz="2000" spc="-10" dirty="0">
                <a:cs typeface="Calibri"/>
              </a:rPr>
              <a:t>Addition to existing facility (nursing home, independent living)</a:t>
            </a:r>
          </a:p>
          <a:p>
            <a:pPr marL="698500" lvl="1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9135" algn="l"/>
              </a:tabLst>
            </a:pPr>
            <a:r>
              <a:rPr lang="en-US" sz="2000" spc="-10" dirty="0">
                <a:cs typeface="Calibri"/>
              </a:rPr>
              <a:t>Heightened Scrutiny</a:t>
            </a:r>
          </a:p>
        </p:txBody>
      </p:sp>
    </p:spTree>
    <p:extLst>
      <p:ext uri="{BB962C8B-B14F-4D97-AF65-F5344CB8AC3E}">
        <p14:creationId xmlns:p14="http://schemas.microsoft.com/office/powerpoint/2010/main" val="790613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96DB-1068-4917-889D-FA7643EF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B271D-2712-4A81-8E41-8F595304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6322"/>
            <a:ext cx="7886700" cy="488367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Operating Reserve</a:t>
            </a:r>
          </a:p>
          <a:p>
            <a:pPr lvl="1"/>
            <a:r>
              <a:rPr lang="en-US" sz="2000" dirty="0"/>
              <a:t>3-6 </a:t>
            </a:r>
            <a:r>
              <a:rPr lang="en-US" sz="2000" dirty="0" err="1"/>
              <a:t>mos</a:t>
            </a:r>
            <a:r>
              <a:rPr lang="en-US" sz="2000" dirty="0"/>
              <a:t> of D/S and expenses</a:t>
            </a:r>
          </a:p>
          <a:p>
            <a:pPr marL="0" indent="0">
              <a:buNone/>
            </a:pPr>
            <a:r>
              <a:rPr lang="en-US" sz="2400" b="1" dirty="0"/>
              <a:t>Lease-Up &amp; Marketing Reserve</a:t>
            </a:r>
          </a:p>
          <a:p>
            <a:pPr lvl="1"/>
            <a:r>
              <a:rPr lang="en-US" sz="2000" spc="-10" dirty="0">
                <a:cs typeface="Calibri"/>
              </a:rPr>
              <a:t>Pr</a:t>
            </a:r>
            <a:r>
              <a:rPr lang="en-US" sz="2000" spc="-15" dirty="0">
                <a:cs typeface="Calibri"/>
              </a:rPr>
              <a:t>ojects </a:t>
            </a:r>
            <a:r>
              <a:rPr lang="en-US" sz="2000" spc="-35" dirty="0">
                <a:cs typeface="Calibri"/>
              </a:rPr>
              <a:t>take </a:t>
            </a:r>
            <a:r>
              <a:rPr lang="en-US" sz="2000" spc="-10" dirty="0">
                <a:cs typeface="Calibri"/>
              </a:rPr>
              <a:t>longer </a:t>
            </a:r>
            <a:r>
              <a:rPr lang="en-US" sz="2000" spc="-20" dirty="0">
                <a:cs typeface="Calibri"/>
              </a:rPr>
              <a:t>to rent </a:t>
            </a:r>
            <a:r>
              <a:rPr lang="en-US" sz="2000" spc="-5" dirty="0">
                <a:cs typeface="Calibri"/>
              </a:rPr>
              <a:t>up unlike other affordable housing</a:t>
            </a:r>
          </a:p>
          <a:p>
            <a:pPr marL="0" indent="0">
              <a:buNone/>
            </a:pPr>
            <a:r>
              <a:rPr lang="en-US" sz="2400" b="1" dirty="0"/>
              <a:t>Replacement Reserve</a:t>
            </a:r>
          </a:p>
          <a:p>
            <a:pPr lvl="1"/>
            <a:r>
              <a:rPr lang="en-US" sz="2000" spc="-5" dirty="0">
                <a:cs typeface="Calibri"/>
              </a:rPr>
              <a:t>$400-500/unit</a:t>
            </a:r>
            <a:r>
              <a:rPr lang="en-US" sz="2000" spc="155" dirty="0">
                <a:cs typeface="Calibri"/>
              </a:rPr>
              <a:t> </a:t>
            </a:r>
            <a:r>
              <a:rPr lang="en-US" sz="2000" spc="-10" dirty="0">
                <a:cs typeface="Calibri"/>
              </a:rPr>
              <a:t>annually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400" b="1" dirty="0"/>
              <a:t>Medicaid Payment Reserve</a:t>
            </a:r>
          </a:p>
          <a:p>
            <a:pPr marL="698500" lvl="1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000" spc="-10" dirty="0">
                <a:cs typeface="Calibri"/>
              </a:rPr>
              <a:t>Delay from </a:t>
            </a:r>
            <a:r>
              <a:rPr lang="en-US" sz="2000" spc="-30" dirty="0">
                <a:cs typeface="Calibri"/>
              </a:rPr>
              <a:t>state </a:t>
            </a:r>
            <a:r>
              <a:rPr lang="en-US" sz="2000" spc="-20" dirty="0">
                <a:cs typeface="Calibri"/>
              </a:rPr>
              <a:t>to </a:t>
            </a:r>
            <a:r>
              <a:rPr lang="en-US" sz="2000" spc="-70" dirty="0">
                <a:cs typeface="Calibri"/>
              </a:rPr>
              <a:t>pay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400" b="1" dirty="0"/>
              <a:t>Capitalized Interest</a:t>
            </a:r>
          </a:p>
          <a:p>
            <a:pPr lvl="1"/>
            <a:r>
              <a:rPr lang="en-US" sz="2000" spc="-10" dirty="0">
                <a:cs typeface="Calibri"/>
              </a:rPr>
              <a:t>24 months of </a:t>
            </a:r>
            <a:r>
              <a:rPr lang="en-US" sz="2000" spc="-20" dirty="0">
                <a:cs typeface="Calibri"/>
              </a:rPr>
              <a:t>capitalized  interest</a:t>
            </a:r>
            <a:endParaRPr lang="en-US" sz="2000" dirty="0">
              <a:cs typeface="Calibri"/>
            </a:endParaRPr>
          </a:p>
          <a:p>
            <a:pPr lvl="1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227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33-0B0C-4EA7-B20E-0D4A91F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Carding Group LLC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AEC0BF0-005E-4EE8-9EDA-DFCD47C1F78E}"/>
              </a:ext>
            </a:extLst>
          </p:cNvPr>
          <p:cNvSpPr txBox="1"/>
          <p:nvPr/>
        </p:nvSpPr>
        <p:spPr>
          <a:xfrm>
            <a:off x="442213" y="2179372"/>
            <a:ext cx="3782060" cy="4206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80695" indent="-342900">
              <a:lnSpc>
                <a:spcPct val="100000"/>
              </a:lnSpc>
              <a:spcBef>
                <a:spcPts val="100"/>
              </a:spcBef>
              <a:buClr>
                <a:srgbClr val="E2221A"/>
              </a:buClr>
              <a:buFont typeface="Wingdings"/>
              <a:buChar char=""/>
              <a:tabLst>
                <a:tab pos="354965" algn="l"/>
                <a:tab pos="355600" algn="l"/>
                <a:tab pos="1899285" algn="l"/>
              </a:tabLst>
            </a:pP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Partnership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AALC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industry 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experts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- CTF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Capital </a:t>
            </a:r>
            <a:r>
              <a:rPr sz="2000" spc="-15" dirty="0">
                <a:solidFill>
                  <a:srgbClr val="685F56"/>
                </a:solidFill>
                <a:latin typeface="Calibri"/>
                <a:cs typeface="Calibri"/>
              </a:rPr>
              <a:t>Ltd, 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Downing</a:t>
            </a:r>
            <a:r>
              <a:rPr sz="2000" spc="-3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&amp;</a:t>
            </a:r>
            <a:r>
              <a:rPr sz="2000" dirty="0">
                <a:solidFill>
                  <a:srgbClr val="685F56"/>
                </a:solidFill>
                <a:latin typeface="Times New Roman"/>
                <a:cs typeface="Times New Roman"/>
              </a:rPr>
              <a:t>	</a:t>
            </a:r>
            <a:r>
              <a:rPr sz="2000" spc="-25" dirty="0">
                <a:solidFill>
                  <a:srgbClr val="685F56"/>
                </a:solidFill>
                <a:latin typeface="Calibri"/>
                <a:cs typeface="Calibri"/>
              </a:rPr>
              <a:t>Company, 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Cardinal Court</a:t>
            </a:r>
            <a:r>
              <a:rPr sz="2000" spc="-3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Capital</a:t>
            </a:r>
            <a:endParaRPr sz="20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lr>
                <a:srgbClr val="E2221A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Over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2,</a:t>
            </a:r>
            <a:r>
              <a:rPr lang="en-US" sz="2000" dirty="0">
                <a:solidFill>
                  <a:srgbClr val="685F56"/>
                </a:solidFill>
                <a:latin typeface="Calibri"/>
                <a:cs typeface="Calibri"/>
              </a:rPr>
              <a:t>5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00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units, </a:t>
            </a:r>
            <a:r>
              <a:rPr lang="en-US" sz="2000" spc="-5" dirty="0">
                <a:solidFill>
                  <a:srgbClr val="685F56"/>
                </a:solidFill>
                <a:latin typeface="Calibri"/>
                <a:cs typeface="Calibri"/>
              </a:rPr>
              <a:t>20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projects </a:t>
            </a:r>
            <a:endParaRPr lang="en-US" sz="2000" spc="-5" dirty="0">
              <a:solidFill>
                <a:srgbClr val="685F56"/>
              </a:solidFill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lr>
                <a:srgbClr val="E2221A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lang="en-US" sz="2000" dirty="0">
                <a:solidFill>
                  <a:srgbClr val="685F56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early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$460MM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development 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of </a:t>
            </a:r>
            <a:r>
              <a:rPr sz="2000" spc="-15" dirty="0">
                <a:solidFill>
                  <a:srgbClr val="685F56"/>
                </a:solidFill>
                <a:latin typeface="Calibri"/>
                <a:cs typeface="Calibri"/>
              </a:rPr>
              <a:t>affordable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assisted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living  communities in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last five  </a:t>
            </a:r>
            <a:r>
              <a:rPr sz="2000" spc="-15" dirty="0">
                <a:solidFill>
                  <a:srgbClr val="685F56"/>
                </a:solidFill>
                <a:latin typeface="Calibri"/>
                <a:cs typeface="Calibri"/>
              </a:rPr>
              <a:t>years</a:t>
            </a:r>
            <a:endParaRPr sz="2000" dirty="0">
              <a:latin typeface="Calibri"/>
              <a:cs typeface="Calibri"/>
            </a:endParaRPr>
          </a:p>
          <a:p>
            <a:pPr marL="355600" marR="112395" indent="-342900">
              <a:lnSpc>
                <a:spcPct val="100000"/>
              </a:lnSpc>
              <a:spcBef>
                <a:spcPts val="480"/>
              </a:spcBef>
              <a:buClr>
                <a:srgbClr val="E2221A"/>
              </a:buClr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Assist </a:t>
            </a:r>
            <a:r>
              <a:rPr sz="2000" spc="-20" dirty="0">
                <a:solidFill>
                  <a:srgbClr val="685F56"/>
                </a:solidFill>
                <a:latin typeface="Calibri"/>
                <a:cs typeface="Calibri"/>
              </a:rPr>
              <a:t>state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agencies, non-profit 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&amp; </a:t>
            </a:r>
            <a:r>
              <a:rPr sz="2000" spc="-15" dirty="0">
                <a:solidFill>
                  <a:srgbClr val="685F56"/>
                </a:solidFill>
                <a:latin typeface="Calibri"/>
                <a:cs typeface="Calibri"/>
              </a:rPr>
              <a:t>private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developers </a:t>
            </a:r>
            <a:r>
              <a:rPr sz="2000" dirty="0">
                <a:solidFill>
                  <a:srgbClr val="685F56"/>
                </a:solidFill>
                <a:latin typeface="Calibri"/>
                <a:cs typeface="Calibri"/>
              </a:rPr>
              <a:t>and  </a:t>
            </a:r>
            <a:r>
              <a:rPr sz="2000" spc="-15" dirty="0">
                <a:solidFill>
                  <a:srgbClr val="685F56"/>
                </a:solidFill>
                <a:latin typeface="Calibri"/>
                <a:cs typeface="Calibri"/>
              </a:rPr>
              <a:t>providers </a:t>
            </a:r>
            <a:r>
              <a:rPr sz="2000" spc="-5" dirty="0">
                <a:solidFill>
                  <a:srgbClr val="685F56"/>
                </a:solidFill>
                <a:latin typeface="Calibri"/>
                <a:cs typeface="Calibri"/>
              </a:rPr>
              <a:t>in implementing </a:t>
            </a:r>
            <a:r>
              <a:rPr sz="2000" spc="-10" dirty="0">
                <a:solidFill>
                  <a:srgbClr val="685F56"/>
                </a:solidFill>
                <a:latin typeface="Calibri"/>
                <a:cs typeface="Calibri"/>
              </a:rPr>
              <a:t>AALC  programs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36C128F-E328-41EA-A88A-CD49B2370380}"/>
              </a:ext>
            </a:extLst>
          </p:cNvPr>
          <p:cNvSpPr/>
          <p:nvPr/>
        </p:nvSpPr>
        <p:spPr>
          <a:xfrm>
            <a:off x="381000" y="1244141"/>
            <a:ext cx="2609850" cy="87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5EEC103-DA7C-4B63-A267-F3C4159AB4AD}"/>
              </a:ext>
            </a:extLst>
          </p:cNvPr>
          <p:cNvSpPr/>
          <p:nvPr/>
        </p:nvSpPr>
        <p:spPr>
          <a:xfrm>
            <a:off x="4224273" y="2179373"/>
            <a:ext cx="4779768" cy="3364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A69D9-1D09-4904-B780-48896F226F10}"/>
              </a:ext>
            </a:extLst>
          </p:cNvPr>
          <p:cNvSpPr txBox="1"/>
          <p:nvPr/>
        </p:nvSpPr>
        <p:spPr>
          <a:xfrm>
            <a:off x="5002039" y="5550905"/>
            <a:ext cx="3383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Bridgewater at Mid-Town, Phoenix, AX</a:t>
            </a:r>
          </a:p>
        </p:txBody>
      </p:sp>
    </p:spTree>
    <p:extLst>
      <p:ext uri="{BB962C8B-B14F-4D97-AF65-F5344CB8AC3E}">
        <p14:creationId xmlns:p14="http://schemas.microsoft.com/office/powerpoint/2010/main" val="788650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7B34F1-F406-40C2-948B-A6A377DB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6" y="1950419"/>
            <a:ext cx="6064718" cy="4043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D578B-8762-4D4A-A565-78FBC2A7CEC0}"/>
              </a:ext>
            </a:extLst>
          </p:cNvPr>
          <p:cNvSpPr txBox="1"/>
          <p:nvPr/>
        </p:nvSpPr>
        <p:spPr>
          <a:xfrm>
            <a:off x="888251" y="1488635"/>
            <a:ext cx="285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Oak Hill in Round Hill, IL </a:t>
            </a:r>
          </a:p>
        </p:txBody>
      </p:sp>
    </p:spTree>
    <p:extLst>
      <p:ext uri="{BB962C8B-B14F-4D97-AF65-F5344CB8AC3E}">
        <p14:creationId xmlns:p14="http://schemas.microsoft.com/office/powerpoint/2010/main" val="61572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409" y="1758429"/>
            <a:ext cx="3098987" cy="411474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marR="4483" lvl="0" indent="-302575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781" algn="l"/>
              </a:tabLst>
              <a:defRPr/>
            </a:pP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 </a:t>
            </a:r>
            <a:r>
              <a:rPr kumimoji="0" sz="2118" b="0" i="0" u="none" strike="noStrike" kern="1200" cap="none" spc="-18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estate 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development,  </a:t>
            </a:r>
            <a:r>
              <a:rPr kumimoji="0" sz="2118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investment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property  management </a:t>
            </a:r>
            <a:r>
              <a:rPr kumimoji="0" sz="2118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Gilbane Inc., </a:t>
            </a:r>
            <a:r>
              <a:rPr kumimoji="0" sz="2118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18" b="1" i="1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financially  </a:t>
            </a:r>
            <a:r>
              <a:rPr kumimoji="0" sz="2118" b="1" i="1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stable, </a:t>
            </a:r>
            <a:r>
              <a:rPr kumimoji="0" sz="2118" b="1" i="1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family </a:t>
            </a:r>
            <a:r>
              <a:rPr kumimoji="0" sz="2118" b="1" i="1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owned  </a:t>
            </a:r>
            <a:r>
              <a:rPr kumimoji="0" sz="2118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company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since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1873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355245" lvl="0" indent="-30257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781" algn="l"/>
              </a:tabLst>
              <a:defRPr/>
            </a:pP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$5 Billion </a:t>
            </a:r>
            <a:r>
              <a:rPr kumimoji="0" sz="2118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18" b="0" i="0" u="none" strike="noStrike" kern="1200" cap="none" spc="-57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18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total  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379900" lvl="0" indent="-30257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781" algn="l"/>
              </a:tabLst>
              <a:defRPr/>
            </a:pP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51,000,000 </a:t>
            </a:r>
            <a:r>
              <a:rPr kumimoji="0" sz="2118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SF</a:t>
            </a:r>
            <a:r>
              <a:rPr kumimoji="0" sz="2118" b="0" i="0" u="none" strike="noStrike" kern="1200" cap="none" spc="-71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 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230853" lvl="0" indent="-30257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781" algn="l"/>
              </a:tabLst>
              <a:defRPr/>
            </a:pP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7,400+ units of</a:t>
            </a:r>
            <a:r>
              <a:rPr kumimoji="0" sz="2118" b="0" i="0" u="none" strike="noStrike" kern="1200" cap="none" spc="-71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housing  </a:t>
            </a: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developed/underway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2173" y="3017073"/>
            <a:ext cx="1288116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765" dirty="0">
                <a:solidFill>
                  <a:srgbClr val="FFFFFF"/>
                </a:solidFill>
              </a:rPr>
              <a:t>The</a:t>
            </a:r>
            <a:r>
              <a:rPr sz="1765" spc="-71" dirty="0">
                <a:solidFill>
                  <a:srgbClr val="FFFFFF"/>
                </a:solidFill>
              </a:rPr>
              <a:t> </a:t>
            </a:r>
            <a:r>
              <a:rPr sz="1765" spc="-4" dirty="0">
                <a:solidFill>
                  <a:srgbClr val="FFFFFF"/>
                </a:solidFill>
              </a:rPr>
              <a:t>Peninsula</a:t>
            </a:r>
            <a:endParaRPr sz="1765"/>
          </a:p>
          <a:p>
            <a:pPr marL="11206">
              <a:spcBef>
                <a:spcPts val="26"/>
              </a:spcBef>
            </a:pPr>
            <a:r>
              <a:rPr sz="1412" spc="-13" dirty="0">
                <a:solidFill>
                  <a:srgbClr val="FFFFFF"/>
                </a:solidFill>
              </a:rPr>
              <a:t>Bronx,</a:t>
            </a:r>
            <a:r>
              <a:rPr sz="1412" spc="4" dirty="0">
                <a:solidFill>
                  <a:srgbClr val="FFFFFF"/>
                </a:solidFill>
              </a:rPr>
              <a:t> </a:t>
            </a:r>
            <a:r>
              <a:rPr sz="1412" spc="-4" dirty="0">
                <a:solidFill>
                  <a:srgbClr val="FFFFFF"/>
                </a:solidFill>
              </a:rPr>
              <a:t>NY</a:t>
            </a:r>
            <a:endParaRPr sz="1412"/>
          </a:p>
        </p:txBody>
      </p:sp>
      <p:sp>
        <p:nvSpPr>
          <p:cNvPr id="4" name="object 4"/>
          <p:cNvSpPr/>
          <p:nvPr/>
        </p:nvSpPr>
        <p:spPr>
          <a:xfrm>
            <a:off x="4023360" y="870025"/>
            <a:ext cx="4582758" cy="5315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2172" y="5533016"/>
            <a:ext cx="2002491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Grove 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Parkside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Washington,</a:t>
            </a:r>
            <a:r>
              <a:rPr kumimoji="0" sz="1412" b="0" i="0" u="none" strike="noStrike" kern="1200" cap="none" spc="-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9588" y="969533"/>
            <a:ext cx="2487706" cy="707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42977" y="3894268"/>
            <a:ext cx="2095052" cy="683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409" y="1730190"/>
            <a:ext cx="2415988" cy="1118267"/>
          </a:xfrm>
          <a:prstGeom prst="rect">
            <a:avLst/>
          </a:prstGeom>
        </p:spPr>
        <p:txBody>
          <a:bodyPr vert="horz" wrap="square" lIns="0" tIns="75640" rIns="0" bIns="0" rtlCol="0">
            <a:spAutoFit/>
          </a:bodyPr>
          <a:lstStyle/>
          <a:p>
            <a:pPr marL="313781" marR="0" lvl="0" indent="-302575" algn="l" defTabSz="806867" rtl="0" eaLnBrk="1" fontAlgn="auto" latinLnBrk="0" hangingPunct="1">
              <a:lnSpc>
                <a:spcPct val="100000"/>
              </a:lnSpc>
              <a:spcBef>
                <a:spcPts val="596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4342" algn="l"/>
              </a:tabLst>
              <a:defRPr/>
            </a:pP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CBE-Certified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4483" lvl="0" indent="-302575" algn="l" defTabSz="806867" rtl="0" eaLnBrk="1" fontAlgn="auto" latinLnBrk="0" hangingPunct="1">
              <a:lnSpc>
                <a:spcPct val="100000"/>
              </a:lnSpc>
              <a:spcBef>
                <a:spcPts val="507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781" algn="l"/>
              </a:tabLst>
              <a:defRPr/>
            </a:pPr>
            <a:r>
              <a:rPr kumimoji="0" sz="2118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Extensive </a:t>
            </a:r>
            <a:r>
              <a:rPr kumimoji="0" sz="2118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financing  experience:</a:t>
            </a:r>
            <a:endParaRPr kumimoji="0" sz="211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7855" y="2830697"/>
            <a:ext cx="2654113" cy="3309850"/>
          </a:xfrm>
          <a:prstGeom prst="rect">
            <a:avLst/>
          </a:prstGeom>
        </p:spPr>
        <p:txBody>
          <a:bodyPr vert="horz" wrap="square" lIns="0" tIns="64994" rIns="0" bIns="0" rtlCol="0">
            <a:spAutoFit/>
          </a:bodyPr>
          <a:lstStyle/>
          <a:p>
            <a:pPr marL="313781" marR="0" lvl="0" indent="-302575" algn="l" defTabSz="806867" rtl="0" eaLnBrk="1" fontAlgn="auto" latinLnBrk="0" hangingPunct="1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Deals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0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Tax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Credit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Deals</a:t>
            </a:r>
            <a:r>
              <a:rPr kumimoji="0" sz="1765" b="0" i="0" u="none" strike="noStrike" kern="1200" cap="none" spc="4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4483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$50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million in </a:t>
            </a:r>
            <a:r>
              <a:rPr kumimoji="0" sz="1765" b="0" i="0" u="none" strike="noStrike" kern="1200" cap="none" spc="-26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Tax-Exempt 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Bond Financing</a:t>
            </a: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Secured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500930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$50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million in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Public  Subsidy</a:t>
            </a:r>
            <a:r>
              <a:rPr kumimoji="0" sz="1765" b="0" i="0" u="none" strike="noStrike" kern="1200" cap="none" spc="-22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Secured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196113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$381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million in  Commercial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Estate 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Financing</a:t>
            </a:r>
            <a:r>
              <a:rPr kumimoji="0" sz="1765" b="0" i="0" u="none" strike="noStrike" kern="1200" cap="none" spc="-22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Secured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27456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Pct val="75000"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1,189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Units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Financed</a:t>
            </a:r>
            <a:r>
              <a:rPr kumimoji="0" sz="1765" b="0" i="0" u="none" strike="noStrike" kern="1200" cap="none" spc="-8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under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construction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3172160"/>
            <a:ext cx="4034118" cy="3013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2819" y="5533016"/>
            <a:ext cx="2212041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Justice 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Park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Apartments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Washington,</a:t>
            </a:r>
            <a:r>
              <a:rPr kumimoji="0" sz="1412" b="0" i="0" u="none" strike="noStrike" kern="1200" cap="none" spc="-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2544" y="672353"/>
            <a:ext cx="1090556" cy="1091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0" y="874059"/>
            <a:ext cx="4034118" cy="2475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2819" y="2695688"/>
            <a:ext cx="1180540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Hodge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Washington,</a:t>
            </a:r>
            <a:r>
              <a:rPr kumimoji="0" sz="1412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DC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7393" y="2799677"/>
            <a:ext cx="4578724" cy="3390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409" y="1938620"/>
            <a:ext cx="2878231" cy="369617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3781" marR="4483" lvl="0" indent="-302575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15+ 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developing</a:t>
            </a: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operating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living, 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assisted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memory 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communities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235896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</a:t>
            </a:r>
            <a:r>
              <a:rPr kumimoji="0" sz="1721" b="0" i="0" u="none" strike="noStrike" kern="1200" cap="none" spc="0" normalizeH="0" baseline="25641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largest assisted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 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provider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U.S.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30257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Communities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maintain 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occupancy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rates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nearly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10%  higher than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national  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averages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3781" marR="86290" lvl="0" indent="-302575" algn="l" defTabSz="806867" rtl="0" eaLnBrk="1" fontAlgn="auto" latinLnBrk="0" hangingPunct="1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rgbClr val="E2221A"/>
              </a:buClr>
              <a:buSzTx/>
              <a:buFont typeface="Wingdings"/>
              <a:buChar char=""/>
              <a:tabLst>
                <a:tab pos="313221" algn="l"/>
                <a:tab pos="313781" algn="l"/>
              </a:tabLst>
              <a:defRPr/>
            </a:pP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Operating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margins 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consistently rank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top  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25%</a:t>
            </a:r>
            <a:r>
              <a:rPr kumimoji="0" sz="1765" b="0" i="0" u="none" strike="noStrike" kern="1200" cap="none" spc="-31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685F5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nationally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7393" y="874059"/>
            <a:ext cx="4578724" cy="2869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2172" y="3127338"/>
            <a:ext cx="1958788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Hellenic Senior</a:t>
            </a:r>
            <a:r>
              <a:rPr kumimoji="0" sz="1765" b="0" i="0" u="none" strike="noStrike" kern="120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Living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 </a:t>
            </a:r>
            <a:r>
              <a:rPr kumimoji="0" sz="1412" b="0" i="0" u="none" strike="noStrike" kern="1200" cap="none" spc="-2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Albany,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27394" y="5534810"/>
            <a:ext cx="4578723" cy="660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72173" y="5549153"/>
            <a:ext cx="1484779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Heritage</a:t>
            </a:r>
            <a:r>
              <a:rPr kumimoji="0" sz="1765" b="0" i="0" u="none" strike="noStrike" kern="1200" cap="none" spc="-3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Woods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Sterling,</a:t>
            </a:r>
            <a:r>
              <a:rPr kumimoji="0" sz="1412" b="0" i="0" u="none" strike="noStrike" kern="1200" cap="none" spc="-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9714" y="1084067"/>
            <a:ext cx="2320354" cy="569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4" dirty="0"/>
              <a:t>Exterior</a:t>
            </a:r>
            <a:r>
              <a:rPr spc="-26" dirty="0"/>
              <a:t> </a:t>
            </a:r>
            <a:r>
              <a:rPr spc="-9" dirty="0"/>
              <a:t>Rendering</a:t>
            </a:r>
          </a:p>
        </p:txBody>
      </p:sp>
      <p:sp>
        <p:nvSpPr>
          <p:cNvPr id="3" name="object 3"/>
          <p:cNvSpPr/>
          <p:nvPr/>
        </p:nvSpPr>
        <p:spPr>
          <a:xfrm>
            <a:off x="628087" y="1478956"/>
            <a:ext cx="7809817" cy="4469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7340054" y="5475920"/>
            <a:ext cx="226664" cy="20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marR="0" lvl="0" indent="0" algn="l" defTabSz="806867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2413" marR="0" lvl="0" indent="0" algn="l" defTabSz="806867" rtl="0" eaLnBrk="1" fontAlgn="auto" latinLnBrk="0" hangingPunct="1">
                <a:lnSpc>
                  <a:spcPts val="159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4" dirty="0"/>
              <a:t>SOUTHERN </a:t>
            </a:r>
            <a:r>
              <a:rPr spc="-22" dirty="0"/>
              <a:t>AVENUE</a:t>
            </a:r>
            <a:r>
              <a:rPr dirty="0"/>
              <a:t> AAL</a:t>
            </a:r>
          </a:p>
        </p:txBody>
      </p:sp>
      <p:sp>
        <p:nvSpPr>
          <p:cNvPr id="3" name="object 3"/>
          <p:cNvSpPr/>
          <p:nvPr/>
        </p:nvSpPr>
        <p:spPr>
          <a:xfrm>
            <a:off x="605118" y="1157791"/>
            <a:ext cx="7941833" cy="4422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7340054" y="5475920"/>
            <a:ext cx="226664" cy="20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marR="0" lvl="0" indent="0" algn="l" defTabSz="806867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2413" marR="0" lvl="0" indent="0" algn="l" defTabSz="806867" rtl="0" eaLnBrk="1" fontAlgn="auto" latinLnBrk="0" hangingPunct="1">
                <a:lnSpc>
                  <a:spcPts val="159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4" dirty="0"/>
              <a:t>SITE PLAN</a:t>
            </a:r>
          </a:p>
        </p:txBody>
      </p:sp>
      <p:sp>
        <p:nvSpPr>
          <p:cNvPr id="3" name="object 3"/>
          <p:cNvSpPr/>
          <p:nvPr/>
        </p:nvSpPr>
        <p:spPr>
          <a:xfrm>
            <a:off x="587873" y="1237739"/>
            <a:ext cx="7945525" cy="4758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7340054" y="5475920"/>
            <a:ext cx="226664" cy="20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marR="0" lvl="0" indent="0" algn="l" defTabSz="806867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2413" marR="0" lvl="0" indent="0" algn="l" defTabSz="806867" rtl="0" eaLnBrk="1" fontAlgn="auto" latinLnBrk="0" hangingPunct="1">
                <a:lnSpc>
                  <a:spcPts val="159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9" dirty="0"/>
              <a:t>GROUND </a:t>
            </a:r>
            <a:r>
              <a:rPr spc="-13" dirty="0"/>
              <a:t>FLOOR </a:t>
            </a:r>
            <a:r>
              <a:rPr spc="-4" dirty="0"/>
              <a:t>PLAN</a:t>
            </a:r>
          </a:p>
        </p:txBody>
      </p:sp>
      <p:sp>
        <p:nvSpPr>
          <p:cNvPr id="3" name="object 3"/>
          <p:cNvSpPr/>
          <p:nvPr/>
        </p:nvSpPr>
        <p:spPr>
          <a:xfrm>
            <a:off x="708891" y="907887"/>
            <a:ext cx="7745614" cy="5209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5256" y="1307053"/>
            <a:ext cx="1479176" cy="710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340054" y="5475920"/>
            <a:ext cx="226664" cy="20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marR="0" lvl="0" indent="0" algn="l" defTabSz="806867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2413" marR="0" lvl="0" indent="0" algn="l" defTabSz="806867" rtl="0" eaLnBrk="1" fontAlgn="auto" latinLnBrk="0" hangingPunct="1">
                <a:lnSpc>
                  <a:spcPts val="159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4" dirty="0"/>
              <a:t>TYPICAL </a:t>
            </a:r>
            <a:r>
              <a:rPr spc="-13" dirty="0"/>
              <a:t>FLOOR</a:t>
            </a:r>
            <a:r>
              <a:rPr spc="-4" dirty="0"/>
              <a:t> PLAN</a:t>
            </a:r>
          </a:p>
        </p:txBody>
      </p:sp>
      <p:sp>
        <p:nvSpPr>
          <p:cNvPr id="3" name="object 3"/>
          <p:cNvSpPr/>
          <p:nvPr/>
        </p:nvSpPr>
        <p:spPr>
          <a:xfrm>
            <a:off x="611330" y="1988801"/>
            <a:ext cx="7961735" cy="3673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56295" y="992392"/>
            <a:ext cx="1402527" cy="1190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340054" y="5475920"/>
            <a:ext cx="226664" cy="2076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marR="0" lvl="0" indent="0" algn="l" defTabSz="806867" rtl="0" eaLnBrk="1" fontAlgn="auto" latinLnBrk="0" hangingPunct="1">
              <a:lnSpc>
                <a:spcPts val="15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2413" marR="0" lvl="0" indent="0" algn="l" defTabSz="806867" rtl="0" eaLnBrk="1" fontAlgn="auto" latinLnBrk="0" hangingPunct="1">
                <a:lnSpc>
                  <a:spcPts val="159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210" y="401832"/>
            <a:ext cx="733475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50763">
              <a:spcBef>
                <a:spcPts val="88"/>
              </a:spcBef>
            </a:pPr>
            <a:r>
              <a:rPr spc="-9" dirty="0"/>
              <a:t>Interior</a:t>
            </a:r>
            <a:r>
              <a:rPr spc="-13" dirty="0"/>
              <a:t> </a:t>
            </a:r>
            <a:r>
              <a:rPr spc="-9" dirty="0"/>
              <a:t>Rendering</a:t>
            </a:r>
          </a:p>
        </p:txBody>
      </p:sp>
      <p:sp>
        <p:nvSpPr>
          <p:cNvPr id="3" name="object 3"/>
          <p:cNvSpPr/>
          <p:nvPr/>
        </p:nvSpPr>
        <p:spPr>
          <a:xfrm>
            <a:off x="634701" y="941294"/>
            <a:ext cx="5013063" cy="2819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81935" y="3400761"/>
            <a:ext cx="5115260" cy="2689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1DE4B7-02DF-4CC2-AE85-7C3FD0B0D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134" y="1821697"/>
            <a:ext cx="7159384" cy="4182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F9E1-FB2F-4B68-81B2-503BCDF674F0}"/>
              </a:ext>
            </a:extLst>
          </p:cNvPr>
          <p:cNvSpPr txBox="1"/>
          <p:nvPr/>
        </p:nvSpPr>
        <p:spPr>
          <a:xfrm>
            <a:off x="1002482" y="1377009"/>
            <a:ext cx="269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West St. Paul, </a:t>
            </a:r>
            <a:r>
              <a:rPr lang="en-US" sz="2000" b="1" i="1" dirty="0"/>
              <a:t>Minnesota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0265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46289" y="476026"/>
            <a:ext cx="646804" cy="328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61180" y="454511"/>
            <a:ext cx="371139" cy="371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55993" y="6217248"/>
            <a:ext cx="4031876" cy="198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ts val="15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27013" algn="l"/>
              </a:tabLst>
              <a:defRPr/>
            </a:pPr>
            <a:r>
              <a:rPr kumimoji="0" sz="1324" b="1" i="0" u="none" strike="noStrike" kern="1200" cap="none" spc="-19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</a:t>
            </a:r>
            <a:r>
              <a:rPr kumimoji="0" sz="1324" b="1" i="0" u="none" strike="noStrike" kern="1200" cap="none" spc="0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</a:t>
            </a:r>
            <a:r>
              <a:rPr kumimoji="0" sz="1324" b="1" i="0" u="none" strike="noStrike" kern="1200" cap="none" spc="-6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324" b="0" i="0" u="none" strike="noStrike" kern="1200" cap="none" spc="-46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324" b="1" i="0" u="none" strike="noStrike" kern="1200" cap="none" spc="-13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</a:t>
            </a:r>
            <a:r>
              <a:rPr kumimoji="0" sz="1324" b="1" i="0" u="none" strike="noStrike" kern="1200" cap="none" spc="-6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324" b="0" i="0" u="none" strike="noStrike" kern="1200" cap="none" spc="-6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324" b="1" i="0" u="none" strike="noStrike" kern="1200" cap="none" spc="-13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</a:t>
            </a:r>
            <a:r>
              <a:rPr kumimoji="0" sz="1324" b="1" i="0" u="none" strike="noStrike" kern="1200" cap="none" spc="-6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1324" b="0" i="0" u="none" strike="noStrike" kern="1200" cap="none" spc="0" normalizeH="0" baseline="555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588" b="1" i="0" u="none" strike="noStrike" kern="1200" cap="none" spc="-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20771" y="424927"/>
            <a:ext cx="1101314" cy="32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2415" y="486783"/>
            <a:ext cx="1120140" cy="302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03411"/>
            <a:ext cx="8068235" cy="6051176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71942" y="3163645"/>
            <a:ext cx="1801906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177" i="1" spc="-4" dirty="0">
                <a:solidFill>
                  <a:srgbClr val="FFFFFF"/>
                </a:solidFill>
                <a:latin typeface="Georgia"/>
                <a:cs typeface="Georgia"/>
              </a:rPr>
              <a:t>Questions</a:t>
            </a:r>
            <a:endParaRPr sz="3177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7155" y="2342477"/>
            <a:ext cx="5326716" cy="2157132"/>
          </a:xfrm>
          <a:custGeom>
            <a:avLst/>
            <a:gdLst/>
            <a:ahLst/>
            <a:cxnLst/>
            <a:rect l="l" t="t" r="r" b="b"/>
            <a:pathLst>
              <a:path w="6036945" h="2444750">
                <a:moveTo>
                  <a:pt x="44196" y="1965960"/>
                </a:moveTo>
                <a:lnTo>
                  <a:pt x="19812" y="1965960"/>
                </a:lnTo>
                <a:lnTo>
                  <a:pt x="19812" y="2439924"/>
                </a:lnTo>
                <a:lnTo>
                  <a:pt x="24384" y="2444496"/>
                </a:lnTo>
                <a:lnTo>
                  <a:pt x="6030468" y="2444496"/>
                </a:lnTo>
                <a:lnTo>
                  <a:pt x="6036564" y="2439924"/>
                </a:lnTo>
                <a:lnTo>
                  <a:pt x="6036564" y="2432304"/>
                </a:lnTo>
                <a:lnTo>
                  <a:pt x="44196" y="2432304"/>
                </a:lnTo>
                <a:lnTo>
                  <a:pt x="32004" y="2420112"/>
                </a:lnTo>
                <a:lnTo>
                  <a:pt x="44196" y="2420112"/>
                </a:lnTo>
                <a:lnTo>
                  <a:pt x="44196" y="1965960"/>
                </a:lnTo>
                <a:close/>
              </a:path>
              <a:path w="6036945" h="2444750">
                <a:moveTo>
                  <a:pt x="44196" y="2420112"/>
                </a:moveTo>
                <a:lnTo>
                  <a:pt x="32004" y="2420112"/>
                </a:lnTo>
                <a:lnTo>
                  <a:pt x="44196" y="2432304"/>
                </a:lnTo>
                <a:lnTo>
                  <a:pt x="44196" y="2420112"/>
                </a:lnTo>
                <a:close/>
              </a:path>
              <a:path w="6036945" h="2444750">
                <a:moveTo>
                  <a:pt x="6010656" y="2420112"/>
                </a:moveTo>
                <a:lnTo>
                  <a:pt x="44196" y="2420112"/>
                </a:lnTo>
                <a:lnTo>
                  <a:pt x="44196" y="2432304"/>
                </a:lnTo>
                <a:lnTo>
                  <a:pt x="6010656" y="2432304"/>
                </a:lnTo>
                <a:lnTo>
                  <a:pt x="6010656" y="2420112"/>
                </a:lnTo>
                <a:close/>
              </a:path>
              <a:path w="6036945" h="2444750">
                <a:moveTo>
                  <a:pt x="6010656" y="12192"/>
                </a:moveTo>
                <a:lnTo>
                  <a:pt x="6010656" y="2432304"/>
                </a:lnTo>
                <a:lnTo>
                  <a:pt x="6022848" y="2420112"/>
                </a:lnTo>
                <a:lnTo>
                  <a:pt x="6036564" y="2420112"/>
                </a:lnTo>
                <a:lnTo>
                  <a:pt x="6036564" y="25908"/>
                </a:lnTo>
                <a:lnTo>
                  <a:pt x="6022848" y="25908"/>
                </a:lnTo>
                <a:lnTo>
                  <a:pt x="6010656" y="12192"/>
                </a:lnTo>
                <a:close/>
              </a:path>
              <a:path w="6036945" h="2444750">
                <a:moveTo>
                  <a:pt x="6036564" y="2420112"/>
                </a:moveTo>
                <a:lnTo>
                  <a:pt x="6022848" y="2420112"/>
                </a:lnTo>
                <a:lnTo>
                  <a:pt x="6010656" y="2432304"/>
                </a:lnTo>
                <a:lnTo>
                  <a:pt x="6036564" y="2432304"/>
                </a:lnTo>
                <a:lnTo>
                  <a:pt x="6036564" y="2420112"/>
                </a:lnTo>
                <a:close/>
              </a:path>
              <a:path w="6036945" h="2444750">
                <a:moveTo>
                  <a:pt x="6030468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451104"/>
                </a:lnTo>
                <a:lnTo>
                  <a:pt x="25908" y="451104"/>
                </a:lnTo>
                <a:lnTo>
                  <a:pt x="25908" y="25908"/>
                </a:lnTo>
                <a:lnTo>
                  <a:pt x="12192" y="25908"/>
                </a:lnTo>
                <a:lnTo>
                  <a:pt x="25908" y="12192"/>
                </a:lnTo>
                <a:lnTo>
                  <a:pt x="6036564" y="12192"/>
                </a:lnTo>
                <a:lnTo>
                  <a:pt x="6036564" y="6096"/>
                </a:lnTo>
                <a:lnTo>
                  <a:pt x="6030468" y="0"/>
                </a:lnTo>
                <a:close/>
              </a:path>
              <a:path w="6036945" h="2444750">
                <a:moveTo>
                  <a:pt x="25908" y="12192"/>
                </a:moveTo>
                <a:lnTo>
                  <a:pt x="12192" y="25908"/>
                </a:lnTo>
                <a:lnTo>
                  <a:pt x="25908" y="25908"/>
                </a:lnTo>
                <a:lnTo>
                  <a:pt x="25908" y="12192"/>
                </a:lnTo>
                <a:close/>
              </a:path>
              <a:path w="6036945" h="2444750">
                <a:moveTo>
                  <a:pt x="6010656" y="12192"/>
                </a:moveTo>
                <a:lnTo>
                  <a:pt x="25908" y="12192"/>
                </a:lnTo>
                <a:lnTo>
                  <a:pt x="25908" y="25908"/>
                </a:lnTo>
                <a:lnTo>
                  <a:pt x="6010656" y="25908"/>
                </a:lnTo>
                <a:lnTo>
                  <a:pt x="6010656" y="12192"/>
                </a:lnTo>
                <a:close/>
              </a:path>
              <a:path w="6036945" h="2444750">
                <a:moveTo>
                  <a:pt x="6036564" y="12192"/>
                </a:moveTo>
                <a:lnTo>
                  <a:pt x="6010656" y="12192"/>
                </a:lnTo>
                <a:lnTo>
                  <a:pt x="6022848" y="25908"/>
                </a:lnTo>
                <a:lnTo>
                  <a:pt x="6036564" y="25908"/>
                </a:lnTo>
                <a:lnTo>
                  <a:pt x="6036564" y="12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33-0B0C-4EA7-B20E-0D4A91F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AALC?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636B24E-1F6E-4665-B9AF-F3A347C95EBE}"/>
              </a:ext>
            </a:extLst>
          </p:cNvPr>
          <p:cNvSpPr txBox="1"/>
          <p:nvPr/>
        </p:nvSpPr>
        <p:spPr>
          <a:xfrm>
            <a:off x="592667" y="1382142"/>
            <a:ext cx="7332133" cy="547585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spc="-20" dirty="0">
                <a:latin typeface="Calibri"/>
                <a:cs typeface="Calibri"/>
              </a:rPr>
              <a:t>100% Affordable</a:t>
            </a:r>
          </a:p>
          <a:p>
            <a:pPr marL="297180" indent="-284480"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dirty="0">
                <a:cs typeface="Calibri"/>
              </a:rPr>
              <a:t>80-100% </a:t>
            </a:r>
            <a:r>
              <a:rPr lang="en-US" sz="2000" spc="-10" dirty="0">
                <a:cs typeface="Calibri"/>
              </a:rPr>
              <a:t>are</a:t>
            </a:r>
            <a:r>
              <a:rPr lang="en-US" sz="2000" spc="-9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Medicaid eligible</a:t>
            </a:r>
            <a:endParaRPr lang="en-US" sz="2000" dirty="0">
              <a:cs typeface="Calibri"/>
            </a:endParaRPr>
          </a:p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spc="-20" dirty="0">
                <a:latin typeface="Calibri"/>
                <a:cs typeface="Calibri"/>
              </a:rPr>
              <a:t>Medicaid Elderly Waiver</a:t>
            </a:r>
          </a:p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spc="-20" dirty="0">
                <a:latin typeface="Calibri"/>
                <a:cs typeface="Calibri"/>
              </a:rPr>
              <a:t>Low Income Housing Tax                                                                                   Credits</a:t>
            </a:r>
          </a:p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spc="-20" dirty="0">
                <a:latin typeface="Calibri"/>
                <a:cs typeface="Calibri"/>
              </a:rPr>
              <a:t>Tax-Exempt Bonds</a:t>
            </a:r>
          </a:p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2000" spc="-20" dirty="0">
                <a:latin typeface="Calibri"/>
                <a:cs typeface="Calibri"/>
              </a:rPr>
              <a:t>Significant Savings for State                                                                                  	Budgets </a:t>
            </a:r>
          </a:p>
          <a:p>
            <a:pPr marL="15875" marR="372745" algn="ctr">
              <a:lnSpc>
                <a:spcPct val="100000"/>
              </a:lnSpc>
              <a:spcBef>
                <a:spcPts val="1200"/>
              </a:spcBef>
              <a:tabLst>
                <a:tab pos="302260" algn="l"/>
                <a:tab pos="302895" algn="l"/>
              </a:tabLst>
            </a:pPr>
            <a:endParaRPr lang="en-US" sz="800" i="1" spc="-5" dirty="0"/>
          </a:p>
          <a:p>
            <a:pPr marL="15875" marR="372745" algn="ctr">
              <a:lnSpc>
                <a:spcPct val="100000"/>
              </a:lnSpc>
              <a:spcBef>
                <a:spcPts val="1200"/>
              </a:spcBef>
              <a:tabLst>
                <a:tab pos="302260" algn="l"/>
                <a:tab pos="302895" algn="l"/>
              </a:tabLst>
            </a:pPr>
            <a:r>
              <a:rPr lang="en-US" i="1" spc="-5" dirty="0"/>
              <a:t>20%-30% of nursing home Medicaid </a:t>
            </a:r>
            <a:r>
              <a:rPr lang="en-US" i="1" spc="-10" dirty="0"/>
              <a:t>residents could </a:t>
            </a:r>
            <a:r>
              <a:rPr lang="en-US" i="1" spc="-5" dirty="0"/>
              <a:t>be better and more economically served in</a:t>
            </a:r>
            <a:r>
              <a:rPr lang="en-US" i="1" spc="-15" dirty="0"/>
              <a:t> </a:t>
            </a:r>
            <a:r>
              <a:rPr lang="en-US" i="1" spc="-10" dirty="0"/>
              <a:t>AALC </a:t>
            </a:r>
            <a:endParaRPr lang="en-US" i="1" spc="-15" dirty="0"/>
          </a:p>
          <a:p>
            <a:pPr marL="15875" marR="372745" algn="ctr">
              <a:lnSpc>
                <a:spcPct val="100000"/>
              </a:lnSpc>
              <a:spcBef>
                <a:spcPts val="1200"/>
              </a:spcBef>
              <a:tabLst>
                <a:tab pos="302260" algn="l"/>
                <a:tab pos="302895" algn="l"/>
              </a:tabLst>
            </a:pPr>
            <a:r>
              <a:rPr lang="en-US" i="1" spc="-15" dirty="0"/>
              <a:t>Without AALC, most seniors in need of long-term care service must go to a nursing home or be taken care of by family</a:t>
            </a:r>
          </a:p>
          <a:p>
            <a:pPr marL="297180" indent="-28448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97180" algn="l"/>
                <a:tab pos="297815" algn="l"/>
              </a:tabLst>
            </a:pPr>
            <a:endParaRPr lang="en-US" sz="2000" spc="-20" dirty="0">
              <a:latin typeface="Calibri"/>
              <a:cs typeface="Calibri"/>
            </a:endParaRPr>
          </a:p>
          <a:p>
            <a:pPr marL="12700" marR="273050">
              <a:lnSpc>
                <a:spcPct val="100000"/>
              </a:lnSpc>
              <a:spcBef>
                <a:spcPts val="600"/>
              </a:spcBef>
              <a:tabLst>
                <a:tab pos="297180" algn="l"/>
                <a:tab pos="297815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3EE02374-F83A-41FC-95B5-02951D248964}"/>
              </a:ext>
            </a:extLst>
          </p:cNvPr>
          <p:cNvSpPr/>
          <p:nvPr/>
        </p:nvSpPr>
        <p:spPr>
          <a:xfrm>
            <a:off x="4218045" y="1504333"/>
            <a:ext cx="4678999" cy="3082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9D18-4A4F-4E65-80FE-4E5E4EE2F4D1}"/>
              </a:ext>
            </a:extLst>
          </p:cNvPr>
          <p:cNvSpPr txBox="1"/>
          <p:nvPr/>
        </p:nvSpPr>
        <p:spPr>
          <a:xfrm>
            <a:off x="6711766" y="4538807"/>
            <a:ext cx="218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St Anthony’s, Lansing, IL</a:t>
            </a:r>
          </a:p>
        </p:txBody>
      </p:sp>
    </p:spTree>
    <p:extLst>
      <p:ext uri="{BB962C8B-B14F-4D97-AF65-F5344CB8AC3E}">
        <p14:creationId xmlns:p14="http://schemas.microsoft.com/office/powerpoint/2010/main" val="3029352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33-0B0C-4EA7-B20E-0D4A91F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Nationwide Shift to AALC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E3E2D95-0626-4E62-A1C1-3B4BDD77D1AF}"/>
              </a:ext>
            </a:extLst>
          </p:cNvPr>
          <p:cNvSpPr txBox="1"/>
          <p:nvPr/>
        </p:nvSpPr>
        <p:spPr>
          <a:xfrm>
            <a:off x="609600" y="1655203"/>
            <a:ext cx="7924800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Illinois </a:t>
            </a:r>
            <a:r>
              <a:rPr sz="2000" spc="-10" dirty="0">
                <a:latin typeface="Calibri"/>
                <a:cs typeface="Calibri"/>
              </a:rPr>
              <a:t>expects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20" dirty="0">
                <a:latin typeface="Calibri"/>
                <a:cs typeface="Calibri"/>
              </a:rPr>
              <a:t>save </a:t>
            </a:r>
            <a:r>
              <a:rPr sz="2000" spc="-5" dirty="0">
                <a:latin typeface="Calibri"/>
                <a:cs typeface="Calibri"/>
              </a:rPr>
              <a:t>up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$800 million </a:t>
            </a:r>
            <a:r>
              <a:rPr sz="2000" spc="-10" dirty="0">
                <a:latin typeface="Calibri"/>
                <a:cs typeface="Calibri"/>
              </a:rPr>
              <a:t>by </a:t>
            </a:r>
            <a:r>
              <a:rPr sz="2000" spc="-5" dirty="0">
                <a:latin typeface="Calibri"/>
                <a:cs typeface="Calibri"/>
              </a:rPr>
              <a:t>shifting </a:t>
            </a:r>
            <a:r>
              <a:rPr sz="2000" spc="-10" dirty="0">
                <a:latin typeface="Calibri"/>
                <a:cs typeface="Calibri"/>
              </a:rPr>
              <a:t>residents 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spc="-5" dirty="0">
                <a:latin typeface="Calibri"/>
                <a:cs typeface="Calibri"/>
              </a:rPr>
              <a:t>skilled </a:t>
            </a:r>
            <a:r>
              <a:rPr sz="2000" spc="-10" dirty="0">
                <a:latin typeface="Calibri"/>
                <a:cs typeface="Calibri"/>
              </a:rPr>
              <a:t>nursing </a:t>
            </a:r>
            <a:r>
              <a:rPr sz="2000" spc="-5" dirty="0">
                <a:latin typeface="Calibri"/>
                <a:cs typeface="Calibri"/>
              </a:rPr>
              <a:t>facilities </a:t>
            </a:r>
            <a:r>
              <a:rPr sz="2000" spc="-15" dirty="0">
                <a:latin typeface="Calibri"/>
                <a:cs typeface="Calibri"/>
              </a:rPr>
              <a:t>to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AALCs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685F56"/>
              </a:buClr>
              <a:buFont typeface="Arial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299085" marR="7181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New </a:t>
            </a:r>
            <a:r>
              <a:rPr sz="2000" spc="-50" dirty="0">
                <a:latin typeface="Calibri"/>
                <a:cs typeface="Calibri"/>
              </a:rPr>
              <a:t>York </a:t>
            </a:r>
            <a:r>
              <a:rPr sz="2000" spc="-5" dirty="0">
                <a:latin typeface="Calibri"/>
                <a:cs typeface="Calibri"/>
              </a:rPr>
              <a:t>has solicited </a:t>
            </a:r>
            <a:r>
              <a:rPr sz="2000" spc="-10" dirty="0">
                <a:latin typeface="Calibri"/>
                <a:cs typeface="Calibri"/>
              </a:rPr>
              <a:t>proposals </a:t>
            </a:r>
            <a:r>
              <a:rPr sz="2000" spc="-20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3,400 </a:t>
            </a:r>
            <a:r>
              <a:rPr sz="2000" spc="-10" dirty="0">
                <a:latin typeface="Calibri"/>
                <a:cs typeface="Calibri"/>
              </a:rPr>
              <a:t>AALC </a:t>
            </a:r>
            <a:r>
              <a:rPr sz="2000" spc="-5" dirty="0">
                <a:latin typeface="Calibri"/>
                <a:cs typeface="Calibri"/>
              </a:rPr>
              <a:t>beds </a:t>
            </a:r>
            <a:r>
              <a:rPr sz="2000" spc="-15" dirty="0">
                <a:latin typeface="Calibri"/>
                <a:cs typeface="Calibri"/>
              </a:rPr>
              <a:t>to  </a:t>
            </a:r>
            <a:r>
              <a:rPr sz="2000" spc="-10" dirty="0">
                <a:latin typeface="Calibri"/>
                <a:cs typeface="Calibri"/>
              </a:rPr>
              <a:t>transition </a:t>
            </a:r>
            <a:r>
              <a:rPr sz="2000" spc="-5" dirty="0">
                <a:latin typeface="Calibri"/>
                <a:cs typeface="Calibri"/>
              </a:rPr>
              <a:t>Medicaid </a:t>
            </a:r>
            <a:r>
              <a:rPr sz="2000" spc="-15" dirty="0">
                <a:latin typeface="Calibri"/>
                <a:cs typeface="Calibri"/>
              </a:rPr>
              <a:t>costs from </a:t>
            </a:r>
            <a:r>
              <a:rPr sz="2000" spc="-10" dirty="0">
                <a:latin typeface="Calibri"/>
                <a:cs typeface="Calibri"/>
              </a:rPr>
              <a:t>nursing </a:t>
            </a:r>
            <a:r>
              <a:rPr sz="2000" spc="-5" dirty="0">
                <a:latin typeface="Calibri"/>
                <a:cs typeface="Calibri"/>
              </a:rPr>
              <a:t>homes </a:t>
            </a:r>
            <a:r>
              <a:rPr sz="2000" spc="-15" dirty="0">
                <a:latin typeface="Calibri"/>
                <a:cs typeface="Calibri"/>
              </a:rPr>
              <a:t>to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AALC</a:t>
            </a:r>
            <a:r>
              <a:rPr lang="en-US" sz="2000" spc="-10" dirty="0">
                <a:latin typeface="Calibri"/>
                <a:cs typeface="Calibri"/>
              </a:rPr>
              <a:t>, and expects a new round next year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85F56"/>
              </a:buClr>
              <a:buFont typeface="Arial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New </a:t>
            </a:r>
            <a:r>
              <a:rPr sz="2000" spc="-10" dirty="0">
                <a:latin typeface="Calibri"/>
                <a:cs typeface="Calibri"/>
              </a:rPr>
              <a:t>Jersey </a:t>
            </a:r>
            <a:r>
              <a:rPr sz="2000" spc="-15" dirty="0">
                <a:latin typeface="Calibri"/>
                <a:cs typeface="Calibri"/>
              </a:rPr>
              <a:t>statutorily </a:t>
            </a:r>
            <a:r>
              <a:rPr sz="2000" spc="-10" dirty="0">
                <a:latin typeface="Calibri"/>
                <a:cs typeface="Calibri"/>
              </a:rPr>
              <a:t>mandates MCOs </a:t>
            </a:r>
            <a:r>
              <a:rPr sz="2000" spc="-15" dirty="0">
                <a:latin typeface="Calibri"/>
                <a:cs typeface="Calibri"/>
              </a:rPr>
              <a:t>contract to provide  </a:t>
            </a:r>
            <a:r>
              <a:rPr sz="2000" spc="-10" dirty="0">
                <a:latin typeface="Calibri"/>
                <a:cs typeface="Calibri"/>
              </a:rPr>
              <a:t>AALC </a:t>
            </a:r>
            <a:r>
              <a:rPr sz="2000" spc="-5" dirty="0">
                <a:latin typeface="Calibri"/>
                <a:cs typeface="Calibri"/>
              </a:rPr>
              <a:t>beds</a:t>
            </a:r>
            <a:endParaRPr lang="en-US" sz="2000" spc="-5" dirty="0">
              <a:latin typeface="Calibri"/>
              <a:cs typeface="Calibri"/>
            </a:endParaRP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sz="2000" spc="-5" dirty="0">
              <a:latin typeface="Calibri"/>
              <a:cs typeface="Calibri"/>
            </a:endParaRP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>
                <a:latin typeface="Calibri"/>
                <a:cs typeface="Calibri"/>
              </a:rPr>
              <a:t>Indiana has developed 22 AALC communities in the last 5 years (over 2,500 units)</a:t>
            </a: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en-US" sz="2000" spc="-5" dirty="0">
              <a:latin typeface="Calibri"/>
              <a:cs typeface="Calibri"/>
            </a:endParaRP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2000" spc="-5" dirty="0">
                <a:latin typeface="Calibri"/>
                <a:cs typeface="Calibri"/>
              </a:rPr>
              <a:t>Arizona MCO’s are providing </a:t>
            </a:r>
            <a:r>
              <a:rPr lang="en-US" sz="2000" spc="-5" dirty="0">
                <a:cs typeface="Calibri"/>
              </a:rPr>
              <a:t>reimbursements rates above FFS rates</a:t>
            </a:r>
            <a:endParaRPr lang="en-US" sz="2000" spc="-5" dirty="0">
              <a:latin typeface="Calibri"/>
              <a:cs typeface="Calibri"/>
            </a:endParaRPr>
          </a:p>
          <a:p>
            <a:pPr marL="299085" marR="26987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75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33-0B0C-4EA7-B20E-0D4A91F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U.S. Senior Demographic - Income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986292C-86DF-411D-BA45-39EE4E571E07}"/>
              </a:ext>
            </a:extLst>
          </p:cNvPr>
          <p:cNvSpPr/>
          <p:nvPr/>
        </p:nvSpPr>
        <p:spPr>
          <a:xfrm>
            <a:off x="188214" y="1354122"/>
            <a:ext cx="8767572" cy="5419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ADECE2B-11B4-4981-9169-AEEAC7350F00}"/>
              </a:ext>
            </a:extLst>
          </p:cNvPr>
          <p:cNvSpPr txBox="1"/>
          <p:nvPr/>
        </p:nvSpPr>
        <p:spPr>
          <a:xfrm>
            <a:off x="4770804" y="1511305"/>
            <a:ext cx="35030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2016 Income </a:t>
            </a:r>
            <a:r>
              <a:rPr sz="1800" b="1" spc="-10" dirty="0">
                <a:latin typeface="Calibri"/>
                <a:cs typeface="Calibri"/>
              </a:rPr>
              <a:t>Distribution </a:t>
            </a:r>
            <a:r>
              <a:rPr sz="1800" b="1" spc="-15" dirty="0">
                <a:latin typeface="Calibri"/>
                <a:cs typeface="Calibri"/>
              </a:rPr>
              <a:t>for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75+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7907E81-EEF9-40DD-A10F-C1986627F443}"/>
              </a:ext>
            </a:extLst>
          </p:cNvPr>
          <p:cNvSpPr txBox="1"/>
          <p:nvPr/>
        </p:nvSpPr>
        <p:spPr>
          <a:xfrm>
            <a:off x="4770804" y="1785625"/>
            <a:ext cx="1115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Households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7533255-3F85-4C3B-B767-5B0E3B923183}"/>
              </a:ext>
            </a:extLst>
          </p:cNvPr>
          <p:cNvSpPr txBox="1"/>
          <p:nvPr/>
        </p:nvSpPr>
        <p:spPr>
          <a:xfrm>
            <a:off x="4694604" y="2218441"/>
            <a:ext cx="3898265" cy="205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34036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685F56"/>
                </a:solidFill>
                <a:latin typeface="Calibri"/>
                <a:cs typeface="Calibri"/>
              </a:rPr>
              <a:t>Market </a:t>
            </a:r>
            <a:r>
              <a:rPr sz="1800" spc="-25" dirty="0">
                <a:solidFill>
                  <a:srgbClr val="685F56"/>
                </a:solidFill>
                <a:latin typeface="Calibri"/>
                <a:cs typeface="Calibri"/>
              </a:rPr>
              <a:t>rate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Assisted </a:t>
            </a: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Living Median  </a:t>
            </a:r>
            <a:r>
              <a:rPr sz="1800" spc="-15" dirty="0">
                <a:solidFill>
                  <a:srgbClr val="685F56"/>
                </a:solidFill>
                <a:latin typeface="Calibri"/>
                <a:cs typeface="Calibri"/>
              </a:rPr>
              <a:t>Rent: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$45,000/year</a:t>
            </a:r>
            <a:r>
              <a:rPr sz="1800" spc="35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nationally</a:t>
            </a:r>
            <a:endParaRPr sz="1800">
              <a:latin typeface="Calibri"/>
              <a:cs typeface="Calibri"/>
            </a:endParaRPr>
          </a:p>
          <a:p>
            <a:pPr marL="299085" marR="76200" indent="-28638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Over 65% of 75+ households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CANNOT  </a:t>
            </a:r>
            <a:r>
              <a:rPr sz="1800" spc="-20" dirty="0">
                <a:solidFill>
                  <a:srgbClr val="685F56"/>
                </a:solidFill>
                <a:latin typeface="Calibri"/>
                <a:cs typeface="Calibri"/>
              </a:rPr>
              <a:t>afford </a:t>
            </a: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this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rent </a:t>
            </a: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out of</a:t>
            </a:r>
            <a:r>
              <a:rPr sz="1800" spc="4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income</a:t>
            </a:r>
            <a:endParaRPr sz="1800">
              <a:latin typeface="Calibri"/>
              <a:cs typeface="Calibri"/>
            </a:endParaRPr>
          </a:p>
          <a:p>
            <a:pPr marL="299085" marR="5080" indent="-286385" algn="just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720" algn="l"/>
              </a:tabLst>
            </a:pP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Seniors </a:t>
            </a: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with incomes of 60% or less of  median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income </a:t>
            </a:r>
            <a:r>
              <a:rPr sz="1800" spc="-5" dirty="0">
                <a:solidFill>
                  <a:srgbClr val="685F56"/>
                </a:solidFill>
                <a:latin typeface="Calibri"/>
                <a:cs typeface="Calibri"/>
              </a:rPr>
              <a:t>qualify </a:t>
            </a:r>
            <a:r>
              <a:rPr sz="1800" spc="-15" dirty="0">
                <a:solidFill>
                  <a:srgbClr val="685F56"/>
                </a:solidFill>
                <a:latin typeface="Calibri"/>
                <a:cs typeface="Calibri"/>
              </a:rPr>
              <a:t>for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reduced </a:t>
            </a:r>
            <a:r>
              <a:rPr sz="1800" spc="-15" dirty="0">
                <a:solidFill>
                  <a:srgbClr val="685F56"/>
                </a:solidFill>
                <a:latin typeface="Calibri"/>
                <a:cs typeface="Calibri"/>
              </a:rPr>
              <a:t>tax 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credit</a:t>
            </a:r>
            <a:r>
              <a:rPr sz="1800" spc="1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685F56"/>
                </a:solidFill>
                <a:latin typeface="Calibri"/>
                <a:cs typeface="Calibri"/>
              </a:rPr>
              <a:t>rents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C32C1ABF-7420-44AB-AD1A-1D28291AB4F5}"/>
              </a:ext>
            </a:extLst>
          </p:cNvPr>
          <p:cNvSpPr/>
          <p:nvPr/>
        </p:nvSpPr>
        <p:spPr>
          <a:xfrm>
            <a:off x="680899" y="1892810"/>
            <a:ext cx="1127760" cy="3912235"/>
          </a:xfrm>
          <a:custGeom>
            <a:avLst/>
            <a:gdLst/>
            <a:ahLst/>
            <a:cxnLst/>
            <a:rect l="l" t="t" r="r" b="b"/>
            <a:pathLst>
              <a:path w="1127760" h="3912235">
                <a:moveTo>
                  <a:pt x="25908" y="3886200"/>
                </a:moveTo>
                <a:lnTo>
                  <a:pt x="12192" y="3886200"/>
                </a:lnTo>
                <a:lnTo>
                  <a:pt x="12192" y="3912108"/>
                </a:lnTo>
                <a:lnTo>
                  <a:pt x="32004" y="3912108"/>
                </a:lnTo>
                <a:lnTo>
                  <a:pt x="32004" y="3898392"/>
                </a:lnTo>
                <a:lnTo>
                  <a:pt x="25908" y="3898392"/>
                </a:lnTo>
                <a:lnTo>
                  <a:pt x="25908" y="3886200"/>
                </a:lnTo>
                <a:close/>
              </a:path>
              <a:path w="1127760" h="3912235">
                <a:moveTo>
                  <a:pt x="25908" y="3797808"/>
                </a:moveTo>
                <a:lnTo>
                  <a:pt x="0" y="3797808"/>
                </a:lnTo>
                <a:lnTo>
                  <a:pt x="0" y="3898392"/>
                </a:lnTo>
                <a:lnTo>
                  <a:pt x="12192" y="3898392"/>
                </a:lnTo>
                <a:lnTo>
                  <a:pt x="12192" y="3886200"/>
                </a:lnTo>
                <a:lnTo>
                  <a:pt x="25908" y="3886200"/>
                </a:lnTo>
                <a:lnTo>
                  <a:pt x="25908" y="3797808"/>
                </a:lnTo>
                <a:close/>
              </a:path>
              <a:path w="1127760" h="3912235">
                <a:moveTo>
                  <a:pt x="32004" y="3886200"/>
                </a:moveTo>
                <a:lnTo>
                  <a:pt x="25908" y="3886200"/>
                </a:lnTo>
                <a:lnTo>
                  <a:pt x="25908" y="3898392"/>
                </a:lnTo>
                <a:lnTo>
                  <a:pt x="32004" y="3898392"/>
                </a:lnTo>
                <a:lnTo>
                  <a:pt x="32004" y="3886200"/>
                </a:lnTo>
                <a:close/>
              </a:path>
              <a:path w="1127760" h="3912235">
                <a:moveTo>
                  <a:pt x="25908" y="3619500"/>
                </a:moveTo>
                <a:lnTo>
                  <a:pt x="0" y="3619500"/>
                </a:lnTo>
                <a:lnTo>
                  <a:pt x="0" y="3721608"/>
                </a:lnTo>
                <a:lnTo>
                  <a:pt x="25908" y="3721608"/>
                </a:lnTo>
                <a:lnTo>
                  <a:pt x="25908" y="3619500"/>
                </a:lnTo>
                <a:close/>
              </a:path>
              <a:path w="1127760" h="3912235">
                <a:moveTo>
                  <a:pt x="25908" y="3441192"/>
                </a:moveTo>
                <a:lnTo>
                  <a:pt x="0" y="3441192"/>
                </a:lnTo>
                <a:lnTo>
                  <a:pt x="0" y="3543300"/>
                </a:lnTo>
                <a:lnTo>
                  <a:pt x="25908" y="3543300"/>
                </a:lnTo>
                <a:lnTo>
                  <a:pt x="25908" y="3441192"/>
                </a:lnTo>
                <a:close/>
              </a:path>
              <a:path w="1127760" h="3912235">
                <a:moveTo>
                  <a:pt x="25908" y="3264408"/>
                </a:moveTo>
                <a:lnTo>
                  <a:pt x="0" y="3264408"/>
                </a:lnTo>
                <a:lnTo>
                  <a:pt x="0" y="3364992"/>
                </a:lnTo>
                <a:lnTo>
                  <a:pt x="25908" y="3364992"/>
                </a:lnTo>
                <a:lnTo>
                  <a:pt x="25908" y="3264408"/>
                </a:lnTo>
                <a:close/>
              </a:path>
              <a:path w="1127760" h="3912235">
                <a:moveTo>
                  <a:pt x="25908" y="3086100"/>
                </a:moveTo>
                <a:lnTo>
                  <a:pt x="0" y="3086100"/>
                </a:lnTo>
                <a:lnTo>
                  <a:pt x="0" y="3188208"/>
                </a:lnTo>
                <a:lnTo>
                  <a:pt x="25908" y="3188208"/>
                </a:lnTo>
                <a:lnTo>
                  <a:pt x="25908" y="3086100"/>
                </a:lnTo>
                <a:close/>
              </a:path>
              <a:path w="1127760" h="3912235">
                <a:moveTo>
                  <a:pt x="25908" y="2907792"/>
                </a:moveTo>
                <a:lnTo>
                  <a:pt x="0" y="2907792"/>
                </a:lnTo>
                <a:lnTo>
                  <a:pt x="0" y="3009900"/>
                </a:lnTo>
                <a:lnTo>
                  <a:pt x="25908" y="3009900"/>
                </a:lnTo>
                <a:lnTo>
                  <a:pt x="25908" y="2907792"/>
                </a:lnTo>
                <a:close/>
              </a:path>
              <a:path w="1127760" h="3912235">
                <a:moveTo>
                  <a:pt x="25908" y="2731008"/>
                </a:moveTo>
                <a:lnTo>
                  <a:pt x="0" y="2731008"/>
                </a:lnTo>
                <a:lnTo>
                  <a:pt x="0" y="2831592"/>
                </a:lnTo>
                <a:lnTo>
                  <a:pt x="25908" y="2831592"/>
                </a:lnTo>
                <a:lnTo>
                  <a:pt x="25908" y="2731008"/>
                </a:lnTo>
                <a:close/>
              </a:path>
              <a:path w="1127760" h="3912235">
                <a:moveTo>
                  <a:pt x="25908" y="2552700"/>
                </a:moveTo>
                <a:lnTo>
                  <a:pt x="0" y="2552700"/>
                </a:lnTo>
                <a:lnTo>
                  <a:pt x="0" y="2654808"/>
                </a:lnTo>
                <a:lnTo>
                  <a:pt x="25908" y="2654808"/>
                </a:lnTo>
                <a:lnTo>
                  <a:pt x="25908" y="2552700"/>
                </a:lnTo>
                <a:close/>
              </a:path>
              <a:path w="1127760" h="3912235">
                <a:moveTo>
                  <a:pt x="25908" y="2374392"/>
                </a:moveTo>
                <a:lnTo>
                  <a:pt x="0" y="2374392"/>
                </a:lnTo>
                <a:lnTo>
                  <a:pt x="0" y="2476500"/>
                </a:lnTo>
                <a:lnTo>
                  <a:pt x="25908" y="2476500"/>
                </a:lnTo>
                <a:lnTo>
                  <a:pt x="25908" y="2374392"/>
                </a:lnTo>
                <a:close/>
              </a:path>
              <a:path w="1127760" h="3912235">
                <a:moveTo>
                  <a:pt x="25908" y="2197608"/>
                </a:moveTo>
                <a:lnTo>
                  <a:pt x="0" y="2197608"/>
                </a:lnTo>
                <a:lnTo>
                  <a:pt x="0" y="2298192"/>
                </a:lnTo>
                <a:lnTo>
                  <a:pt x="25908" y="2298192"/>
                </a:lnTo>
                <a:lnTo>
                  <a:pt x="25908" y="2197608"/>
                </a:lnTo>
                <a:close/>
              </a:path>
              <a:path w="1127760" h="3912235">
                <a:moveTo>
                  <a:pt x="25908" y="2019300"/>
                </a:moveTo>
                <a:lnTo>
                  <a:pt x="0" y="2019300"/>
                </a:lnTo>
                <a:lnTo>
                  <a:pt x="0" y="2121408"/>
                </a:lnTo>
                <a:lnTo>
                  <a:pt x="25908" y="2121408"/>
                </a:lnTo>
                <a:lnTo>
                  <a:pt x="25908" y="2019300"/>
                </a:lnTo>
                <a:close/>
              </a:path>
              <a:path w="1127760" h="3912235">
                <a:moveTo>
                  <a:pt x="25908" y="1840992"/>
                </a:moveTo>
                <a:lnTo>
                  <a:pt x="0" y="1840992"/>
                </a:lnTo>
                <a:lnTo>
                  <a:pt x="0" y="1943100"/>
                </a:lnTo>
                <a:lnTo>
                  <a:pt x="25908" y="1943100"/>
                </a:lnTo>
                <a:lnTo>
                  <a:pt x="25908" y="1840992"/>
                </a:lnTo>
                <a:close/>
              </a:path>
              <a:path w="1127760" h="3912235">
                <a:moveTo>
                  <a:pt x="25908" y="1664208"/>
                </a:moveTo>
                <a:lnTo>
                  <a:pt x="0" y="1664208"/>
                </a:lnTo>
                <a:lnTo>
                  <a:pt x="0" y="1764792"/>
                </a:lnTo>
                <a:lnTo>
                  <a:pt x="25908" y="1764792"/>
                </a:lnTo>
                <a:lnTo>
                  <a:pt x="25908" y="1664208"/>
                </a:lnTo>
                <a:close/>
              </a:path>
              <a:path w="1127760" h="3912235">
                <a:moveTo>
                  <a:pt x="25908" y="1485900"/>
                </a:moveTo>
                <a:lnTo>
                  <a:pt x="0" y="1485900"/>
                </a:lnTo>
                <a:lnTo>
                  <a:pt x="0" y="1588008"/>
                </a:lnTo>
                <a:lnTo>
                  <a:pt x="25908" y="1588008"/>
                </a:lnTo>
                <a:lnTo>
                  <a:pt x="25908" y="1485900"/>
                </a:lnTo>
                <a:close/>
              </a:path>
              <a:path w="1127760" h="3912235">
                <a:moveTo>
                  <a:pt x="25908" y="1307592"/>
                </a:moveTo>
                <a:lnTo>
                  <a:pt x="0" y="1307592"/>
                </a:lnTo>
                <a:lnTo>
                  <a:pt x="0" y="1409700"/>
                </a:lnTo>
                <a:lnTo>
                  <a:pt x="25908" y="1409700"/>
                </a:lnTo>
                <a:lnTo>
                  <a:pt x="25908" y="1307592"/>
                </a:lnTo>
                <a:close/>
              </a:path>
              <a:path w="1127760" h="3912235">
                <a:moveTo>
                  <a:pt x="25908" y="1130808"/>
                </a:moveTo>
                <a:lnTo>
                  <a:pt x="0" y="1130808"/>
                </a:lnTo>
                <a:lnTo>
                  <a:pt x="0" y="1231392"/>
                </a:lnTo>
                <a:lnTo>
                  <a:pt x="25908" y="1231392"/>
                </a:lnTo>
                <a:lnTo>
                  <a:pt x="25908" y="1130808"/>
                </a:lnTo>
                <a:close/>
              </a:path>
              <a:path w="1127760" h="3912235">
                <a:moveTo>
                  <a:pt x="25908" y="952500"/>
                </a:moveTo>
                <a:lnTo>
                  <a:pt x="0" y="952500"/>
                </a:lnTo>
                <a:lnTo>
                  <a:pt x="0" y="1054608"/>
                </a:lnTo>
                <a:lnTo>
                  <a:pt x="25908" y="1054608"/>
                </a:lnTo>
                <a:lnTo>
                  <a:pt x="25908" y="952500"/>
                </a:lnTo>
                <a:close/>
              </a:path>
              <a:path w="1127760" h="3912235">
                <a:moveTo>
                  <a:pt x="25908" y="774192"/>
                </a:moveTo>
                <a:lnTo>
                  <a:pt x="0" y="774192"/>
                </a:lnTo>
                <a:lnTo>
                  <a:pt x="0" y="876300"/>
                </a:lnTo>
                <a:lnTo>
                  <a:pt x="25908" y="876300"/>
                </a:lnTo>
                <a:lnTo>
                  <a:pt x="25908" y="774192"/>
                </a:lnTo>
                <a:close/>
              </a:path>
              <a:path w="1127760" h="3912235">
                <a:moveTo>
                  <a:pt x="25908" y="597408"/>
                </a:moveTo>
                <a:lnTo>
                  <a:pt x="0" y="597408"/>
                </a:lnTo>
                <a:lnTo>
                  <a:pt x="0" y="697992"/>
                </a:lnTo>
                <a:lnTo>
                  <a:pt x="25908" y="697992"/>
                </a:lnTo>
                <a:lnTo>
                  <a:pt x="25908" y="597408"/>
                </a:lnTo>
                <a:close/>
              </a:path>
              <a:path w="1127760" h="3912235">
                <a:moveTo>
                  <a:pt x="25908" y="419100"/>
                </a:moveTo>
                <a:lnTo>
                  <a:pt x="0" y="419100"/>
                </a:lnTo>
                <a:lnTo>
                  <a:pt x="0" y="521208"/>
                </a:lnTo>
                <a:lnTo>
                  <a:pt x="25908" y="521208"/>
                </a:lnTo>
                <a:lnTo>
                  <a:pt x="25908" y="419100"/>
                </a:lnTo>
                <a:close/>
              </a:path>
              <a:path w="1127760" h="3912235">
                <a:moveTo>
                  <a:pt x="25908" y="240792"/>
                </a:moveTo>
                <a:lnTo>
                  <a:pt x="0" y="240792"/>
                </a:lnTo>
                <a:lnTo>
                  <a:pt x="0" y="342900"/>
                </a:lnTo>
                <a:lnTo>
                  <a:pt x="25908" y="342900"/>
                </a:lnTo>
                <a:lnTo>
                  <a:pt x="25908" y="240792"/>
                </a:lnTo>
                <a:close/>
              </a:path>
              <a:path w="1127760" h="3912235">
                <a:moveTo>
                  <a:pt x="25908" y="64008"/>
                </a:moveTo>
                <a:lnTo>
                  <a:pt x="0" y="64008"/>
                </a:lnTo>
                <a:lnTo>
                  <a:pt x="0" y="164592"/>
                </a:lnTo>
                <a:lnTo>
                  <a:pt x="25908" y="164592"/>
                </a:lnTo>
                <a:lnTo>
                  <a:pt x="25908" y="64008"/>
                </a:lnTo>
                <a:close/>
              </a:path>
              <a:path w="1127760" h="3912235">
                <a:moveTo>
                  <a:pt x="140208" y="0"/>
                </a:moveTo>
                <a:lnTo>
                  <a:pt x="38100" y="0"/>
                </a:lnTo>
                <a:lnTo>
                  <a:pt x="38100" y="25908"/>
                </a:lnTo>
                <a:lnTo>
                  <a:pt x="140208" y="25908"/>
                </a:lnTo>
                <a:lnTo>
                  <a:pt x="140208" y="0"/>
                </a:lnTo>
                <a:close/>
              </a:path>
              <a:path w="1127760" h="3912235">
                <a:moveTo>
                  <a:pt x="316992" y="0"/>
                </a:moveTo>
                <a:lnTo>
                  <a:pt x="216408" y="0"/>
                </a:lnTo>
                <a:lnTo>
                  <a:pt x="216408" y="25908"/>
                </a:lnTo>
                <a:lnTo>
                  <a:pt x="316992" y="25908"/>
                </a:lnTo>
                <a:lnTo>
                  <a:pt x="316992" y="0"/>
                </a:lnTo>
                <a:close/>
              </a:path>
              <a:path w="1127760" h="3912235">
                <a:moveTo>
                  <a:pt x="495300" y="0"/>
                </a:moveTo>
                <a:lnTo>
                  <a:pt x="393192" y="0"/>
                </a:lnTo>
                <a:lnTo>
                  <a:pt x="393192" y="25908"/>
                </a:lnTo>
                <a:lnTo>
                  <a:pt x="495300" y="25908"/>
                </a:lnTo>
                <a:lnTo>
                  <a:pt x="495300" y="0"/>
                </a:lnTo>
                <a:close/>
              </a:path>
              <a:path w="1127760" h="3912235">
                <a:moveTo>
                  <a:pt x="673608" y="0"/>
                </a:moveTo>
                <a:lnTo>
                  <a:pt x="571500" y="0"/>
                </a:lnTo>
                <a:lnTo>
                  <a:pt x="571500" y="25908"/>
                </a:lnTo>
                <a:lnTo>
                  <a:pt x="673608" y="25908"/>
                </a:lnTo>
                <a:lnTo>
                  <a:pt x="673608" y="0"/>
                </a:lnTo>
                <a:close/>
              </a:path>
              <a:path w="1127760" h="3912235">
                <a:moveTo>
                  <a:pt x="850392" y="0"/>
                </a:moveTo>
                <a:lnTo>
                  <a:pt x="749808" y="0"/>
                </a:lnTo>
                <a:lnTo>
                  <a:pt x="749808" y="25908"/>
                </a:lnTo>
                <a:lnTo>
                  <a:pt x="850392" y="25908"/>
                </a:lnTo>
                <a:lnTo>
                  <a:pt x="850392" y="0"/>
                </a:lnTo>
                <a:close/>
              </a:path>
              <a:path w="1127760" h="3912235">
                <a:moveTo>
                  <a:pt x="1028700" y="0"/>
                </a:moveTo>
                <a:lnTo>
                  <a:pt x="926592" y="0"/>
                </a:lnTo>
                <a:lnTo>
                  <a:pt x="926592" y="25908"/>
                </a:lnTo>
                <a:lnTo>
                  <a:pt x="1028700" y="25908"/>
                </a:lnTo>
                <a:lnTo>
                  <a:pt x="1028700" y="0"/>
                </a:lnTo>
                <a:close/>
              </a:path>
              <a:path w="1127760" h="3912235">
                <a:moveTo>
                  <a:pt x="1101852" y="12192"/>
                </a:moveTo>
                <a:lnTo>
                  <a:pt x="1101852" y="105156"/>
                </a:lnTo>
                <a:lnTo>
                  <a:pt x="1127760" y="105156"/>
                </a:lnTo>
                <a:lnTo>
                  <a:pt x="1127760" y="25908"/>
                </a:lnTo>
                <a:lnTo>
                  <a:pt x="1104900" y="25908"/>
                </a:lnTo>
                <a:lnTo>
                  <a:pt x="1104900" y="15621"/>
                </a:lnTo>
                <a:lnTo>
                  <a:pt x="1101852" y="12192"/>
                </a:lnTo>
                <a:close/>
              </a:path>
              <a:path w="1127760" h="3912235">
                <a:moveTo>
                  <a:pt x="1104900" y="15621"/>
                </a:moveTo>
                <a:lnTo>
                  <a:pt x="1104900" y="25908"/>
                </a:lnTo>
                <a:lnTo>
                  <a:pt x="1114044" y="25908"/>
                </a:lnTo>
                <a:lnTo>
                  <a:pt x="1104900" y="15621"/>
                </a:lnTo>
                <a:close/>
              </a:path>
              <a:path w="1127760" h="3912235">
                <a:moveTo>
                  <a:pt x="1121664" y="0"/>
                </a:moveTo>
                <a:lnTo>
                  <a:pt x="1104900" y="0"/>
                </a:lnTo>
                <a:lnTo>
                  <a:pt x="1104900" y="15621"/>
                </a:lnTo>
                <a:lnTo>
                  <a:pt x="1114044" y="25908"/>
                </a:lnTo>
                <a:lnTo>
                  <a:pt x="1127760" y="25908"/>
                </a:lnTo>
                <a:lnTo>
                  <a:pt x="1127760" y="6096"/>
                </a:lnTo>
                <a:lnTo>
                  <a:pt x="1121664" y="0"/>
                </a:lnTo>
                <a:close/>
              </a:path>
              <a:path w="1127760" h="3912235">
                <a:moveTo>
                  <a:pt x="1127760" y="181356"/>
                </a:moveTo>
                <a:lnTo>
                  <a:pt x="1101852" y="181356"/>
                </a:lnTo>
                <a:lnTo>
                  <a:pt x="1101852" y="281940"/>
                </a:lnTo>
                <a:lnTo>
                  <a:pt x="1127760" y="281940"/>
                </a:lnTo>
                <a:lnTo>
                  <a:pt x="1127760" y="181356"/>
                </a:lnTo>
                <a:close/>
              </a:path>
              <a:path w="1127760" h="3912235">
                <a:moveTo>
                  <a:pt x="1127760" y="358140"/>
                </a:moveTo>
                <a:lnTo>
                  <a:pt x="1101852" y="358140"/>
                </a:lnTo>
                <a:lnTo>
                  <a:pt x="1101852" y="460248"/>
                </a:lnTo>
                <a:lnTo>
                  <a:pt x="1127760" y="460248"/>
                </a:lnTo>
                <a:lnTo>
                  <a:pt x="1127760" y="358140"/>
                </a:lnTo>
                <a:close/>
              </a:path>
              <a:path w="1127760" h="3912235">
                <a:moveTo>
                  <a:pt x="1127760" y="536448"/>
                </a:moveTo>
                <a:lnTo>
                  <a:pt x="1101852" y="536448"/>
                </a:lnTo>
                <a:lnTo>
                  <a:pt x="1101852" y="638556"/>
                </a:lnTo>
                <a:lnTo>
                  <a:pt x="1127760" y="638556"/>
                </a:lnTo>
                <a:lnTo>
                  <a:pt x="1127760" y="536448"/>
                </a:lnTo>
                <a:close/>
              </a:path>
              <a:path w="1127760" h="3912235">
                <a:moveTo>
                  <a:pt x="1127760" y="714756"/>
                </a:moveTo>
                <a:lnTo>
                  <a:pt x="1101852" y="714756"/>
                </a:lnTo>
                <a:lnTo>
                  <a:pt x="1101852" y="815340"/>
                </a:lnTo>
                <a:lnTo>
                  <a:pt x="1127760" y="815340"/>
                </a:lnTo>
                <a:lnTo>
                  <a:pt x="1127760" y="714756"/>
                </a:lnTo>
                <a:close/>
              </a:path>
              <a:path w="1127760" h="3912235">
                <a:moveTo>
                  <a:pt x="1127760" y="891540"/>
                </a:moveTo>
                <a:lnTo>
                  <a:pt x="1101852" y="891540"/>
                </a:lnTo>
                <a:lnTo>
                  <a:pt x="1101852" y="993648"/>
                </a:lnTo>
                <a:lnTo>
                  <a:pt x="1127760" y="993648"/>
                </a:lnTo>
                <a:lnTo>
                  <a:pt x="1127760" y="891540"/>
                </a:lnTo>
                <a:close/>
              </a:path>
              <a:path w="1127760" h="3912235">
                <a:moveTo>
                  <a:pt x="1127760" y="1069848"/>
                </a:moveTo>
                <a:lnTo>
                  <a:pt x="1101852" y="1069848"/>
                </a:lnTo>
                <a:lnTo>
                  <a:pt x="1101852" y="1171956"/>
                </a:lnTo>
                <a:lnTo>
                  <a:pt x="1127760" y="1171956"/>
                </a:lnTo>
                <a:lnTo>
                  <a:pt x="1127760" y="1069848"/>
                </a:lnTo>
                <a:close/>
              </a:path>
              <a:path w="1127760" h="3912235">
                <a:moveTo>
                  <a:pt x="1127760" y="1248156"/>
                </a:moveTo>
                <a:lnTo>
                  <a:pt x="1101852" y="1248156"/>
                </a:lnTo>
                <a:lnTo>
                  <a:pt x="1101852" y="1348740"/>
                </a:lnTo>
                <a:lnTo>
                  <a:pt x="1127760" y="1348740"/>
                </a:lnTo>
                <a:lnTo>
                  <a:pt x="1127760" y="1248156"/>
                </a:lnTo>
                <a:close/>
              </a:path>
              <a:path w="1127760" h="3912235">
                <a:moveTo>
                  <a:pt x="1127760" y="1424940"/>
                </a:moveTo>
                <a:lnTo>
                  <a:pt x="1101852" y="1424940"/>
                </a:lnTo>
                <a:lnTo>
                  <a:pt x="1101852" y="1527048"/>
                </a:lnTo>
                <a:lnTo>
                  <a:pt x="1127760" y="1527048"/>
                </a:lnTo>
                <a:lnTo>
                  <a:pt x="1127760" y="1424940"/>
                </a:lnTo>
                <a:close/>
              </a:path>
              <a:path w="1127760" h="3912235">
                <a:moveTo>
                  <a:pt x="1127760" y="1603248"/>
                </a:moveTo>
                <a:lnTo>
                  <a:pt x="1101852" y="1603248"/>
                </a:lnTo>
                <a:lnTo>
                  <a:pt x="1101852" y="1705356"/>
                </a:lnTo>
                <a:lnTo>
                  <a:pt x="1127760" y="1705356"/>
                </a:lnTo>
                <a:lnTo>
                  <a:pt x="1127760" y="1603248"/>
                </a:lnTo>
                <a:close/>
              </a:path>
              <a:path w="1127760" h="3912235">
                <a:moveTo>
                  <a:pt x="1127760" y="1781556"/>
                </a:moveTo>
                <a:lnTo>
                  <a:pt x="1101852" y="1781556"/>
                </a:lnTo>
                <a:lnTo>
                  <a:pt x="1101852" y="1882140"/>
                </a:lnTo>
                <a:lnTo>
                  <a:pt x="1127760" y="1882140"/>
                </a:lnTo>
                <a:lnTo>
                  <a:pt x="1127760" y="1781556"/>
                </a:lnTo>
                <a:close/>
              </a:path>
              <a:path w="1127760" h="3912235">
                <a:moveTo>
                  <a:pt x="1127760" y="1958340"/>
                </a:moveTo>
                <a:lnTo>
                  <a:pt x="1101852" y="1958340"/>
                </a:lnTo>
                <a:lnTo>
                  <a:pt x="1101852" y="2060448"/>
                </a:lnTo>
                <a:lnTo>
                  <a:pt x="1127760" y="2060448"/>
                </a:lnTo>
                <a:lnTo>
                  <a:pt x="1127760" y="1958340"/>
                </a:lnTo>
                <a:close/>
              </a:path>
              <a:path w="1127760" h="3912235">
                <a:moveTo>
                  <a:pt x="1127760" y="2136648"/>
                </a:moveTo>
                <a:lnTo>
                  <a:pt x="1101852" y="2136648"/>
                </a:lnTo>
                <a:lnTo>
                  <a:pt x="1101852" y="2238756"/>
                </a:lnTo>
                <a:lnTo>
                  <a:pt x="1127760" y="2238756"/>
                </a:lnTo>
                <a:lnTo>
                  <a:pt x="1127760" y="2136648"/>
                </a:lnTo>
                <a:close/>
              </a:path>
              <a:path w="1127760" h="3912235">
                <a:moveTo>
                  <a:pt x="1127760" y="2314956"/>
                </a:moveTo>
                <a:lnTo>
                  <a:pt x="1101852" y="2314956"/>
                </a:lnTo>
                <a:lnTo>
                  <a:pt x="1101852" y="2415540"/>
                </a:lnTo>
                <a:lnTo>
                  <a:pt x="1127760" y="2415540"/>
                </a:lnTo>
                <a:lnTo>
                  <a:pt x="1127760" y="2314956"/>
                </a:lnTo>
                <a:close/>
              </a:path>
              <a:path w="1127760" h="3912235">
                <a:moveTo>
                  <a:pt x="1127760" y="2491740"/>
                </a:moveTo>
                <a:lnTo>
                  <a:pt x="1101852" y="2491740"/>
                </a:lnTo>
                <a:lnTo>
                  <a:pt x="1101852" y="2593848"/>
                </a:lnTo>
                <a:lnTo>
                  <a:pt x="1127760" y="2593848"/>
                </a:lnTo>
                <a:lnTo>
                  <a:pt x="1127760" y="2491740"/>
                </a:lnTo>
                <a:close/>
              </a:path>
              <a:path w="1127760" h="3912235">
                <a:moveTo>
                  <a:pt x="1127760" y="2670048"/>
                </a:moveTo>
                <a:lnTo>
                  <a:pt x="1101852" y="2670048"/>
                </a:lnTo>
                <a:lnTo>
                  <a:pt x="1101852" y="2772156"/>
                </a:lnTo>
                <a:lnTo>
                  <a:pt x="1127760" y="2772156"/>
                </a:lnTo>
                <a:lnTo>
                  <a:pt x="1127760" y="2670048"/>
                </a:lnTo>
                <a:close/>
              </a:path>
              <a:path w="1127760" h="3912235">
                <a:moveTo>
                  <a:pt x="1127760" y="2848356"/>
                </a:moveTo>
                <a:lnTo>
                  <a:pt x="1101852" y="2848356"/>
                </a:lnTo>
                <a:lnTo>
                  <a:pt x="1101852" y="2948940"/>
                </a:lnTo>
                <a:lnTo>
                  <a:pt x="1127760" y="2948940"/>
                </a:lnTo>
                <a:lnTo>
                  <a:pt x="1127760" y="2848356"/>
                </a:lnTo>
                <a:close/>
              </a:path>
              <a:path w="1127760" h="3912235">
                <a:moveTo>
                  <a:pt x="1127760" y="3025140"/>
                </a:moveTo>
                <a:lnTo>
                  <a:pt x="1101852" y="3025140"/>
                </a:lnTo>
                <a:lnTo>
                  <a:pt x="1101852" y="3127248"/>
                </a:lnTo>
                <a:lnTo>
                  <a:pt x="1127760" y="3127248"/>
                </a:lnTo>
                <a:lnTo>
                  <a:pt x="1127760" y="3025140"/>
                </a:lnTo>
                <a:close/>
              </a:path>
              <a:path w="1127760" h="3912235">
                <a:moveTo>
                  <a:pt x="1127760" y="3203448"/>
                </a:moveTo>
                <a:lnTo>
                  <a:pt x="1101852" y="3203448"/>
                </a:lnTo>
                <a:lnTo>
                  <a:pt x="1101852" y="3305556"/>
                </a:lnTo>
                <a:lnTo>
                  <a:pt x="1127760" y="3305556"/>
                </a:lnTo>
                <a:lnTo>
                  <a:pt x="1127760" y="3203448"/>
                </a:lnTo>
                <a:close/>
              </a:path>
              <a:path w="1127760" h="3912235">
                <a:moveTo>
                  <a:pt x="1127760" y="3381756"/>
                </a:moveTo>
                <a:lnTo>
                  <a:pt x="1101852" y="3381756"/>
                </a:lnTo>
                <a:lnTo>
                  <a:pt x="1101852" y="3482340"/>
                </a:lnTo>
                <a:lnTo>
                  <a:pt x="1127760" y="3482340"/>
                </a:lnTo>
                <a:lnTo>
                  <a:pt x="1127760" y="3381756"/>
                </a:lnTo>
                <a:close/>
              </a:path>
              <a:path w="1127760" h="3912235">
                <a:moveTo>
                  <a:pt x="1127760" y="3558540"/>
                </a:moveTo>
                <a:lnTo>
                  <a:pt x="1101852" y="3558540"/>
                </a:lnTo>
                <a:lnTo>
                  <a:pt x="1101852" y="3660648"/>
                </a:lnTo>
                <a:lnTo>
                  <a:pt x="1127760" y="3660648"/>
                </a:lnTo>
                <a:lnTo>
                  <a:pt x="1127760" y="3558540"/>
                </a:lnTo>
                <a:close/>
              </a:path>
              <a:path w="1127760" h="3912235">
                <a:moveTo>
                  <a:pt x="1127760" y="3736848"/>
                </a:moveTo>
                <a:lnTo>
                  <a:pt x="1101852" y="3736848"/>
                </a:lnTo>
                <a:lnTo>
                  <a:pt x="1101852" y="3838956"/>
                </a:lnTo>
                <a:lnTo>
                  <a:pt x="1127760" y="3838956"/>
                </a:lnTo>
                <a:lnTo>
                  <a:pt x="1127760" y="3736848"/>
                </a:lnTo>
                <a:close/>
              </a:path>
              <a:path w="1127760" h="3912235">
                <a:moveTo>
                  <a:pt x="1098804" y="3886200"/>
                </a:moveTo>
                <a:lnTo>
                  <a:pt x="998220" y="3886200"/>
                </a:lnTo>
                <a:lnTo>
                  <a:pt x="998220" y="3912108"/>
                </a:lnTo>
                <a:lnTo>
                  <a:pt x="1098804" y="3912108"/>
                </a:lnTo>
                <a:lnTo>
                  <a:pt x="1098804" y="3886200"/>
                </a:lnTo>
                <a:close/>
              </a:path>
              <a:path w="1127760" h="3912235">
                <a:moveTo>
                  <a:pt x="922020" y="3886200"/>
                </a:moveTo>
                <a:lnTo>
                  <a:pt x="819912" y="3886200"/>
                </a:lnTo>
                <a:lnTo>
                  <a:pt x="819912" y="3912108"/>
                </a:lnTo>
                <a:lnTo>
                  <a:pt x="922020" y="3912108"/>
                </a:lnTo>
                <a:lnTo>
                  <a:pt x="922020" y="3886200"/>
                </a:lnTo>
                <a:close/>
              </a:path>
              <a:path w="1127760" h="3912235">
                <a:moveTo>
                  <a:pt x="743712" y="3886200"/>
                </a:moveTo>
                <a:lnTo>
                  <a:pt x="641604" y="3886200"/>
                </a:lnTo>
                <a:lnTo>
                  <a:pt x="641604" y="3912108"/>
                </a:lnTo>
                <a:lnTo>
                  <a:pt x="743712" y="3912108"/>
                </a:lnTo>
                <a:lnTo>
                  <a:pt x="743712" y="3886200"/>
                </a:lnTo>
                <a:close/>
              </a:path>
              <a:path w="1127760" h="3912235">
                <a:moveTo>
                  <a:pt x="565404" y="3886200"/>
                </a:moveTo>
                <a:lnTo>
                  <a:pt x="464820" y="3886200"/>
                </a:lnTo>
                <a:lnTo>
                  <a:pt x="464820" y="3912108"/>
                </a:lnTo>
                <a:lnTo>
                  <a:pt x="565404" y="3912108"/>
                </a:lnTo>
                <a:lnTo>
                  <a:pt x="565404" y="3886200"/>
                </a:lnTo>
                <a:close/>
              </a:path>
              <a:path w="1127760" h="3912235">
                <a:moveTo>
                  <a:pt x="388620" y="3886200"/>
                </a:moveTo>
                <a:lnTo>
                  <a:pt x="286512" y="3886200"/>
                </a:lnTo>
                <a:lnTo>
                  <a:pt x="286512" y="3912108"/>
                </a:lnTo>
                <a:lnTo>
                  <a:pt x="388620" y="3912108"/>
                </a:lnTo>
                <a:lnTo>
                  <a:pt x="388620" y="3886200"/>
                </a:lnTo>
                <a:close/>
              </a:path>
              <a:path w="1127760" h="3912235">
                <a:moveTo>
                  <a:pt x="210312" y="3886200"/>
                </a:moveTo>
                <a:lnTo>
                  <a:pt x="108204" y="3886200"/>
                </a:lnTo>
                <a:lnTo>
                  <a:pt x="108204" y="3912108"/>
                </a:lnTo>
                <a:lnTo>
                  <a:pt x="210312" y="3912108"/>
                </a:lnTo>
                <a:lnTo>
                  <a:pt x="210312" y="3886200"/>
                </a:lnTo>
                <a:close/>
              </a:path>
            </a:pathLst>
          </a:custGeom>
          <a:solidFill>
            <a:srgbClr val="FF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3C3D47B-E02A-4359-8F93-ACE2A606E003}"/>
              </a:ext>
            </a:extLst>
          </p:cNvPr>
          <p:cNvSpPr txBox="1"/>
          <p:nvPr/>
        </p:nvSpPr>
        <p:spPr>
          <a:xfrm>
            <a:off x="2561005" y="1925833"/>
            <a:ext cx="1537335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48% </a:t>
            </a:r>
            <a:r>
              <a:rPr sz="1400" dirty="0">
                <a:solidFill>
                  <a:srgbClr val="685F56"/>
                </a:solidFill>
                <a:latin typeface="Calibri"/>
                <a:cs typeface="Calibri"/>
              </a:rPr>
              <a:t>of</a:t>
            </a:r>
            <a:r>
              <a:rPr sz="1400" spc="-25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75+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households earn </a:t>
            </a:r>
            <a:r>
              <a:rPr sz="1400" dirty="0">
                <a:solidFill>
                  <a:srgbClr val="685F56"/>
                </a:solidFill>
                <a:latin typeface="Calibri"/>
                <a:cs typeface="Calibri"/>
              </a:rPr>
              <a:t>less  </a:t>
            </a: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than</a:t>
            </a:r>
            <a:r>
              <a:rPr sz="1400" spc="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$30,000.</a:t>
            </a:r>
            <a:endParaRPr sz="1400">
              <a:latin typeface="Calibri"/>
              <a:cs typeface="Calibri"/>
            </a:endParaRPr>
          </a:p>
          <a:p>
            <a:pPr marL="12700" marR="153670">
              <a:lnSpc>
                <a:spcPct val="100000"/>
              </a:lnSpc>
            </a:pP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Medicaid eligibility  starts </a:t>
            </a:r>
            <a:r>
              <a:rPr sz="1400" spc="-10" dirty="0">
                <a:solidFill>
                  <a:srgbClr val="685F56"/>
                </a:solidFill>
                <a:latin typeface="Calibri"/>
                <a:cs typeface="Calibri"/>
              </a:rPr>
              <a:t>at</a:t>
            </a:r>
            <a:r>
              <a:rPr sz="1400" spc="-25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685F56"/>
                </a:solidFill>
                <a:latin typeface="Calibri"/>
                <a:cs typeface="Calibri"/>
              </a:rPr>
              <a:t>$27,000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E6D0378D-E365-45CA-B7F1-3B7F231253CE}"/>
              </a:ext>
            </a:extLst>
          </p:cNvPr>
          <p:cNvSpPr/>
          <p:nvPr/>
        </p:nvSpPr>
        <p:spPr>
          <a:xfrm>
            <a:off x="1947343" y="2383538"/>
            <a:ext cx="535305" cy="132715"/>
          </a:xfrm>
          <a:custGeom>
            <a:avLst/>
            <a:gdLst/>
            <a:ahLst/>
            <a:cxnLst/>
            <a:rect l="l" t="t" r="r" b="b"/>
            <a:pathLst>
              <a:path w="535305" h="132714">
                <a:moveTo>
                  <a:pt x="120396" y="0"/>
                </a:moveTo>
                <a:lnTo>
                  <a:pt x="112776" y="3048"/>
                </a:lnTo>
                <a:lnTo>
                  <a:pt x="0" y="54864"/>
                </a:lnTo>
                <a:lnTo>
                  <a:pt x="100584" y="128016"/>
                </a:lnTo>
                <a:lnTo>
                  <a:pt x="108204" y="132588"/>
                </a:lnTo>
                <a:lnTo>
                  <a:pt x="115824" y="131064"/>
                </a:lnTo>
                <a:lnTo>
                  <a:pt x="124968" y="118872"/>
                </a:lnTo>
                <a:lnTo>
                  <a:pt x="123444" y="109728"/>
                </a:lnTo>
                <a:lnTo>
                  <a:pt x="117348" y="105156"/>
                </a:lnTo>
                <a:lnTo>
                  <a:pt x="79743" y="78194"/>
                </a:lnTo>
                <a:lnTo>
                  <a:pt x="27432" y="73152"/>
                </a:lnTo>
                <a:lnTo>
                  <a:pt x="30480" y="44196"/>
                </a:lnTo>
                <a:lnTo>
                  <a:pt x="92855" y="44196"/>
                </a:lnTo>
                <a:lnTo>
                  <a:pt x="124968" y="28956"/>
                </a:lnTo>
                <a:lnTo>
                  <a:pt x="132588" y="25908"/>
                </a:lnTo>
                <a:lnTo>
                  <a:pt x="135636" y="18288"/>
                </a:lnTo>
                <a:lnTo>
                  <a:pt x="132588" y="10668"/>
                </a:lnTo>
                <a:lnTo>
                  <a:pt x="128016" y="3048"/>
                </a:lnTo>
                <a:lnTo>
                  <a:pt x="120396" y="0"/>
                </a:lnTo>
                <a:close/>
              </a:path>
              <a:path w="535305" h="132714">
                <a:moveTo>
                  <a:pt x="82299" y="49205"/>
                </a:moveTo>
                <a:lnTo>
                  <a:pt x="56432" y="61481"/>
                </a:lnTo>
                <a:lnTo>
                  <a:pt x="79743" y="78194"/>
                </a:lnTo>
                <a:lnTo>
                  <a:pt x="533400" y="121920"/>
                </a:lnTo>
                <a:lnTo>
                  <a:pt x="534924" y="92964"/>
                </a:lnTo>
                <a:lnTo>
                  <a:pt x="82299" y="49205"/>
                </a:lnTo>
                <a:close/>
              </a:path>
              <a:path w="535305" h="132714">
                <a:moveTo>
                  <a:pt x="30480" y="44196"/>
                </a:moveTo>
                <a:lnTo>
                  <a:pt x="27432" y="73152"/>
                </a:lnTo>
                <a:lnTo>
                  <a:pt x="79743" y="78194"/>
                </a:lnTo>
                <a:lnTo>
                  <a:pt x="70585" y="71628"/>
                </a:lnTo>
                <a:lnTo>
                  <a:pt x="35052" y="71628"/>
                </a:lnTo>
                <a:lnTo>
                  <a:pt x="36576" y="47244"/>
                </a:lnTo>
                <a:lnTo>
                  <a:pt x="62007" y="47244"/>
                </a:lnTo>
                <a:lnTo>
                  <a:pt x="30480" y="44196"/>
                </a:lnTo>
                <a:close/>
              </a:path>
              <a:path w="535305" h="132714">
                <a:moveTo>
                  <a:pt x="36576" y="47244"/>
                </a:moveTo>
                <a:lnTo>
                  <a:pt x="35052" y="71628"/>
                </a:lnTo>
                <a:lnTo>
                  <a:pt x="56432" y="61481"/>
                </a:lnTo>
                <a:lnTo>
                  <a:pt x="36576" y="47244"/>
                </a:lnTo>
                <a:close/>
              </a:path>
              <a:path w="535305" h="132714">
                <a:moveTo>
                  <a:pt x="56432" y="61481"/>
                </a:moveTo>
                <a:lnTo>
                  <a:pt x="35052" y="71628"/>
                </a:lnTo>
                <a:lnTo>
                  <a:pt x="70585" y="71628"/>
                </a:lnTo>
                <a:lnTo>
                  <a:pt x="56432" y="61481"/>
                </a:lnTo>
                <a:close/>
              </a:path>
              <a:path w="535305" h="132714">
                <a:moveTo>
                  <a:pt x="62007" y="47244"/>
                </a:moveTo>
                <a:lnTo>
                  <a:pt x="36576" y="47244"/>
                </a:lnTo>
                <a:lnTo>
                  <a:pt x="56432" y="61481"/>
                </a:lnTo>
                <a:lnTo>
                  <a:pt x="82299" y="49205"/>
                </a:lnTo>
                <a:lnTo>
                  <a:pt x="62007" y="47244"/>
                </a:lnTo>
                <a:close/>
              </a:path>
              <a:path w="535305" h="132714">
                <a:moveTo>
                  <a:pt x="92855" y="44196"/>
                </a:moveTo>
                <a:lnTo>
                  <a:pt x="30480" y="44196"/>
                </a:lnTo>
                <a:lnTo>
                  <a:pt x="82299" y="49205"/>
                </a:lnTo>
                <a:lnTo>
                  <a:pt x="92855" y="44196"/>
                </a:lnTo>
                <a:close/>
              </a:path>
            </a:pathLst>
          </a:custGeom>
          <a:solidFill>
            <a:srgbClr val="FF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411B446-8933-4E1F-BC10-69F71C2CCA9A}"/>
              </a:ext>
            </a:extLst>
          </p:cNvPr>
          <p:cNvSpPr txBox="1"/>
          <p:nvPr/>
        </p:nvSpPr>
        <p:spPr>
          <a:xfrm>
            <a:off x="1494206" y="6502403"/>
            <a:ext cx="62420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685F56"/>
                </a:solidFill>
                <a:latin typeface="Calibri"/>
                <a:cs typeface="Calibri"/>
              </a:rPr>
              <a:t>Source: US </a:t>
            </a:r>
            <a:r>
              <a:rPr sz="1000" spc="-10" dirty="0">
                <a:solidFill>
                  <a:srgbClr val="685F56"/>
                </a:solidFill>
                <a:latin typeface="Calibri"/>
                <a:cs typeface="Calibri"/>
              </a:rPr>
              <a:t>Census,</a:t>
            </a:r>
            <a:r>
              <a:rPr sz="1000" spc="50" dirty="0">
                <a:solidFill>
                  <a:srgbClr val="685F56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685F56"/>
                </a:solidFill>
                <a:latin typeface="Calibri"/>
                <a:cs typeface="Calibri"/>
              </a:rPr>
              <a:t>https://</a:t>
            </a:r>
            <a:r>
              <a:rPr sz="1000" spc="-5" dirty="0">
                <a:solidFill>
                  <a:srgbClr val="685F56"/>
                </a:solidFill>
                <a:latin typeface="Calibri"/>
                <a:cs typeface="Calibri"/>
                <a:hlinkClick r:id="rId3"/>
              </a:rPr>
              <a:t>www.census.gov/data/tables/time-series/demo/income-poverty/cps-hinc/hinc-02.2016.html</a:t>
            </a:r>
            <a:endParaRPr sz="1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717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1533-0B0C-4EA7-B20E-0D4A91FD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AALC’s Financed?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7B8DDE54-9D15-4689-83EA-DCE12A8B134A}"/>
              </a:ext>
            </a:extLst>
          </p:cNvPr>
          <p:cNvSpPr txBox="1"/>
          <p:nvPr/>
        </p:nvSpPr>
        <p:spPr>
          <a:xfrm>
            <a:off x="592666" y="1323235"/>
            <a:ext cx="7991263" cy="45525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65" dirty="0">
                <a:latin typeface="Calibri"/>
                <a:cs typeface="Calibri"/>
              </a:rPr>
              <a:t>Tax </a:t>
            </a:r>
            <a:r>
              <a:rPr sz="2000" spc="-20" dirty="0">
                <a:latin typeface="Calibri"/>
                <a:cs typeface="Calibri"/>
              </a:rPr>
              <a:t>exempt </a:t>
            </a:r>
            <a:r>
              <a:rPr sz="2000" dirty="0">
                <a:latin typeface="Calibri"/>
                <a:cs typeface="Calibri"/>
              </a:rPr>
              <a:t>bonds and 4% </a:t>
            </a:r>
            <a:r>
              <a:rPr sz="2000" spc="-5" dirty="0">
                <a:latin typeface="Calibri"/>
                <a:cs typeface="Calibri"/>
              </a:rPr>
              <a:t>low income housing </a:t>
            </a:r>
            <a:r>
              <a:rPr sz="2000" spc="-20" dirty="0">
                <a:latin typeface="Calibri"/>
                <a:cs typeface="Calibri"/>
              </a:rPr>
              <a:t>tax </a:t>
            </a:r>
            <a:r>
              <a:rPr sz="2000" spc="-5" dirty="0">
                <a:latin typeface="Calibri"/>
                <a:cs typeface="Calibri"/>
              </a:rPr>
              <a:t>credits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(LIHTC)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Medicaid </a:t>
            </a:r>
            <a:r>
              <a:rPr sz="2000" spc="-20" dirty="0">
                <a:latin typeface="Calibri"/>
                <a:cs typeface="Calibri"/>
              </a:rPr>
              <a:t>Waiver </a:t>
            </a:r>
            <a:r>
              <a:rPr sz="2000" spc="-15" dirty="0">
                <a:latin typeface="Calibri"/>
                <a:cs typeface="Calibri"/>
              </a:rPr>
              <a:t>program</a:t>
            </a:r>
            <a:r>
              <a:rPr sz="2000" dirty="0">
                <a:latin typeface="Calibri"/>
                <a:cs typeface="Calibri"/>
              </a:rPr>
              <a:t> (1915c)</a:t>
            </a:r>
          </a:p>
          <a:p>
            <a:pPr marL="760730" marR="328295" lvl="1" indent="-286385">
              <a:lnSpc>
                <a:spcPct val="100000"/>
              </a:lnSpc>
              <a:spcBef>
                <a:spcPts val="600"/>
              </a:spcBef>
              <a:buSzPct val="75000"/>
              <a:buFont typeface="Arial"/>
              <a:buChar char="•"/>
              <a:tabLst>
                <a:tab pos="760730" algn="l"/>
                <a:tab pos="761365" algn="l"/>
              </a:tabLst>
            </a:pPr>
            <a:r>
              <a:rPr lang="en-US" sz="2000" spc="-15" dirty="0">
                <a:latin typeface="Calibri"/>
                <a:cs typeface="Calibri"/>
              </a:rPr>
              <a:t>Home and Community Based Setting (HCBS) </a:t>
            </a:r>
          </a:p>
          <a:p>
            <a:pPr marL="760730" marR="328295" lvl="1" indent="-286385">
              <a:lnSpc>
                <a:spcPct val="100000"/>
              </a:lnSpc>
              <a:spcBef>
                <a:spcPts val="600"/>
              </a:spcBef>
              <a:buSzPct val="75000"/>
              <a:buFont typeface="Arial"/>
              <a:buChar char="•"/>
              <a:tabLst>
                <a:tab pos="760730" algn="l"/>
                <a:tab pos="761365" algn="l"/>
              </a:tabLst>
            </a:pPr>
            <a:r>
              <a:rPr sz="2000" spc="-15" dirty="0">
                <a:latin typeface="Calibri"/>
                <a:cs typeface="Calibri"/>
              </a:rPr>
              <a:t>Rent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-10" dirty="0">
                <a:latin typeface="Calibri"/>
                <a:cs typeface="Calibri"/>
              </a:rPr>
              <a:t>set </a:t>
            </a:r>
            <a:r>
              <a:rPr sz="2000" spc="-15" dirty="0">
                <a:latin typeface="Calibri"/>
                <a:cs typeface="Calibri"/>
              </a:rPr>
              <a:t>at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Supplemental Security Income </a:t>
            </a:r>
            <a:r>
              <a:rPr sz="2000" dirty="0">
                <a:latin typeface="Calibri"/>
                <a:cs typeface="Calibri"/>
              </a:rPr>
              <a:t>(SSI) </a:t>
            </a:r>
            <a:r>
              <a:rPr sz="2000" spc="-5" dirty="0">
                <a:latin typeface="Calibri"/>
                <a:cs typeface="Calibri"/>
              </a:rPr>
              <a:t>amount less </a:t>
            </a:r>
            <a:r>
              <a:rPr sz="2000" dirty="0">
                <a:latin typeface="Calibri"/>
                <a:cs typeface="Calibri"/>
              </a:rPr>
              <a:t>a  </a:t>
            </a:r>
            <a:r>
              <a:rPr sz="2000" spc="-10" dirty="0">
                <a:latin typeface="Calibri"/>
                <a:cs typeface="Calibri"/>
              </a:rPr>
              <a:t>personal </a:t>
            </a:r>
            <a:r>
              <a:rPr sz="2000" spc="-5" dirty="0">
                <a:latin typeface="Calibri"/>
                <a:cs typeface="Calibri"/>
              </a:rPr>
              <a:t>allowance</a:t>
            </a:r>
            <a:r>
              <a:rPr sz="2000" spc="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  <a:p>
            <a:pPr marL="760730" lvl="1" indent="-286385">
              <a:lnSpc>
                <a:spcPct val="100000"/>
              </a:lnSpc>
              <a:spcBef>
                <a:spcPts val="600"/>
              </a:spcBef>
              <a:buSzPct val="75000"/>
              <a:buFont typeface="Arial"/>
              <a:buChar char="•"/>
              <a:tabLst>
                <a:tab pos="760730" algn="l"/>
                <a:tab pos="761365" algn="l"/>
              </a:tabLst>
            </a:pPr>
            <a:r>
              <a:rPr sz="2000" spc="-10" dirty="0">
                <a:latin typeface="Calibri"/>
                <a:cs typeface="Calibri"/>
              </a:rPr>
              <a:t>Assisted </a:t>
            </a:r>
            <a:r>
              <a:rPr sz="2000" spc="-5" dirty="0">
                <a:latin typeface="Calibri"/>
                <a:cs typeface="Calibri"/>
              </a:rPr>
              <a:t>living services </a:t>
            </a:r>
            <a:r>
              <a:rPr sz="2000" spc="-10" dirty="0">
                <a:latin typeface="Calibri"/>
                <a:cs typeface="Calibri"/>
              </a:rPr>
              <a:t>are </a:t>
            </a:r>
            <a:r>
              <a:rPr sz="2000" dirty="0">
                <a:latin typeface="Calibri"/>
                <a:cs typeface="Calibri"/>
              </a:rPr>
              <a:t>paid </a:t>
            </a:r>
            <a:r>
              <a:rPr sz="2000" spc="-5" dirty="0">
                <a:latin typeface="Calibri"/>
                <a:cs typeface="Calibri"/>
              </a:rPr>
              <a:t>by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Medicaid</a:t>
            </a:r>
            <a:r>
              <a:rPr lang="en-US" sz="2000" spc="-5" dirty="0">
                <a:latin typeface="Calibri"/>
                <a:cs typeface="Calibri"/>
              </a:rPr>
              <a:t>, rent paid by SSI</a:t>
            </a:r>
            <a:endParaRPr sz="2000" dirty="0">
              <a:latin typeface="Calibri"/>
              <a:cs typeface="Calibri"/>
            </a:endParaRPr>
          </a:p>
          <a:p>
            <a:pPr marL="760730" lvl="1" indent="-286385">
              <a:lnSpc>
                <a:spcPct val="100000"/>
              </a:lnSpc>
              <a:spcBef>
                <a:spcPts val="600"/>
              </a:spcBef>
              <a:buSzPct val="75000"/>
              <a:buFont typeface="Arial"/>
              <a:buChar char="•"/>
              <a:tabLst>
                <a:tab pos="760730" algn="l"/>
                <a:tab pos="761365" algn="l"/>
              </a:tabLst>
            </a:pPr>
            <a:r>
              <a:rPr sz="2000" spc="-10" dirty="0">
                <a:latin typeface="Calibri"/>
                <a:cs typeface="Calibri"/>
              </a:rPr>
              <a:t>For most </a:t>
            </a:r>
            <a:r>
              <a:rPr sz="2000" spc="-5" dirty="0">
                <a:latin typeface="Calibri"/>
                <a:cs typeface="Calibri"/>
              </a:rPr>
              <a:t>individuals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only </a:t>
            </a:r>
            <a:r>
              <a:rPr sz="2000" spc="-10" dirty="0">
                <a:latin typeface="Calibri"/>
                <a:cs typeface="Calibri"/>
              </a:rPr>
              <a:t>alternative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AALC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nursing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home</a:t>
            </a:r>
            <a:endParaRPr sz="2000" dirty="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20" dirty="0">
                <a:latin typeface="Calibri"/>
                <a:cs typeface="Calibri"/>
              </a:rPr>
              <a:t>Nationally, </a:t>
            </a:r>
            <a:r>
              <a:rPr sz="2000" spc="-15" dirty="0">
                <a:latin typeface="Calibri"/>
                <a:cs typeface="Calibri"/>
              </a:rPr>
              <a:t>State </a:t>
            </a:r>
            <a:r>
              <a:rPr sz="2000" spc="-5" dirty="0">
                <a:latin typeface="Calibri"/>
                <a:cs typeface="Calibri"/>
              </a:rPr>
              <a:t>Medicaid </a:t>
            </a:r>
            <a:r>
              <a:rPr sz="2000" spc="-10" dirty="0">
                <a:latin typeface="Calibri"/>
                <a:cs typeface="Calibri"/>
              </a:rPr>
              <a:t>costs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10" dirty="0">
                <a:latin typeface="Calibri"/>
                <a:cs typeface="Calibri"/>
              </a:rPr>
              <a:t>nursing </a:t>
            </a:r>
            <a:r>
              <a:rPr sz="2000" spc="-5" dirty="0">
                <a:latin typeface="Calibri"/>
                <a:cs typeface="Calibri"/>
              </a:rPr>
              <a:t>home </a:t>
            </a:r>
            <a:r>
              <a:rPr sz="2000" spc="-10" dirty="0">
                <a:latin typeface="Calibri"/>
                <a:cs typeface="Calibri"/>
              </a:rPr>
              <a:t>residents are </a:t>
            </a:r>
            <a:r>
              <a:rPr sz="2000" dirty="0">
                <a:latin typeface="Calibri"/>
                <a:cs typeface="Calibri"/>
              </a:rPr>
              <a:t>50% higher  than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lang="en-US" sz="2000" spc="-15" dirty="0">
                <a:latin typeface="Calibri"/>
                <a:cs typeface="Calibri"/>
              </a:rPr>
              <a:t>HCBS waiver </a:t>
            </a:r>
            <a:r>
              <a:rPr sz="2000" spc="-10" dirty="0">
                <a:latin typeface="Calibri"/>
                <a:cs typeface="Calibri"/>
              </a:rPr>
              <a:t>assisted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living</a:t>
            </a:r>
            <a:endParaRPr sz="2000" dirty="0">
              <a:latin typeface="Calibri"/>
              <a:cs typeface="Calibri"/>
            </a:endParaRPr>
          </a:p>
          <a:p>
            <a:pPr marL="299085" marR="283845" indent="-286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latin typeface="Calibri"/>
                <a:cs typeface="Calibri"/>
              </a:rPr>
              <a:t>Non-Medicaid </a:t>
            </a:r>
            <a:r>
              <a:rPr sz="2000" spc="-10" dirty="0">
                <a:latin typeface="Calibri"/>
                <a:cs typeface="Calibri"/>
              </a:rPr>
              <a:t>residents’ </a:t>
            </a:r>
            <a:r>
              <a:rPr sz="2000" spc="-15" dirty="0">
                <a:latin typeface="Calibri"/>
                <a:cs typeface="Calibri"/>
              </a:rPr>
              <a:t>rent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-10" dirty="0">
                <a:latin typeface="Calibri"/>
                <a:cs typeface="Calibri"/>
              </a:rPr>
              <a:t>limited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60% AMI </a:t>
            </a:r>
            <a:r>
              <a:rPr lang="en-US" sz="2000" dirty="0">
                <a:latin typeface="Calibri"/>
                <a:cs typeface="Calibri"/>
              </a:rPr>
              <a:t>under tax credit rents</a:t>
            </a:r>
            <a:r>
              <a:rPr sz="2000" spc="-5" dirty="0">
                <a:latin typeface="Calibri"/>
                <a:cs typeface="Calibri"/>
              </a:rPr>
              <a:t>,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AND</a:t>
            </a:r>
            <a:endParaRPr sz="2000" dirty="0">
              <a:latin typeface="Calibri"/>
              <a:cs typeface="Calibri"/>
            </a:endParaRPr>
          </a:p>
          <a:p>
            <a:pPr marL="760730" lvl="1" indent="-286385">
              <a:lnSpc>
                <a:spcPct val="100000"/>
              </a:lnSpc>
              <a:spcBef>
                <a:spcPts val="1200"/>
              </a:spcBef>
              <a:buSzPct val="75000"/>
              <a:buFont typeface="Arial"/>
              <a:buChar char="•"/>
              <a:tabLst>
                <a:tab pos="760730" algn="l"/>
                <a:tab pos="761365" algn="l"/>
              </a:tabLst>
            </a:pPr>
            <a:r>
              <a:rPr sz="2000" dirty="0">
                <a:latin typeface="Calibri"/>
                <a:cs typeface="Calibri"/>
              </a:rPr>
              <a:t>When </a:t>
            </a:r>
            <a:r>
              <a:rPr sz="2000" spc="-10" dirty="0">
                <a:latin typeface="Calibri"/>
                <a:cs typeface="Calibri"/>
              </a:rPr>
              <a:t>you </a:t>
            </a:r>
            <a:r>
              <a:rPr sz="2000" dirty="0">
                <a:latin typeface="Calibri"/>
                <a:cs typeface="Calibri"/>
              </a:rPr>
              <a:t>run out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savings, you </a:t>
            </a:r>
            <a:r>
              <a:rPr sz="2000" spc="-5" dirty="0">
                <a:latin typeface="Calibri"/>
                <a:cs typeface="Calibri"/>
              </a:rPr>
              <a:t>can </a:t>
            </a:r>
            <a:r>
              <a:rPr sz="2000" spc="-25" dirty="0">
                <a:latin typeface="Calibri"/>
                <a:cs typeface="Calibri"/>
              </a:rPr>
              <a:t>stay </a:t>
            </a:r>
            <a:r>
              <a:rPr sz="2000" spc="-5" dirty="0">
                <a:latin typeface="Calibri"/>
                <a:cs typeface="Calibri"/>
              </a:rPr>
              <a:t>in your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apartment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87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7DE0-0209-40E2-AEAC-08557E43D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Tax-Exempt Bonds	 &amp; LIHTC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B9E86-9D2D-4F15-91FD-2FC5F376F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7" y="1622425"/>
            <a:ext cx="7922683" cy="4351338"/>
          </a:xfrm>
        </p:spPr>
        <p:txBody>
          <a:bodyPr/>
          <a:lstStyle/>
          <a:p>
            <a:r>
              <a:rPr lang="en-US" sz="2000" dirty="0"/>
              <a:t>Most AALC are financed with Tax-Exempt Bonds and tax credits (LIHTC)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Limited capital market demand for AALC debt and equity</a:t>
            </a:r>
          </a:p>
          <a:p>
            <a:pPr lvl="1"/>
            <a:r>
              <a:rPr lang="en-US" sz="1600" dirty="0"/>
              <a:t>No owner equity required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Hard Debt will be 60-75% of permanent financing, 1.30x – 1.40x DCR</a:t>
            </a:r>
          </a:p>
          <a:p>
            <a:endParaRPr lang="en-US" sz="2000" dirty="0"/>
          </a:p>
          <a:p>
            <a:r>
              <a:rPr lang="en-US" sz="2000" dirty="0"/>
              <a:t>Substantial Debt Service and Operating Reserves</a:t>
            </a:r>
          </a:p>
          <a:p>
            <a:endParaRPr lang="en-US" sz="2000" dirty="0"/>
          </a:p>
          <a:p>
            <a:r>
              <a:rPr lang="en-US" sz="2000" dirty="0"/>
              <a:t>LIHTC income limits</a:t>
            </a:r>
          </a:p>
          <a:p>
            <a:endParaRPr lang="en-US" sz="2000" dirty="0"/>
          </a:p>
          <a:p>
            <a:r>
              <a:rPr lang="en-US" sz="2000" dirty="0"/>
              <a:t>Housing vs. healthcare </a:t>
            </a:r>
          </a:p>
        </p:txBody>
      </p:sp>
    </p:spTree>
    <p:extLst>
      <p:ext uri="{BB962C8B-B14F-4D97-AF65-F5344CB8AC3E}">
        <p14:creationId xmlns:p14="http://schemas.microsoft.com/office/powerpoint/2010/main" val="153689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85F5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2434</TotalTime>
  <Words>1574</Words>
  <Application>Microsoft Office PowerPoint</Application>
  <PresentationFormat>On-screen Show (4:3)</PresentationFormat>
  <Paragraphs>300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Georgia</vt:lpstr>
      <vt:lpstr>Helvetica</vt:lpstr>
      <vt:lpstr>Times New Roman</vt:lpstr>
      <vt:lpstr>Wingdings</vt:lpstr>
      <vt:lpstr>Office Theme</vt:lpstr>
      <vt:lpstr>1_Office Theme</vt:lpstr>
      <vt:lpstr>2_Office Theme</vt:lpstr>
      <vt:lpstr>Affordable Assisted Living Communities</vt:lpstr>
      <vt:lpstr>Agenda</vt:lpstr>
      <vt:lpstr>The Carding Group LLC</vt:lpstr>
      <vt:lpstr>PowerPoint Presentation</vt:lpstr>
      <vt:lpstr>What is an AALC?</vt:lpstr>
      <vt:lpstr>Nationwide Shift to AALC</vt:lpstr>
      <vt:lpstr>U.S. Senior Demographic - Income</vt:lpstr>
      <vt:lpstr>How Are AALC’s Financed?</vt:lpstr>
      <vt:lpstr>Tax-Exempt Bonds  &amp; LIHTC </vt:lpstr>
      <vt:lpstr>PowerPoint Presentation</vt:lpstr>
      <vt:lpstr>Medicaid Elderly Waiver</vt:lpstr>
      <vt:lpstr>State Medicaid Waiver Programs</vt:lpstr>
      <vt:lpstr>Due Diligence on State Program</vt:lpstr>
      <vt:lpstr>Assessing AL Waiver Programs</vt:lpstr>
      <vt:lpstr>Carding Group Activity</vt:lpstr>
      <vt:lpstr>Illinois</vt:lpstr>
      <vt:lpstr>Indiana</vt:lpstr>
      <vt:lpstr>Arizona</vt:lpstr>
      <vt:lpstr>New Jersey</vt:lpstr>
      <vt:lpstr>Minnesota</vt:lpstr>
      <vt:lpstr>Ohio</vt:lpstr>
      <vt:lpstr>Colorado</vt:lpstr>
      <vt:lpstr>MA, NY &amp; PA</vt:lpstr>
      <vt:lpstr>Maryland &amp; Virginia</vt:lpstr>
      <vt:lpstr>PowerPoint Presentation</vt:lpstr>
      <vt:lpstr>Revenue Sources</vt:lpstr>
      <vt:lpstr>Market Potential</vt:lpstr>
      <vt:lpstr>Operating Expenses </vt:lpstr>
      <vt:lpstr>Reserves </vt:lpstr>
      <vt:lpstr>PowerPoint Presentation</vt:lpstr>
      <vt:lpstr>The Peninsula Bronx, NY</vt:lpstr>
      <vt:lpstr>PowerPoint Presentation</vt:lpstr>
      <vt:lpstr>PowerPoint Presentation</vt:lpstr>
      <vt:lpstr>Exterior Rendering</vt:lpstr>
      <vt:lpstr>SOUTHERN AVENUE AAL</vt:lpstr>
      <vt:lpstr>SITE PLAN</vt:lpstr>
      <vt:lpstr>GROUND FLOOR PLAN</vt:lpstr>
      <vt:lpstr>TYPICAL FLOOR PLAN</vt:lpstr>
      <vt:lpstr>Interior Rendering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Clark</dc:creator>
  <cp:lastModifiedBy>Kimberly Price</cp:lastModifiedBy>
  <cp:revision>84</cp:revision>
  <cp:lastPrinted>2018-09-26T16:32:53Z</cp:lastPrinted>
  <dcterms:created xsi:type="dcterms:W3CDTF">2017-07-19T18:14:52Z</dcterms:created>
  <dcterms:modified xsi:type="dcterms:W3CDTF">2018-10-01T17:12:27Z</dcterms:modified>
</cp:coreProperties>
</file>