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62" r:id="rId1"/>
  </p:sldMasterIdLst>
  <p:notesMasterIdLst>
    <p:notesMasterId r:id="rId23"/>
  </p:notesMasterIdLst>
  <p:sldIdLst>
    <p:sldId id="256" r:id="rId2"/>
    <p:sldId id="273" r:id="rId3"/>
    <p:sldId id="315" r:id="rId4"/>
    <p:sldId id="316" r:id="rId5"/>
    <p:sldId id="317" r:id="rId6"/>
    <p:sldId id="319" r:id="rId7"/>
    <p:sldId id="275" r:id="rId8"/>
    <p:sldId id="257" r:id="rId9"/>
    <p:sldId id="324" r:id="rId10"/>
    <p:sldId id="292" r:id="rId11"/>
    <p:sldId id="320" r:id="rId12"/>
    <p:sldId id="314" r:id="rId13"/>
    <p:sldId id="327" r:id="rId14"/>
    <p:sldId id="330" r:id="rId15"/>
    <p:sldId id="331" r:id="rId16"/>
    <p:sldId id="332" r:id="rId17"/>
    <p:sldId id="326" r:id="rId18"/>
    <p:sldId id="291" r:id="rId19"/>
    <p:sldId id="325" r:id="rId20"/>
    <p:sldId id="322" r:id="rId21"/>
    <p:sldId id="32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50E"/>
    <a:srgbClr val="DD239B"/>
    <a:srgbClr val="2234DE"/>
    <a:srgbClr val="A90758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4DA64-290F-4F2F-9566-5779C6EED2F4}" v="41" dt="2018-10-04T00:47:38.430"/>
    <p1510:client id="{649ED325-DA57-4791-9116-ED8C1C323FF5}" v="9" dt="2018-10-04T01:01:38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6" autoAdjust="0"/>
    <p:restoredTop sz="90816" autoAdjust="0"/>
  </p:normalViewPr>
  <p:slideViewPr>
    <p:cSldViewPr snapToGrid="0">
      <p:cViewPr varScale="1">
        <p:scale>
          <a:sx n="93" d="100"/>
          <a:sy n="93" d="100"/>
        </p:scale>
        <p:origin x="8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664" y="-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A882-00DA-49F3-9CBB-50F9F1C6B79F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47AE-49F2-480C-8836-09197BCA8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17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7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7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5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2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2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1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87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21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3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67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5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0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4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7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4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547AE-49F2-480C-8836-09197BCA8E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5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2157-F17F-4EA3-BDFC-D39BFD5488FE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87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A6D6-70AB-46BA-880B-9C21C6824197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56A2-A6BD-4C9D-97DB-E6DFE4A5DB0B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7279"/>
            <a:ext cx="7543800" cy="5016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3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36295"/>
            <a:ext cx="7543801" cy="423279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B04-10AA-452E-BDDF-AF632A1673AC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6496-4E95-48E8-9374-59747EE452CF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5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471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2FAE-8061-4823-A853-35603F84FE1D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7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136D-0666-4660-90B6-D5CF2F99C01D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E0C8A0-DE69-43D5-8CDB-2D60E1CC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30F-6BEC-4442-930B-1AB8D59B572F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7662C1-4C75-4DB2-A4A3-A7D1D7C7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33D012-5001-4EF0-AC78-63075377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56AF-C4DB-4F66-8009-D4687B5CF422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629749-6230-49D0-9864-CEE2B30DB074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5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193B-C41E-4A0E-8F5F-1FE721A00897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505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BEB30F-6BEC-4442-930B-1AB8D59B572F}" type="datetime1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D905B4-3141-4E9D-BD4D-609E61F634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8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A77DD2C1-0122-44FD-8A7F-7BC5E8565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7CD08-D5E4-4C33-8EDB-0D91EF752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r>
              <a:rPr lang="en-US" sz="5600" cap="all" dirty="0">
                <a:latin typeface="Helvetica" panose="020B0604020202020204" pitchFamily="34" charset="0"/>
                <a:cs typeface="Helvetica" panose="020B0604020202020204" pitchFamily="34" charset="0"/>
              </a:rPr>
              <a:t>Long-Term Care in DC</a:t>
            </a:r>
            <a:br>
              <a:rPr lang="en-US" sz="5600" cap="all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5600" cap="all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i="1" cap="all" dirty="0">
                <a:latin typeface="Helvetica" panose="020B0604020202020204" pitchFamily="34" charset="0"/>
                <a:cs typeface="Helvetica" panose="020B0604020202020204" pitchFamily="34" charset="0"/>
              </a:rPr>
              <a:t>A Roadmap to 2028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26115-D7D3-488A-BA3B-32EF25FAC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October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2018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DA15C7-7445-4777-A008-766B46743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5A7B6757-994C-4B75-ABFE-D8F9E760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2">
            <a:extLst>
              <a:ext uri="{FF2B5EF4-FFF2-40B4-BE49-F238E27FC236}">
                <a16:creationId xmlns:a16="http://schemas.microsoft.com/office/drawing/2014/main" id="{46BC3A56-B546-4061-8E22-D2983771D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923A7353-9373-4700-8B89-F4F7BA2D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220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E418-8B89-45F4-AA90-238045E6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697024" cy="501627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Frail Older Adults in dc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74FFC-11A6-4169-9974-A30D7682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FC7B6-DB05-447C-B268-A3B84C286FBC}"/>
              </a:ext>
            </a:extLst>
          </p:cNvPr>
          <p:cNvSpPr txBox="1"/>
          <p:nvPr/>
        </p:nvSpPr>
        <p:spPr>
          <a:xfrm>
            <a:off x="164295" y="6379014"/>
            <a:ext cx="754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>
                <a:solidFill>
                  <a:schemeClr val="bg1"/>
                </a:solidFill>
              </a:rPr>
              <a:t>1</a:t>
            </a:r>
            <a:r>
              <a:rPr lang="en-US" sz="900" i="1" dirty="0">
                <a:solidFill>
                  <a:schemeClr val="bg1"/>
                </a:solidFill>
              </a:rPr>
              <a:t>US Census Bureau, American Community Survey, 2012 – 2016 averages; analysis by Doug Hillmer</a:t>
            </a:r>
          </a:p>
          <a:p>
            <a:endParaRPr lang="en-US" sz="9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D1994-37E5-4DE5-B3C7-8C7593562A9F}"/>
              </a:ext>
            </a:extLst>
          </p:cNvPr>
          <p:cNvSpPr txBox="1"/>
          <p:nvPr/>
        </p:nvSpPr>
        <p:spPr>
          <a:xfrm>
            <a:off x="125203" y="1027645"/>
            <a:ext cx="872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33% (or 24,000) of DCs 65+ population have one or more “difficulties” as defined by the US Census Bureau</a:t>
            </a:r>
            <a:r>
              <a:rPr lang="en-US" b="1" baseline="30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en-US" sz="20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 39">
            <a:extLst>
              <a:ext uri="{FF2B5EF4-FFF2-40B4-BE49-F238E27FC236}">
                <a16:creationId xmlns:a16="http://schemas.microsoft.com/office/drawing/2014/main" id="{A47D4A62-FE31-4115-8BD5-EB5E001A6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79" y="13098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276D8B49-065B-4DD0-AD2B-C4AB2DFF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79" y="17670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6F6A2674-DA45-4971-9E12-11A84D6A14AE}"/>
              </a:ext>
            </a:extLst>
          </p:cNvPr>
          <p:cNvSpPr>
            <a:spLocks noChangeAspect="1"/>
          </p:cNvSpPr>
          <p:nvPr/>
        </p:nvSpPr>
        <p:spPr>
          <a:xfrm>
            <a:off x="1651333" y="2315655"/>
            <a:ext cx="1390382" cy="73152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Vision</a:t>
            </a:r>
            <a:endParaRPr lang="en-US" sz="15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BCD3C5A7-8C94-481F-AF99-D1C4B7D5D7D3}"/>
              </a:ext>
            </a:extLst>
          </p:cNvPr>
          <p:cNvSpPr>
            <a:spLocks noChangeAspect="1"/>
          </p:cNvSpPr>
          <p:nvPr/>
        </p:nvSpPr>
        <p:spPr>
          <a:xfrm>
            <a:off x="4594978" y="2322750"/>
            <a:ext cx="1390382" cy="73152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Independent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Living</a:t>
            </a:r>
            <a:endParaRPr lang="en-US" sz="15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C23E5214-6166-4D9E-9613-D878E09CFDC2}"/>
              </a:ext>
            </a:extLst>
          </p:cNvPr>
          <p:cNvSpPr>
            <a:spLocks noChangeAspect="1"/>
          </p:cNvSpPr>
          <p:nvPr/>
        </p:nvSpPr>
        <p:spPr>
          <a:xfrm>
            <a:off x="6082760" y="2315655"/>
            <a:ext cx="1390382" cy="73152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Ambulatory</a:t>
            </a:r>
            <a:endParaRPr lang="en-US" sz="15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2139ECE7-C809-44E6-9E40-A77011250493}"/>
              </a:ext>
            </a:extLst>
          </p:cNvPr>
          <p:cNvSpPr>
            <a:spLocks noChangeAspect="1"/>
          </p:cNvSpPr>
          <p:nvPr/>
        </p:nvSpPr>
        <p:spPr>
          <a:xfrm>
            <a:off x="7570542" y="2322750"/>
            <a:ext cx="1390382" cy="73152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Cognitive</a:t>
            </a:r>
            <a:endParaRPr lang="en-US" sz="15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7E32336C-84DA-48DC-80D8-CBEA5F0C3151}"/>
              </a:ext>
            </a:extLst>
          </p:cNvPr>
          <p:cNvSpPr>
            <a:spLocks noChangeAspect="1"/>
          </p:cNvSpPr>
          <p:nvPr/>
        </p:nvSpPr>
        <p:spPr>
          <a:xfrm>
            <a:off x="178781" y="2324912"/>
            <a:ext cx="1390382" cy="73152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Self-Care</a:t>
            </a:r>
            <a:endParaRPr lang="en-US" sz="15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B0EC9DF-B66E-4CA3-AD7A-2DAE70E32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03737"/>
              </p:ext>
            </p:extLst>
          </p:nvPr>
        </p:nvGraphicFramePr>
        <p:xfrm>
          <a:off x="501905" y="3552085"/>
          <a:ext cx="814964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822">
                  <a:extLst>
                    <a:ext uri="{9D8B030D-6E8A-4147-A177-3AD203B41FA5}">
                      <a16:colId xmlns:a16="http://schemas.microsoft.com/office/drawing/2014/main" val="3312327612"/>
                    </a:ext>
                  </a:extLst>
                </a:gridCol>
                <a:gridCol w="4074822">
                  <a:extLst>
                    <a:ext uri="{9D8B030D-6E8A-4147-A177-3AD203B41FA5}">
                      <a16:colId xmlns:a16="http://schemas.microsoft.com/office/drawing/2014/main" val="3267816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49% have difficulty living independently</a:t>
                      </a:r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 those who have difficulty living independently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47% have difficulty walking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 have difficulty with self-care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26% have a cognitive disability</a:t>
                      </a:r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~3,000 are married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~4,000 live alone (30% are men)</a:t>
                      </a:r>
                    </a:p>
                    <a:p>
                      <a:endParaRPr lang="en-US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~2,600 women live with other family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425936"/>
                  </a:ext>
                </a:extLst>
              </a:tr>
            </a:tbl>
          </a:graphicData>
        </a:graphic>
      </p:graphicFrame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397F4D11-1C5A-41FB-8557-D0CA83BE0515}"/>
              </a:ext>
            </a:extLst>
          </p:cNvPr>
          <p:cNvSpPr>
            <a:spLocks noChangeAspect="1"/>
          </p:cNvSpPr>
          <p:nvPr/>
        </p:nvSpPr>
        <p:spPr>
          <a:xfrm>
            <a:off x="3112868" y="2315655"/>
            <a:ext cx="1390382" cy="73152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Hearing</a:t>
            </a:r>
            <a:endParaRPr lang="en-US" sz="15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5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EEB07AE1-7078-43FB-8B45-A3A67D1B1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3" r="14822" b="6999"/>
          <a:stretch/>
        </p:blipFill>
        <p:spPr>
          <a:xfrm>
            <a:off x="20" y="11"/>
            <a:ext cx="4571980" cy="63780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D11-ED8D-4E2C-BA27-5269F789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0452" y="6459785"/>
            <a:ext cx="4273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3D905B4-3141-4E9D-BD4D-609E61F63497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B22BA8-E439-406F-A187-FEA286F020C8}"/>
              </a:ext>
            </a:extLst>
          </p:cNvPr>
          <p:cNvSpPr txBox="1"/>
          <p:nvPr/>
        </p:nvSpPr>
        <p:spPr>
          <a:xfrm>
            <a:off x="4663577" y="144970"/>
            <a:ext cx="4369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Darkest blue shows highest projected growth in seniors 2015 – 2025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~52% will need LTC at some point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2028 DC’s 65+, with a disability population to increase up to 30%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 out of 100 will need long term care for 2 years or less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 out of 100 will need long-term care for 5 years or more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 u="sng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Assisted Living Units 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facilities 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 for 851 residents 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 of wards have </a:t>
            </a:r>
            <a:r>
              <a:rPr lang="en-US" sz="16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</a:t>
            </a: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facilities</a:t>
            </a:r>
          </a:p>
          <a:p>
            <a:pPr marL="285750" indent="-16986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Representing 49% adults 60 to 85+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5C1DBCB-76F4-43D3-9AA2-6431DA17BF91}"/>
              </a:ext>
            </a:extLst>
          </p:cNvPr>
          <p:cNvSpPr>
            <a:spLocks noChangeAspect="1"/>
          </p:cNvSpPr>
          <p:nvPr/>
        </p:nvSpPr>
        <p:spPr>
          <a:xfrm>
            <a:off x="5683597" y="4556702"/>
            <a:ext cx="129605" cy="123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0E8ACAE-4D29-4AC9-A986-A5BBD472F5B3}"/>
              </a:ext>
            </a:extLst>
          </p:cNvPr>
          <p:cNvSpPr>
            <a:spLocks noChangeAspect="1"/>
          </p:cNvSpPr>
          <p:nvPr/>
        </p:nvSpPr>
        <p:spPr>
          <a:xfrm>
            <a:off x="7037359" y="4559939"/>
            <a:ext cx="69919" cy="66404"/>
          </a:xfrm>
          <a:prstGeom prst="ellipse">
            <a:avLst/>
          </a:prstGeom>
          <a:solidFill>
            <a:srgbClr val="F25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7460C2-20EF-4AE1-A2F6-808B82DC70E0}"/>
              </a:ext>
            </a:extLst>
          </p:cNvPr>
          <p:cNvSpPr txBox="1"/>
          <p:nvPr/>
        </p:nvSpPr>
        <p:spPr>
          <a:xfrm>
            <a:off x="5865279" y="4472052"/>
            <a:ext cx="9592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30-49 (4)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1D26B1-9677-44F0-AE4E-AC456A81A80D}"/>
              </a:ext>
            </a:extLst>
          </p:cNvPr>
          <p:cNvSpPr txBox="1"/>
          <p:nvPr/>
        </p:nvSpPr>
        <p:spPr>
          <a:xfrm>
            <a:off x="7095313" y="4464748"/>
            <a:ext cx="9592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8-15 (2)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E8E3AC-68A1-4E9A-80FA-D4C6E6BE6C08}"/>
              </a:ext>
            </a:extLst>
          </p:cNvPr>
          <p:cNvSpPr>
            <a:spLocks noChangeAspect="1"/>
          </p:cNvSpPr>
          <p:nvPr/>
        </p:nvSpPr>
        <p:spPr>
          <a:xfrm>
            <a:off x="17187" y="1733430"/>
            <a:ext cx="394734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C3FB31-BC5F-455C-9114-BAA207CD249E}"/>
              </a:ext>
            </a:extLst>
          </p:cNvPr>
          <p:cNvSpPr>
            <a:spLocks noChangeAspect="1"/>
          </p:cNvSpPr>
          <p:nvPr/>
        </p:nvSpPr>
        <p:spPr>
          <a:xfrm>
            <a:off x="762735" y="993362"/>
            <a:ext cx="192561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BB2CC1-E00F-4A5E-A7D4-327D85E672CD}"/>
              </a:ext>
            </a:extLst>
          </p:cNvPr>
          <p:cNvSpPr>
            <a:spLocks noChangeAspect="1"/>
          </p:cNvSpPr>
          <p:nvPr/>
        </p:nvSpPr>
        <p:spPr>
          <a:xfrm>
            <a:off x="1125681" y="960120"/>
            <a:ext cx="192561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5802D0E-7B32-45F6-BFB1-5B7D93C0BF0D}"/>
              </a:ext>
            </a:extLst>
          </p:cNvPr>
          <p:cNvSpPr>
            <a:spLocks noChangeAspect="1"/>
          </p:cNvSpPr>
          <p:nvPr/>
        </p:nvSpPr>
        <p:spPr>
          <a:xfrm>
            <a:off x="866383" y="1491357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D4D472-F4FA-4F86-9530-3BDADAA75F2B}"/>
              </a:ext>
            </a:extLst>
          </p:cNvPr>
          <p:cNvSpPr>
            <a:spLocks noChangeAspect="1"/>
          </p:cNvSpPr>
          <p:nvPr/>
        </p:nvSpPr>
        <p:spPr>
          <a:xfrm>
            <a:off x="1003543" y="1179098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41BCD7B-03E9-4F84-B96A-5B548FCA1DCE}"/>
              </a:ext>
            </a:extLst>
          </p:cNvPr>
          <p:cNvSpPr>
            <a:spLocks noChangeAspect="1"/>
          </p:cNvSpPr>
          <p:nvPr/>
        </p:nvSpPr>
        <p:spPr>
          <a:xfrm>
            <a:off x="1076891" y="736305"/>
            <a:ext cx="129605" cy="123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A326821-2BF9-4C77-B8FA-D26BB3595F8C}"/>
              </a:ext>
            </a:extLst>
          </p:cNvPr>
          <p:cNvSpPr>
            <a:spLocks noChangeAspect="1"/>
          </p:cNvSpPr>
          <p:nvPr/>
        </p:nvSpPr>
        <p:spPr>
          <a:xfrm>
            <a:off x="1318892" y="502690"/>
            <a:ext cx="129605" cy="123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E49D7A9-BABD-441C-BB6D-BBC00B8C9CA9}"/>
              </a:ext>
            </a:extLst>
          </p:cNvPr>
          <p:cNvSpPr>
            <a:spLocks noChangeAspect="1"/>
          </p:cNvSpPr>
          <p:nvPr/>
        </p:nvSpPr>
        <p:spPr>
          <a:xfrm>
            <a:off x="1311067" y="1547683"/>
            <a:ext cx="129605" cy="123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2F16500-96E6-48DA-BED7-196E37702F9C}"/>
              </a:ext>
            </a:extLst>
          </p:cNvPr>
          <p:cNvSpPr>
            <a:spLocks noChangeAspect="1"/>
          </p:cNvSpPr>
          <p:nvPr/>
        </p:nvSpPr>
        <p:spPr>
          <a:xfrm>
            <a:off x="1957706" y="1642588"/>
            <a:ext cx="129605" cy="123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2214D72-4F1D-4716-99D8-3FC5BE8AECD3}"/>
              </a:ext>
            </a:extLst>
          </p:cNvPr>
          <p:cNvSpPr>
            <a:spLocks noChangeAspect="1"/>
          </p:cNvSpPr>
          <p:nvPr/>
        </p:nvSpPr>
        <p:spPr>
          <a:xfrm>
            <a:off x="2189729" y="1848111"/>
            <a:ext cx="192561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5C647AA-E320-4617-BEA3-6C57F184527C}"/>
              </a:ext>
            </a:extLst>
          </p:cNvPr>
          <p:cNvSpPr>
            <a:spLocks noChangeAspect="1"/>
          </p:cNvSpPr>
          <p:nvPr/>
        </p:nvSpPr>
        <p:spPr>
          <a:xfrm>
            <a:off x="2083088" y="2487729"/>
            <a:ext cx="192561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CD625-F451-4D68-9748-1B85E88CED40}"/>
              </a:ext>
            </a:extLst>
          </p:cNvPr>
          <p:cNvSpPr txBox="1"/>
          <p:nvPr/>
        </p:nvSpPr>
        <p:spPr>
          <a:xfrm>
            <a:off x="4896674" y="5024002"/>
            <a:ext cx="3831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Day Programs &amp; Capacity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Downtown Cluster (45-48)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Brookland (60)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Forest Side Memory Care (10)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Iona (50)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9E0EF0-43A0-4079-AD21-9FC7FF7FA3BB}"/>
              </a:ext>
            </a:extLst>
          </p:cNvPr>
          <p:cNvSpPr txBox="1"/>
          <p:nvPr/>
        </p:nvSpPr>
        <p:spPr>
          <a:xfrm>
            <a:off x="17187" y="6465900"/>
            <a:ext cx="977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>
                <a:solidFill>
                  <a:schemeClr val="accent1"/>
                </a:solidFill>
              </a:rPr>
              <a:t>1</a:t>
            </a:r>
            <a:r>
              <a:rPr lang="en-US" sz="900" i="1" dirty="0">
                <a:solidFill>
                  <a:schemeClr val="accent1"/>
                </a:solidFill>
              </a:rPr>
              <a:t>How the Medicaid Debate Affects Long-Term Care Insurance Decisions, Ron Lieber, New York Times, July 14, 2017</a:t>
            </a:r>
          </a:p>
          <a:p>
            <a:r>
              <a:rPr lang="en-US" sz="900" i="1" baseline="30000" dirty="0">
                <a:solidFill>
                  <a:schemeClr val="accent1"/>
                </a:solidFill>
              </a:rPr>
              <a:t>2</a:t>
            </a:r>
            <a:r>
              <a:rPr lang="en-US" sz="900" i="1" dirty="0">
                <a:solidFill>
                  <a:schemeClr val="accent1"/>
                </a:solidFill>
              </a:rPr>
              <a:t>District of Columbia Office of Planning/State Data Center, September  8, 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87679E-EFCE-4987-9C6A-1904651B5FE7}"/>
              </a:ext>
            </a:extLst>
          </p:cNvPr>
          <p:cNvSpPr txBox="1"/>
          <p:nvPr/>
        </p:nvSpPr>
        <p:spPr>
          <a:xfrm>
            <a:off x="4896674" y="4023332"/>
            <a:ext cx="38557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E7E708-78E4-49D5-95FE-A734CB9D034F}"/>
              </a:ext>
            </a:extLst>
          </p:cNvPr>
          <p:cNvSpPr>
            <a:spLocks noChangeAspect="1"/>
          </p:cNvSpPr>
          <p:nvPr/>
        </p:nvSpPr>
        <p:spPr>
          <a:xfrm>
            <a:off x="5016021" y="4037399"/>
            <a:ext cx="394734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10B9ED-7191-46CF-AC12-449BA38D51D5}"/>
              </a:ext>
            </a:extLst>
          </p:cNvPr>
          <p:cNvSpPr>
            <a:spLocks noChangeAspect="1"/>
          </p:cNvSpPr>
          <p:nvPr/>
        </p:nvSpPr>
        <p:spPr>
          <a:xfrm>
            <a:off x="6310096" y="4080378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ABFDD8-4657-421C-8618-629FEB3B7F40}"/>
              </a:ext>
            </a:extLst>
          </p:cNvPr>
          <p:cNvSpPr>
            <a:spLocks noChangeAspect="1"/>
          </p:cNvSpPr>
          <p:nvPr/>
        </p:nvSpPr>
        <p:spPr>
          <a:xfrm>
            <a:off x="7745231" y="4125688"/>
            <a:ext cx="192561" cy="182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073DE4-D5B9-4F82-89FB-07FC6132CDC1}"/>
              </a:ext>
            </a:extLst>
          </p:cNvPr>
          <p:cNvSpPr txBox="1"/>
          <p:nvPr/>
        </p:nvSpPr>
        <p:spPr>
          <a:xfrm>
            <a:off x="5409857" y="4075274"/>
            <a:ext cx="9592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u="sng" dirty="0">
                <a:latin typeface="Helvetica" panose="020B0604020202020204" pitchFamily="34" charset="0"/>
                <a:cs typeface="Helvetica" panose="020B0604020202020204" pitchFamily="34" charset="0"/>
              </a:rPr>
              <a:t>&gt;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200 (1)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6E7227-59E7-4918-B7CD-5D216CC8658D}"/>
              </a:ext>
            </a:extLst>
          </p:cNvPr>
          <p:cNvSpPr txBox="1"/>
          <p:nvPr/>
        </p:nvSpPr>
        <p:spPr>
          <a:xfrm>
            <a:off x="6542505" y="4075646"/>
            <a:ext cx="11256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120-135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12212B-6B50-4D2B-81D7-825865A560C2}"/>
              </a:ext>
            </a:extLst>
          </p:cNvPr>
          <p:cNvSpPr txBox="1"/>
          <p:nvPr/>
        </p:nvSpPr>
        <p:spPr>
          <a:xfrm>
            <a:off x="7951982" y="4086955"/>
            <a:ext cx="112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50-60 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B1B7D89-70A6-4CE5-9C43-9CFB6043EC45}"/>
              </a:ext>
            </a:extLst>
          </p:cNvPr>
          <p:cNvSpPr>
            <a:spLocks noChangeAspect="1"/>
          </p:cNvSpPr>
          <p:nvPr/>
        </p:nvSpPr>
        <p:spPr>
          <a:xfrm>
            <a:off x="2564803" y="985156"/>
            <a:ext cx="69919" cy="66404"/>
          </a:xfrm>
          <a:prstGeom prst="ellipse">
            <a:avLst/>
          </a:prstGeom>
          <a:solidFill>
            <a:srgbClr val="F25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0D9544-273D-4E4A-B480-04D6DE6CC6F8}"/>
              </a:ext>
            </a:extLst>
          </p:cNvPr>
          <p:cNvSpPr>
            <a:spLocks noChangeAspect="1"/>
          </p:cNvSpPr>
          <p:nvPr/>
        </p:nvSpPr>
        <p:spPr>
          <a:xfrm>
            <a:off x="2347330" y="2260811"/>
            <a:ext cx="69919" cy="66404"/>
          </a:xfrm>
          <a:prstGeom prst="ellipse">
            <a:avLst/>
          </a:prstGeom>
          <a:solidFill>
            <a:srgbClr val="F25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131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F083-77F0-4C86-B1F5-EB37B4EB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C9B307-BE00-4630-A023-A301D0C4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70111"/>
            <a:ext cx="7985554" cy="765954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Housing / Program definitions</a:t>
            </a:r>
            <a:br>
              <a:rPr lang="en-US" cap="all" dirty="0">
                <a:solidFill>
                  <a:schemeClr val="accent2"/>
                </a:solidFill>
              </a:rPr>
            </a:br>
            <a:br>
              <a:rPr lang="en-US" cap="all" dirty="0">
                <a:solidFill>
                  <a:schemeClr val="accent2"/>
                </a:solidFill>
              </a:rPr>
            </a:br>
            <a:br>
              <a:rPr lang="en-US" cap="all" dirty="0">
                <a:solidFill>
                  <a:schemeClr val="accent2"/>
                </a:solidFill>
              </a:rPr>
            </a:br>
            <a:endParaRPr lang="en-US" cap="all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8D51AE-7917-4E6E-81D2-ECE457331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6" y="1038093"/>
            <a:ext cx="843914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D6FEF-BE90-4579-94D8-B8493979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54786-0382-4B37-A5F3-768377E6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07" y="1620203"/>
            <a:ext cx="8678105" cy="4023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A8079-8EE8-48CC-B716-D116BCEAC423}"/>
              </a:ext>
            </a:extLst>
          </p:cNvPr>
          <p:cNvSpPr txBox="1"/>
          <p:nvPr/>
        </p:nvSpPr>
        <p:spPr>
          <a:xfrm>
            <a:off x="121433" y="6511730"/>
            <a:ext cx="754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Sources:  Retirement Living Sources Book, Summer 2018; U.S. Census 2012-2016 ACS, Public Use Microdata Sample</a:t>
            </a:r>
            <a:endParaRPr lang="en-US" sz="900" i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F0B1D3-83E3-4B32-BA1E-DDD0F113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697024" cy="501627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Income levels – a critical consideration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5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9363-7E71-48D5-86E4-0B23E5F7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4" y="480135"/>
            <a:ext cx="7728109" cy="501627"/>
          </a:xfrm>
        </p:spPr>
        <p:txBody>
          <a:bodyPr>
            <a:normAutofit/>
          </a:bodyPr>
          <a:lstStyle/>
          <a:p>
            <a:r>
              <a:rPr lang="en-US" sz="2000" cap="all" dirty="0">
                <a:solidFill>
                  <a:schemeClr val="accent2"/>
                </a:solidFill>
              </a:rPr>
              <a:t>Choices by household income – those with difficulty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9BCB-F3D1-493A-ACE0-6AF92A2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62FBB-0A45-444D-9906-E43872ACD65B}"/>
              </a:ext>
            </a:extLst>
          </p:cNvPr>
          <p:cNvSpPr txBox="1"/>
          <p:nvPr/>
        </p:nvSpPr>
        <p:spPr>
          <a:xfrm>
            <a:off x="121433" y="6511730"/>
            <a:ext cx="754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Sources:  Retirement Living Sources Book, Summer 2018; U.S. Census 2012-2016 ACS, Public Use Microdata Sample</a:t>
            </a:r>
            <a:endParaRPr lang="en-US" sz="9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1435A-7F7A-4A3C-8091-9B12A1B9B1BB}"/>
              </a:ext>
            </a:extLst>
          </p:cNvPr>
          <p:cNvSpPr txBox="1"/>
          <p:nvPr/>
        </p:nvSpPr>
        <p:spPr>
          <a:xfrm>
            <a:off x="3217025" y="1156266"/>
            <a:ext cx="5465227" cy="5136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01EAC-F7F7-4CE4-8194-536A460B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6" y="1013697"/>
            <a:ext cx="8315730" cy="5394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7E9DD-0804-4488-846C-CCF1E140E724}"/>
              </a:ext>
            </a:extLst>
          </p:cNvPr>
          <p:cNvSpPr txBox="1"/>
          <p:nvPr/>
        </p:nvSpPr>
        <p:spPr>
          <a:xfrm>
            <a:off x="3237650" y="1013697"/>
            <a:ext cx="5589731" cy="5228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9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9363-7E71-48D5-86E4-0B23E5F7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4" y="480135"/>
            <a:ext cx="7728109" cy="501627"/>
          </a:xfrm>
        </p:spPr>
        <p:txBody>
          <a:bodyPr>
            <a:normAutofit/>
          </a:bodyPr>
          <a:lstStyle/>
          <a:p>
            <a:r>
              <a:rPr lang="en-US" sz="2000" cap="all" dirty="0">
                <a:solidFill>
                  <a:schemeClr val="accent2"/>
                </a:solidFill>
              </a:rPr>
              <a:t>Choices by household income – those with difficulty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9BCB-F3D1-493A-ACE0-6AF92A2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62FBB-0A45-444D-9906-E43872ACD65B}"/>
              </a:ext>
            </a:extLst>
          </p:cNvPr>
          <p:cNvSpPr txBox="1"/>
          <p:nvPr/>
        </p:nvSpPr>
        <p:spPr>
          <a:xfrm>
            <a:off x="121433" y="6511730"/>
            <a:ext cx="754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Sources:  Retirement Living Sources Book, Summer 2018; U.S. Census 2012-2016 ACS, Public Use Microdata Sample</a:t>
            </a:r>
            <a:endParaRPr lang="en-US" sz="9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834FB-1CF8-48DE-89AD-0090D647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6" y="1013697"/>
            <a:ext cx="8315730" cy="5394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68A72-6550-48EE-9B29-DC2B0F4ED962}"/>
              </a:ext>
            </a:extLst>
          </p:cNvPr>
          <p:cNvSpPr txBox="1"/>
          <p:nvPr/>
        </p:nvSpPr>
        <p:spPr>
          <a:xfrm>
            <a:off x="344119" y="1009262"/>
            <a:ext cx="5589731" cy="5228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5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9363-7E71-48D5-86E4-0B23E5F7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4" y="480135"/>
            <a:ext cx="7728109" cy="501627"/>
          </a:xfrm>
        </p:spPr>
        <p:txBody>
          <a:bodyPr>
            <a:normAutofit/>
          </a:bodyPr>
          <a:lstStyle/>
          <a:p>
            <a:r>
              <a:rPr lang="en-US" sz="2000" cap="all" dirty="0">
                <a:solidFill>
                  <a:schemeClr val="accent2"/>
                </a:solidFill>
              </a:rPr>
              <a:t>Choices by household income – those with difficulty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9BCB-F3D1-493A-ACE0-6AF92A2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62FBB-0A45-444D-9906-E43872ACD65B}"/>
              </a:ext>
            </a:extLst>
          </p:cNvPr>
          <p:cNvSpPr txBox="1"/>
          <p:nvPr/>
        </p:nvSpPr>
        <p:spPr>
          <a:xfrm>
            <a:off x="121433" y="6511730"/>
            <a:ext cx="754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Sources:  Retirement Living Sources Book, Summer 2018; U.S. Census 2012-2016 ACS, Public Use Microdata Sample</a:t>
            </a:r>
            <a:endParaRPr lang="en-US" sz="9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D38FF9-E7D8-403F-A61D-195E4E48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6" y="1013697"/>
            <a:ext cx="8315730" cy="5394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CFC16-D66A-4DA5-98C6-0CA217E88482}"/>
              </a:ext>
            </a:extLst>
          </p:cNvPr>
          <p:cNvSpPr txBox="1"/>
          <p:nvPr/>
        </p:nvSpPr>
        <p:spPr>
          <a:xfrm>
            <a:off x="337244" y="981762"/>
            <a:ext cx="2900969" cy="5281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21FA3-F73F-4C21-9F23-6523CDCFE384}"/>
              </a:ext>
            </a:extLst>
          </p:cNvPr>
          <p:cNvSpPr txBox="1"/>
          <p:nvPr/>
        </p:nvSpPr>
        <p:spPr>
          <a:xfrm>
            <a:off x="5947038" y="1013697"/>
            <a:ext cx="2928830" cy="5281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3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DAA02-E9CF-46EB-A7FC-2FE333E5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26" y="1013697"/>
            <a:ext cx="8315730" cy="539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29363-7E71-48D5-86E4-0B23E5F7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4" y="480135"/>
            <a:ext cx="7728109" cy="501627"/>
          </a:xfrm>
        </p:spPr>
        <p:txBody>
          <a:bodyPr>
            <a:normAutofit/>
          </a:bodyPr>
          <a:lstStyle/>
          <a:p>
            <a:r>
              <a:rPr lang="en-US" sz="2000" cap="all" dirty="0">
                <a:solidFill>
                  <a:schemeClr val="accent2"/>
                </a:solidFill>
              </a:rPr>
              <a:t>Choices by household income – those with difficulty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9BCB-F3D1-493A-ACE0-6AF92A2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62FBB-0A45-444D-9906-E43872ACD65B}"/>
              </a:ext>
            </a:extLst>
          </p:cNvPr>
          <p:cNvSpPr txBox="1"/>
          <p:nvPr/>
        </p:nvSpPr>
        <p:spPr>
          <a:xfrm>
            <a:off x="121433" y="6511730"/>
            <a:ext cx="754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Sources:  Retirement Living Sources Book, Summer 2018; U.S. Census 2012-2016 ACS, Public Use Microdata Sample</a:t>
            </a:r>
            <a:endParaRPr lang="en-US" sz="9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40B20-7DB6-4068-910E-72F5DA2E945A}"/>
              </a:ext>
            </a:extLst>
          </p:cNvPr>
          <p:cNvSpPr txBox="1"/>
          <p:nvPr/>
        </p:nvSpPr>
        <p:spPr>
          <a:xfrm>
            <a:off x="3246834" y="999947"/>
            <a:ext cx="2665828" cy="5263350"/>
          </a:xfrm>
          <a:prstGeom prst="rect">
            <a:avLst/>
          </a:prstGeom>
          <a:noFill/>
          <a:ln w="66675">
            <a:solidFill>
              <a:srgbClr val="FF0000">
                <a:alpha val="44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8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CB39-00C7-4DB2-BC40-81AA86F2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724927"/>
            <a:ext cx="7543800" cy="210412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Discussion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What can we achieve by 2028?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A5A8D-436A-434F-9F3B-4D9EFF51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2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D8ED-48F9-4E80-A238-16BF652C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53233"/>
            <a:ext cx="7543801" cy="17185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Options that will allow us to age in our DC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Particularly for middle income, frail older adults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Largely focused on 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trained and sufficient workforce (and supportive technology)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904FA-BD5D-49D7-A47E-1F741602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230DCC-E360-41F8-A41B-B96EE915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543800" cy="765954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Our focus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4B2398-23B0-4668-857F-8714CEBE0BDE}"/>
              </a:ext>
            </a:extLst>
          </p:cNvPr>
          <p:cNvSpPr txBox="1">
            <a:spLocks/>
          </p:cNvSpPr>
          <p:nvPr/>
        </p:nvSpPr>
        <p:spPr>
          <a:xfrm>
            <a:off x="822960" y="3468621"/>
            <a:ext cx="7543800" cy="765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cap="all" dirty="0">
                <a:solidFill>
                  <a:schemeClr val="accent2"/>
                </a:solidFill>
              </a:rPr>
              <a:t>Our objective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EF6874-03BE-434D-AC26-EE6EE0A96162}"/>
              </a:ext>
            </a:extLst>
          </p:cNvPr>
          <p:cNvSpPr txBox="1">
            <a:spLocks/>
          </p:cNvSpPr>
          <p:nvPr/>
        </p:nvSpPr>
        <p:spPr>
          <a:xfrm>
            <a:off x="777239" y="4134546"/>
            <a:ext cx="8166736" cy="1718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Define and prioritize a potential set of next steps /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Build a constituency to focus on LTC for middle income aging adults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government officials and key stakeholders to advance our priorities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Agreed upon action plan allowing lead time for build of housing and workforce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FBC99-4D26-4CFB-8FC6-7AFCA379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4770" y="6447594"/>
            <a:ext cx="984019" cy="365125"/>
          </a:xfrm>
        </p:spPr>
        <p:txBody>
          <a:bodyPr/>
          <a:lstStyle/>
          <a:p>
            <a:fld id="{93D905B4-3141-4E9D-BD4D-609E61F634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25AE72-A8CC-49A0-81A5-634FA3D4AC0C}"/>
              </a:ext>
            </a:extLst>
          </p:cNvPr>
          <p:cNvSpPr/>
          <p:nvPr/>
        </p:nvSpPr>
        <p:spPr>
          <a:xfrm>
            <a:off x="2815218" y="2451229"/>
            <a:ext cx="3535340" cy="32123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B446CB01-BA98-4B64-9EE5-C35C4822274E}"/>
              </a:ext>
            </a:extLst>
          </p:cNvPr>
          <p:cNvSpPr/>
          <p:nvPr/>
        </p:nvSpPr>
        <p:spPr>
          <a:xfrm>
            <a:off x="3785795" y="3249603"/>
            <a:ext cx="1572713" cy="1474943"/>
          </a:xfrm>
          <a:custGeom>
            <a:avLst/>
            <a:gdLst>
              <a:gd name="connsiteX0" fmla="*/ 0 w 1676310"/>
              <a:gd name="connsiteY0" fmla="*/ 838155 h 1676310"/>
              <a:gd name="connsiteX1" fmla="*/ 838155 w 1676310"/>
              <a:gd name="connsiteY1" fmla="*/ 0 h 1676310"/>
              <a:gd name="connsiteX2" fmla="*/ 1676310 w 1676310"/>
              <a:gd name="connsiteY2" fmla="*/ 838155 h 1676310"/>
              <a:gd name="connsiteX3" fmla="*/ 838155 w 1676310"/>
              <a:gd name="connsiteY3" fmla="*/ 1676310 h 1676310"/>
              <a:gd name="connsiteX4" fmla="*/ 0 w 1676310"/>
              <a:gd name="connsiteY4" fmla="*/ 838155 h 167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0" h="1676310">
                <a:moveTo>
                  <a:pt x="0" y="838155"/>
                </a:moveTo>
                <a:cubicBezTo>
                  <a:pt x="0" y="375255"/>
                  <a:pt x="375255" y="0"/>
                  <a:pt x="838155" y="0"/>
                </a:cubicBezTo>
                <a:cubicBezTo>
                  <a:pt x="1301055" y="0"/>
                  <a:pt x="1676310" y="375255"/>
                  <a:pt x="1676310" y="838155"/>
                </a:cubicBezTo>
                <a:cubicBezTo>
                  <a:pt x="1676310" y="1301055"/>
                  <a:pt x="1301055" y="1676310"/>
                  <a:pt x="838155" y="1676310"/>
                </a:cubicBezTo>
                <a:cubicBezTo>
                  <a:pt x="375255" y="1676310"/>
                  <a:pt x="0" y="1301055"/>
                  <a:pt x="0" y="83815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65810" tIns="265810" rIns="265810" bIns="2658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>
                <a:latin typeface="Helvetica" panose="020B0604020202020204" pitchFamily="34" charset="0"/>
                <a:cs typeface="Helvetica" panose="020B0604020202020204" pitchFamily="34" charset="0"/>
              </a:rPr>
              <a:t>Individual</a:t>
            </a:r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ACA8CDDD-2B24-4880-A992-38EE3875EB2F}"/>
              </a:ext>
            </a:extLst>
          </p:cNvPr>
          <p:cNvSpPr/>
          <p:nvPr/>
        </p:nvSpPr>
        <p:spPr>
          <a:xfrm>
            <a:off x="6067967" y="4646862"/>
            <a:ext cx="1173417" cy="1173417"/>
          </a:xfrm>
          <a:custGeom>
            <a:avLst/>
            <a:gdLst>
              <a:gd name="connsiteX0" fmla="*/ 0 w 1173417"/>
              <a:gd name="connsiteY0" fmla="*/ 586709 h 1173417"/>
              <a:gd name="connsiteX1" fmla="*/ 586709 w 1173417"/>
              <a:gd name="connsiteY1" fmla="*/ 0 h 1173417"/>
              <a:gd name="connsiteX2" fmla="*/ 1173418 w 1173417"/>
              <a:gd name="connsiteY2" fmla="*/ 586709 h 1173417"/>
              <a:gd name="connsiteX3" fmla="*/ 586709 w 1173417"/>
              <a:gd name="connsiteY3" fmla="*/ 1173418 h 1173417"/>
              <a:gd name="connsiteX4" fmla="*/ 0 w 1173417"/>
              <a:gd name="connsiteY4" fmla="*/ 586709 h 11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17" h="1173417">
                <a:moveTo>
                  <a:pt x="0" y="586709"/>
                </a:moveTo>
                <a:cubicBezTo>
                  <a:pt x="0" y="262679"/>
                  <a:pt x="262679" y="0"/>
                  <a:pt x="586709" y="0"/>
                </a:cubicBezTo>
                <a:cubicBezTo>
                  <a:pt x="910739" y="0"/>
                  <a:pt x="1173418" y="262679"/>
                  <a:pt x="1173418" y="586709"/>
                </a:cubicBezTo>
                <a:cubicBezTo>
                  <a:pt x="1173418" y="910739"/>
                  <a:pt x="910739" y="1173418"/>
                  <a:pt x="586709" y="1173418"/>
                </a:cubicBezTo>
                <a:cubicBezTo>
                  <a:pt x="262679" y="1173418"/>
                  <a:pt x="0" y="910739"/>
                  <a:pt x="0" y="586709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856155"/>
              <a:satOff val="122"/>
              <a:lumOff val="-980"/>
              <a:alphaOff val="0"/>
            </a:schemeClr>
          </a:fillRef>
          <a:effectRef idx="0">
            <a:schemeClr val="accent2">
              <a:hueOff val="3856155"/>
              <a:satOff val="122"/>
              <a:lumOff val="-9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83" tIns="187083" rIns="187083" bIns="1870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Access</a:t>
            </a:r>
            <a:endParaRPr lang="en-US" sz="1600" kern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BF9DBBD3-C94C-47D0-848C-BAC1138CD131}"/>
              </a:ext>
            </a:extLst>
          </p:cNvPr>
          <p:cNvSpPr/>
          <p:nvPr/>
        </p:nvSpPr>
        <p:spPr>
          <a:xfrm>
            <a:off x="1922661" y="4690834"/>
            <a:ext cx="1173417" cy="1173417"/>
          </a:xfrm>
          <a:custGeom>
            <a:avLst/>
            <a:gdLst>
              <a:gd name="connsiteX0" fmla="*/ 0 w 1173417"/>
              <a:gd name="connsiteY0" fmla="*/ 586709 h 1173417"/>
              <a:gd name="connsiteX1" fmla="*/ 586709 w 1173417"/>
              <a:gd name="connsiteY1" fmla="*/ 0 h 1173417"/>
              <a:gd name="connsiteX2" fmla="*/ 1173418 w 1173417"/>
              <a:gd name="connsiteY2" fmla="*/ 586709 h 1173417"/>
              <a:gd name="connsiteX3" fmla="*/ 586709 w 1173417"/>
              <a:gd name="connsiteY3" fmla="*/ 1173418 h 1173417"/>
              <a:gd name="connsiteX4" fmla="*/ 0 w 1173417"/>
              <a:gd name="connsiteY4" fmla="*/ 586709 h 11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17" h="1173417">
                <a:moveTo>
                  <a:pt x="0" y="586709"/>
                </a:moveTo>
                <a:cubicBezTo>
                  <a:pt x="0" y="262679"/>
                  <a:pt x="262679" y="0"/>
                  <a:pt x="586709" y="0"/>
                </a:cubicBezTo>
                <a:cubicBezTo>
                  <a:pt x="910739" y="0"/>
                  <a:pt x="1173418" y="262679"/>
                  <a:pt x="1173418" y="586709"/>
                </a:cubicBezTo>
                <a:cubicBezTo>
                  <a:pt x="1173418" y="910739"/>
                  <a:pt x="910739" y="1173418"/>
                  <a:pt x="586709" y="1173418"/>
                </a:cubicBezTo>
                <a:cubicBezTo>
                  <a:pt x="262679" y="1173418"/>
                  <a:pt x="0" y="910739"/>
                  <a:pt x="0" y="586709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83" tIns="187083" rIns="187083" bIns="1870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  <a:endParaRPr lang="en-US" sz="1600" kern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Freeform 32">
            <a:extLst>
              <a:ext uri="{FF2B5EF4-FFF2-40B4-BE49-F238E27FC236}">
                <a16:creationId xmlns:a16="http://schemas.microsoft.com/office/drawing/2014/main" id="{70D0F068-8F16-46E8-BEB7-D6BA9DFF0DFE}"/>
              </a:ext>
            </a:extLst>
          </p:cNvPr>
          <p:cNvSpPr/>
          <p:nvPr/>
        </p:nvSpPr>
        <p:spPr>
          <a:xfrm>
            <a:off x="1785065" y="2530978"/>
            <a:ext cx="1173417" cy="1173417"/>
          </a:xfrm>
          <a:custGeom>
            <a:avLst/>
            <a:gdLst>
              <a:gd name="connsiteX0" fmla="*/ 0 w 1173417"/>
              <a:gd name="connsiteY0" fmla="*/ 586709 h 1173417"/>
              <a:gd name="connsiteX1" fmla="*/ 586709 w 1173417"/>
              <a:gd name="connsiteY1" fmla="*/ 0 h 1173417"/>
              <a:gd name="connsiteX2" fmla="*/ 1173418 w 1173417"/>
              <a:gd name="connsiteY2" fmla="*/ 586709 h 1173417"/>
              <a:gd name="connsiteX3" fmla="*/ 586709 w 1173417"/>
              <a:gd name="connsiteY3" fmla="*/ 1173418 h 1173417"/>
              <a:gd name="connsiteX4" fmla="*/ 0 w 1173417"/>
              <a:gd name="connsiteY4" fmla="*/ 586709 h 11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17" h="1173417">
                <a:moveTo>
                  <a:pt x="0" y="586709"/>
                </a:moveTo>
                <a:cubicBezTo>
                  <a:pt x="0" y="262679"/>
                  <a:pt x="262679" y="0"/>
                  <a:pt x="586709" y="0"/>
                </a:cubicBezTo>
                <a:cubicBezTo>
                  <a:pt x="910739" y="0"/>
                  <a:pt x="1173418" y="262679"/>
                  <a:pt x="1173418" y="586709"/>
                </a:cubicBezTo>
                <a:cubicBezTo>
                  <a:pt x="1173418" y="910739"/>
                  <a:pt x="910739" y="1173418"/>
                  <a:pt x="586709" y="1173418"/>
                </a:cubicBezTo>
                <a:cubicBezTo>
                  <a:pt x="262679" y="1173418"/>
                  <a:pt x="0" y="910739"/>
                  <a:pt x="0" y="586709"/>
                </a:cubicBezTo>
                <a:close/>
              </a:path>
            </a:pathLst>
          </a:custGeom>
          <a:solidFill>
            <a:srgbClr val="FF33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9640388"/>
              <a:satOff val="304"/>
              <a:lumOff val="-2451"/>
              <a:alphaOff val="0"/>
            </a:schemeClr>
          </a:fillRef>
          <a:effectRef idx="0">
            <a:schemeClr val="accent2">
              <a:hueOff val="9640388"/>
              <a:satOff val="304"/>
              <a:lumOff val="-2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83" tIns="187083" rIns="187083" bIns="1870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Housing</a:t>
            </a:r>
          </a:p>
        </p:txBody>
      </p:sp>
      <p:sp>
        <p:nvSpPr>
          <p:cNvPr id="10" name="Freeform 33">
            <a:extLst>
              <a:ext uri="{FF2B5EF4-FFF2-40B4-BE49-F238E27FC236}">
                <a16:creationId xmlns:a16="http://schemas.microsoft.com/office/drawing/2014/main" id="{000D45CE-8407-46EA-9D1C-8E2C75F31F14}"/>
              </a:ext>
            </a:extLst>
          </p:cNvPr>
          <p:cNvSpPr/>
          <p:nvPr/>
        </p:nvSpPr>
        <p:spPr>
          <a:xfrm>
            <a:off x="3985291" y="1209151"/>
            <a:ext cx="1173417" cy="1173417"/>
          </a:xfrm>
          <a:custGeom>
            <a:avLst/>
            <a:gdLst>
              <a:gd name="connsiteX0" fmla="*/ 0 w 1173417"/>
              <a:gd name="connsiteY0" fmla="*/ 586709 h 1173417"/>
              <a:gd name="connsiteX1" fmla="*/ 586709 w 1173417"/>
              <a:gd name="connsiteY1" fmla="*/ 0 h 1173417"/>
              <a:gd name="connsiteX2" fmla="*/ 1173418 w 1173417"/>
              <a:gd name="connsiteY2" fmla="*/ 586709 h 1173417"/>
              <a:gd name="connsiteX3" fmla="*/ 586709 w 1173417"/>
              <a:gd name="connsiteY3" fmla="*/ 1173418 h 1173417"/>
              <a:gd name="connsiteX4" fmla="*/ 0 w 1173417"/>
              <a:gd name="connsiteY4" fmla="*/ 586709 h 11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17" h="1173417">
                <a:moveTo>
                  <a:pt x="0" y="586709"/>
                </a:moveTo>
                <a:cubicBezTo>
                  <a:pt x="0" y="262679"/>
                  <a:pt x="262679" y="0"/>
                  <a:pt x="586709" y="0"/>
                </a:cubicBezTo>
                <a:cubicBezTo>
                  <a:pt x="910739" y="0"/>
                  <a:pt x="1173418" y="262679"/>
                  <a:pt x="1173418" y="586709"/>
                </a:cubicBezTo>
                <a:cubicBezTo>
                  <a:pt x="1173418" y="910739"/>
                  <a:pt x="910739" y="1173418"/>
                  <a:pt x="586709" y="1173418"/>
                </a:cubicBezTo>
                <a:cubicBezTo>
                  <a:pt x="262679" y="1173418"/>
                  <a:pt x="0" y="910739"/>
                  <a:pt x="0" y="586709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568466"/>
              <a:satOff val="365"/>
              <a:lumOff val="-2941"/>
              <a:alphaOff val="0"/>
            </a:schemeClr>
          </a:fillRef>
          <a:effectRef idx="0">
            <a:schemeClr val="accent2">
              <a:hueOff val="11568466"/>
              <a:satOff val="36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83" tIns="187083" rIns="187083" bIns="1870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F95E6-FDA0-4EF7-9C53-0033DD5D9BB2}"/>
              </a:ext>
            </a:extLst>
          </p:cNvPr>
          <p:cNvSpPr txBox="1"/>
          <p:nvPr/>
        </p:nvSpPr>
        <p:spPr>
          <a:xfrm>
            <a:off x="5138044" y="1367262"/>
            <a:ext cx="171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Physical, mental and social well-being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1CD01-DB07-452D-A591-2572E3B36B11}"/>
              </a:ext>
            </a:extLst>
          </p:cNvPr>
          <p:cNvSpPr txBox="1"/>
          <p:nvPr/>
        </p:nvSpPr>
        <p:spPr>
          <a:xfrm>
            <a:off x="7190289" y="4957498"/>
            <a:ext cx="179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Preventive, supportive and curative services across levels of care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77C28-5DF6-42B5-8DFA-A9E821DE26DD}"/>
              </a:ext>
            </a:extLst>
          </p:cNvPr>
          <p:cNvSpPr txBox="1"/>
          <p:nvPr/>
        </p:nvSpPr>
        <p:spPr>
          <a:xfrm>
            <a:off x="259122" y="2666320"/>
            <a:ext cx="145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Safe and suited to meet individual needs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0E1CA-E21D-42D7-8BA6-5451213CB963}"/>
              </a:ext>
            </a:extLst>
          </p:cNvPr>
          <p:cNvSpPr txBox="1"/>
          <p:nvPr/>
        </p:nvSpPr>
        <p:spPr>
          <a:xfrm>
            <a:off x="7165213" y="2666320"/>
            <a:ext cx="181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Getting around, activities of daily living, transportation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DDE868-ABE1-452B-ABEF-33EAC1A8DEAF}"/>
              </a:ext>
            </a:extLst>
          </p:cNvPr>
          <p:cNvCxnSpPr>
            <a:cxnSpLocks/>
          </p:cNvCxnSpPr>
          <p:nvPr/>
        </p:nvCxnSpPr>
        <p:spPr>
          <a:xfrm flipH="1" flipV="1">
            <a:off x="2328258" y="3766912"/>
            <a:ext cx="23423" cy="737777"/>
          </a:xfrm>
          <a:prstGeom prst="straightConnector1">
            <a:avLst/>
          </a:prstGeom>
          <a:ln w="123825" cap="sq">
            <a:solidFill>
              <a:schemeClr val="tx1"/>
            </a:solidFill>
            <a:tailEnd type="triangle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CDD9B6-4B81-4656-925F-10CAEDC1B1EB}"/>
              </a:ext>
            </a:extLst>
          </p:cNvPr>
          <p:cNvCxnSpPr>
            <a:cxnSpLocks/>
          </p:cNvCxnSpPr>
          <p:nvPr/>
        </p:nvCxnSpPr>
        <p:spPr>
          <a:xfrm flipV="1">
            <a:off x="3046025" y="2003174"/>
            <a:ext cx="752094" cy="566623"/>
          </a:xfrm>
          <a:prstGeom prst="straightConnector1">
            <a:avLst/>
          </a:prstGeom>
          <a:ln w="123825" cap="sq">
            <a:solidFill>
              <a:schemeClr val="tx1"/>
            </a:solidFill>
            <a:tailEnd type="triangle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005969-83CE-4EEF-BAD6-0FCAA5391B0B}"/>
              </a:ext>
            </a:extLst>
          </p:cNvPr>
          <p:cNvCxnSpPr>
            <a:cxnSpLocks/>
          </p:cNvCxnSpPr>
          <p:nvPr/>
        </p:nvCxnSpPr>
        <p:spPr>
          <a:xfrm>
            <a:off x="5263152" y="2021718"/>
            <a:ext cx="874984" cy="581127"/>
          </a:xfrm>
          <a:prstGeom prst="straightConnector1">
            <a:avLst/>
          </a:prstGeom>
          <a:ln w="123825" cap="sq">
            <a:solidFill>
              <a:schemeClr val="tx1"/>
            </a:solidFill>
            <a:tailEnd type="triangle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</p:cxnSp>
      <p:sp>
        <p:nvSpPr>
          <p:cNvPr id="19" name="Freeform 27">
            <a:extLst>
              <a:ext uri="{FF2B5EF4-FFF2-40B4-BE49-F238E27FC236}">
                <a16:creationId xmlns:a16="http://schemas.microsoft.com/office/drawing/2014/main" id="{14A351BC-3E2B-41C0-9E2B-D6002367E27C}"/>
              </a:ext>
            </a:extLst>
          </p:cNvPr>
          <p:cNvSpPr/>
          <p:nvPr/>
        </p:nvSpPr>
        <p:spPr>
          <a:xfrm>
            <a:off x="6108310" y="2428861"/>
            <a:ext cx="1173417" cy="1173417"/>
          </a:xfrm>
          <a:custGeom>
            <a:avLst/>
            <a:gdLst>
              <a:gd name="connsiteX0" fmla="*/ 0 w 1173417"/>
              <a:gd name="connsiteY0" fmla="*/ 586709 h 1173417"/>
              <a:gd name="connsiteX1" fmla="*/ 586709 w 1173417"/>
              <a:gd name="connsiteY1" fmla="*/ 0 h 1173417"/>
              <a:gd name="connsiteX2" fmla="*/ 1173418 w 1173417"/>
              <a:gd name="connsiteY2" fmla="*/ 586709 h 1173417"/>
              <a:gd name="connsiteX3" fmla="*/ 586709 w 1173417"/>
              <a:gd name="connsiteY3" fmla="*/ 1173418 h 1173417"/>
              <a:gd name="connsiteX4" fmla="*/ 0 w 1173417"/>
              <a:gd name="connsiteY4" fmla="*/ 586709 h 11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417" h="1173417">
                <a:moveTo>
                  <a:pt x="0" y="586709"/>
                </a:moveTo>
                <a:cubicBezTo>
                  <a:pt x="0" y="262679"/>
                  <a:pt x="262679" y="0"/>
                  <a:pt x="586709" y="0"/>
                </a:cubicBezTo>
                <a:cubicBezTo>
                  <a:pt x="910739" y="0"/>
                  <a:pt x="1173418" y="262679"/>
                  <a:pt x="1173418" y="586709"/>
                </a:cubicBezTo>
                <a:cubicBezTo>
                  <a:pt x="1173418" y="910739"/>
                  <a:pt x="910739" y="1173418"/>
                  <a:pt x="586709" y="1173418"/>
                </a:cubicBezTo>
                <a:cubicBezTo>
                  <a:pt x="262679" y="1173418"/>
                  <a:pt x="0" y="910739"/>
                  <a:pt x="0" y="586709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083" tIns="187083" rIns="187083" bIns="18708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Mobility</a:t>
            </a:r>
            <a:endParaRPr lang="en-US" sz="1600" kern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816270-6539-4A83-8305-D70A11A9AB1B}"/>
              </a:ext>
            </a:extLst>
          </p:cNvPr>
          <p:cNvCxnSpPr>
            <a:cxnSpLocks/>
          </p:cNvCxnSpPr>
          <p:nvPr/>
        </p:nvCxnSpPr>
        <p:spPr>
          <a:xfrm>
            <a:off x="6764544" y="3845734"/>
            <a:ext cx="3593" cy="753271"/>
          </a:xfrm>
          <a:prstGeom prst="straightConnector1">
            <a:avLst/>
          </a:prstGeom>
          <a:ln w="123825" cap="sq">
            <a:solidFill>
              <a:schemeClr val="tx1"/>
            </a:solidFill>
            <a:tailEnd type="triangle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49E819-2A02-4F0D-9B21-9098162FF6F8}"/>
              </a:ext>
            </a:extLst>
          </p:cNvPr>
          <p:cNvCxnSpPr>
            <a:cxnSpLocks/>
          </p:cNvCxnSpPr>
          <p:nvPr/>
        </p:nvCxnSpPr>
        <p:spPr>
          <a:xfrm flipH="1">
            <a:off x="5305332" y="5678081"/>
            <a:ext cx="683411" cy="430303"/>
          </a:xfrm>
          <a:prstGeom prst="straightConnector1">
            <a:avLst/>
          </a:prstGeom>
          <a:ln w="123825" cap="sq">
            <a:solidFill>
              <a:schemeClr val="tx2"/>
            </a:solidFill>
            <a:tailEnd type="triangle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DC7C1E-A40C-4CCA-9409-665ACA805799}"/>
              </a:ext>
            </a:extLst>
          </p:cNvPr>
          <p:cNvCxnSpPr>
            <a:cxnSpLocks/>
          </p:cNvCxnSpPr>
          <p:nvPr/>
        </p:nvCxnSpPr>
        <p:spPr>
          <a:xfrm flipH="1" flipV="1">
            <a:off x="3182845" y="5629045"/>
            <a:ext cx="717292" cy="493846"/>
          </a:xfrm>
          <a:prstGeom prst="straightConnector1">
            <a:avLst/>
          </a:prstGeom>
          <a:ln w="123825" cap="sq">
            <a:solidFill>
              <a:schemeClr val="accent1"/>
            </a:solidFill>
            <a:tailEnd type="triangle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712311"/>
              <a:satOff val="243"/>
              <a:lumOff val="-1961"/>
              <a:alphaOff val="0"/>
            </a:schemeClr>
          </a:fillRef>
          <a:effectRef idx="0">
            <a:schemeClr val="accent2">
              <a:hueOff val="7712311"/>
              <a:satOff val="243"/>
              <a:lumOff val="-1961"/>
              <a:alphaOff val="0"/>
            </a:schemeClr>
          </a:effectRef>
          <a:fontRef idx="minor">
            <a:schemeClr val="lt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90DEE5-E134-428A-9731-ABA3625AF835}"/>
              </a:ext>
            </a:extLst>
          </p:cNvPr>
          <p:cNvSpPr txBox="1"/>
          <p:nvPr/>
        </p:nvSpPr>
        <p:spPr>
          <a:xfrm>
            <a:off x="172486" y="4910404"/>
            <a:ext cx="179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Ability to finance needs and objectives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EB9327-04C1-450D-A776-DE4FF7E152A0}"/>
              </a:ext>
            </a:extLst>
          </p:cNvPr>
          <p:cNvSpPr txBox="1"/>
          <p:nvPr/>
        </p:nvSpPr>
        <p:spPr>
          <a:xfrm>
            <a:off x="3291047" y="2562613"/>
            <a:ext cx="257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Community</a:t>
            </a:r>
          </a:p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Connections and familiarity to avoid isolation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64A639-E1CF-423C-8C1E-60EC8F2BA695}"/>
              </a:ext>
            </a:extLst>
          </p:cNvPr>
          <p:cNvSpPr txBox="1"/>
          <p:nvPr/>
        </p:nvSpPr>
        <p:spPr>
          <a:xfrm>
            <a:off x="3047841" y="4459637"/>
            <a:ext cx="138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Culture</a:t>
            </a:r>
          </a:p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Ethnic, racial, religious, social differences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D8DDA6-744C-4E82-81CE-D03157F2B16F}"/>
              </a:ext>
            </a:extLst>
          </p:cNvPr>
          <p:cNvSpPr txBox="1"/>
          <p:nvPr/>
        </p:nvSpPr>
        <p:spPr>
          <a:xfrm>
            <a:off x="4711409" y="4449666"/>
            <a:ext cx="1486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 Support</a:t>
            </a:r>
          </a:p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Navigate complexities/find solutions</a:t>
            </a:r>
          </a:p>
          <a:p>
            <a:pPr algn="ctr"/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CBAF49-8672-4E41-BCAA-FD2726BA229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2864044" y="3733603"/>
            <a:ext cx="921751" cy="25347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0BED-8837-46FB-8A6D-A7812C456182}"/>
              </a:ext>
            </a:extLst>
          </p:cNvPr>
          <p:cNvCxnSpPr>
            <a:cxnSpLocks/>
          </p:cNvCxnSpPr>
          <p:nvPr/>
        </p:nvCxnSpPr>
        <p:spPr>
          <a:xfrm flipV="1">
            <a:off x="5353632" y="3704394"/>
            <a:ext cx="926627" cy="282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5F9E47-8054-4DB5-A452-10E8B2792E86}"/>
              </a:ext>
            </a:extLst>
          </p:cNvPr>
          <p:cNvCxnSpPr>
            <a:endCxn id="5" idx="4"/>
          </p:cNvCxnSpPr>
          <p:nvPr/>
        </p:nvCxnSpPr>
        <p:spPr>
          <a:xfrm>
            <a:off x="4567238" y="4724546"/>
            <a:ext cx="15650" cy="939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291C88BE-F849-4DCC-9954-63EB4680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543800" cy="765954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“Aging in Community”</a:t>
            </a:r>
            <a:br>
              <a:rPr lang="en-US" cap="all" dirty="0">
                <a:solidFill>
                  <a:schemeClr val="accent2"/>
                </a:solidFill>
              </a:rPr>
            </a:br>
            <a:r>
              <a:rPr lang="en-US" cap="all" dirty="0">
                <a:solidFill>
                  <a:schemeClr val="accent2"/>
                </a:solidFill>
              </a:rPr>
              <a:t>a complex set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05465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5915-54B2-4C88-8AA3-555EDA38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chemeClr val="accent2"/>
                </a:solidFill>
              </a:rPr>
              <a:t>Scenarios to help our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AD4F-F1A9-41E4-8632-E90C76F9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 income couple, do not qualify for Medicaid.  Increasing difficulty getting around home.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income couple, not enough resources to pay full costs.  Husband has dementia.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income couple, both have dementia (one mild / on serious).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Couple below the poverty line.  She has advanced dementia and is in a nursing home an hour from her husband who must live with his house, car and no more than $4000 in cash assets.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income single, lives alone.  Has a stroke.  Still in relatively good health, but needs skilled nursing</a:t>
            </a:r>
          </a:p>
          <a:p>
            <a:pPr marL="0" indent="0"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E15DB-0D5E-41E6-ADD0-3D508AE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0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CB39-00C7-4DB2-BC40-81AA86F2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724927"/>
            <a:ext cx="7543800" cy="2104123"/>
          </a:xfrm>
        </p:spPr>
        <p:txBody>
          <a:bodyPr>
            <a:norm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Next Steps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A5A8D-436A-434F-9F3B-4D9EFF51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9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D8ED-48F9-4E80-A238-16BF652C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53233"/>
            <a:ext cx="7543801" cy="17185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Options that will allow us to age in our DC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Particularly for middle income, frail older adults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Largely focused on 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trained and sufficient workforce (and supportive technology)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904FA-BD5D-49D7-A47E-1F741602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230DCC-E360-41F8-A41B-B96EE915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543800" cy="765954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Our focus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4B2398-23B0-4668-857F-8714CEBE0BDE}"/>
              </a:ext>
            </a:extLst>
          </p:cNvPr>
          <p:cNvSpPr txBox="1">
            <a:spLocks/>
          </p:cNvSpPr>
          <p:nvPr/>
        </p:nvSpPr>
        <p:spPr>
          <a:xfrm>
            <a:off x="822960" y="3468621"/>
            <a:ext cx="7543800" cy="765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3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cap="all" dirty="0">
                <a:solidFill>
                  <a:schemeClr val="accent2"/>
                </a:solidFill>
              </a:rPr>
              <a:t>Our objective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EF6874-03BE-434D-AC26-EE6EE0A96162}"/>
              </a:ext>
            </a:extLst>
          </p:cNvPr>
          <p:cNvSpPr txBox="1">
            <a:spLocks/>
          </p:cNvSpPr>
          <p:nvPr/>
        </p:nvSpPr>
        <p:spPr>
          <a:xfrm>
            <a:off x="777239" y="4134546"/>
            <a:ext cx="8166736" cy="1718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Define and prioritize a potential set of next steps /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Build a constituency to focus on LTC for middle income aging adults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Educate government officials and key stakeholders to advance our priorities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Agreed upon action plan allowing lead time for build of housing and workforce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32BD-5D6D-4DC6-8E71-FC94DADF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a defining issue of our 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75457-C356-4ECF-B606-69A59014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7B39D-EC9A-4298-9BFF-DC29D3D44E02}"/>
              </a:ext>
            </a:extLst>
          </p:cNvPr>
          <p:cNvSpPr txBox="1"/>
          <p:nvPr/>
        </p:nvSpPr>
        <p:spPr>
          <a:xfrm>
            <a:off x="207544" y="881716"/>
            <a:ext cx="8728911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 will be a historic turning point. All baby boomers will surpass age 65.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in 5 Americans will be of retirement age.</a:t>
            </a:r>
            <a:r>
              <a:rPr lang="en-US" sz="2000" b="1" baseline="30000" dirty="0">
                <a:solidFill>
                  <a:schemeClr val="accent2"/>
                </a:solidFill>
                <a:latin typeface="Effra"/>
              </a:rPr>
              <a:t>1</a:t>
            </a:r>
          </a:p>
          <a:p>
            <a:pPr algn="ctr"/>
            <a:endParaRPr lang="en-US" sz="2000" b="1" dirty="0">
              <a:solidFill>
                <a:srgbClr val="A9075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3E13BBF-ABB2-4298-A299-A0509E99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55981"/>
            <a:ext cx="7543801" cy="4232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83513-6D34-415F-ACC3-B315C9DFF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3" y="3740370"/>
            <a:ext cx="3973470" cy="227421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0C9C7F3A-EC3F-4ABB-9289-074AA131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027" y="3742987"/>
            <a:ext cx="231666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Aging in Community</a:t>
            </a:r>
          </a:p>
        </p:txBody>
      </p:sp>
      <p:sp>
        <p:nvSpPr>
          <p:cNvPr id="47" name="Line 6">
            <a:extLst>
              <a:ext uri="{FF2B5EF4-FFF2-40B4-BE49-F238E27FC236}">
                <a16:creationId xmlns:a16="http://schemas.microsoft.com/office/drawing/2014/main" id="{E19E19B8-3829-4A51-B3F9-66A9FD68F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39" y="4057982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963D619-46F7-4549-BB57-DF59F5749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487" y="3750657"/>
            <a:ext cx="3973469" cy="22518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D799F741-28D9-4792-8CA0-C2B2674C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436" y="3725978"/>
            <a:ext cx="125957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Workforce</a:t>
            </a:r>
          </a:p>
        </p:txBody>
      </p:sp>
      <p:sp>
        <p:nvSpPr>
          <p:cNvPr id="50" name="Line 12">
            <a:extLst>
              <a:ext uri="{FF2B5EF4-FFF2-40B4-BE49-F238E27FC236}">
                <a16:creationId xmlns:a16="http://schemas.microsoft.com/office/drawing/2014/main" id="{1118B6C0-2FE2-46A2-B0C8-F843A8E41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770" y="4059267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29CB79-73B8-436B-9FC6-768935C4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3" y="1564670"/>
            <a:ext cx="3973470" cy="21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598D7E83-046A-4498-9020-DE628110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2" y="1922143"/>
            <a:ext cx="38042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78M will be over 65 in 2035</a:t>
            </a:r>
            <a:r>
              <a:rPr lang="en-US" sz="1600" baseline="30000" dirty="0">
                <a:latin typeface="Effra"/>
              </a:rPr>
              <a:t>1</a:t>
            </a: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Older households with disability to increase by 76% to 31.2M by 2035</a:t>
            </a:r>
            <a:r>
              <a:rPr lang="en-US" sz="1600" baseline="30000" dirty="0">
                <a:solidFill>
                  <a:schemeClr val="accent1"/>
                </a:solidFill>
                <a:latin typeface="Effra"/>
                <a:cs typeface="Helvetica" panose="020B0604020202020204" pitchFamily="34" charset="0"/>
              </a:rPr>
              <a:t>2</a:t>
            </a:r>
            <a:endParaRPr lang="en-US" sz="1600" b="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~</a:t>
            </a:r>
            <a:r>
              <a:rPr lang="en-US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70% will eventually need help with bathing, food preparation, dressing, and medication management</a:t>
            </a:r>
            <a:r>
              <a:rPr lang="en-US" sz="1600" b="1" baseline="30000" dirty="0">
                <a:solidFill>
                  <a:srgbClr val="C00000"/>
                </a:solidFill>
                <a:latin typeface="Effra"/>
                <a:cs typeface="Helvetica" panose="020B0604020202020204" pitchFamily="34" charset="0"/>
              </a:rPr>
              <a:t>3</a:t>
            </a:r>
            <a:endParaRPr lang="en-US" sz="1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/>
            <a:endParaRPr lang="en-US" sz="1600" b="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 Box 15">
            <a:extLst>
              <a:ext uri="{FF2B5EF4-FFF2-40B4-BE49-F238E27FC236}">
                <a16:creationId xmlns:a16="http://schemas.microsoft.com/office/drawing/2014/main" id="{1AAD4C79-0E60-4ECC-8526-13C791DF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534" y="1579813"/>
            <a:ext cx="198964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Aging Population</a:t>
            </a:r>
            <a:endParaRPr lang="en-US" sz="1700" b="1" dirty="0">
              <a:solidFill>
                <a:schemeClr val="accent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9E4138BF-44E6-4632-88D1-6BCB1033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39" y="1882281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45D6C3-CA0C-40DE-82CF-6BA4B38A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733" y="1564670"/>
            <a:ext cx="3973469" cy="21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Text Box 19">
            <a:extLst>
              <a:ext uri="{FF2B5EF4-FFF2-40B4-BE49-F238E27FC236}">
                <a16:creationId xmlns:a16="http://schemas.microsoft.com/office/drawing/2014/main" id="{6AA59BAF-7A10-45A3-92CB-EBB7F030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771" y="1922143"/>
            <a:ext cx="38586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 needing LTC are in institutional and 80% in home/community settings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Demand for affordable, memory care, chronic and post acute care options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 for public / private partnerships and investment</a:t>
            </a:r>
            <a:endParaRPr lang="en-US" sz="160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8FBB3F78-5C6F-4C02-A7A1-02875C4CA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601" y="1581099"/>
            <a:ext cx="185326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ong-Term</a:t>
            </a:r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</a:t>
            </a:r>
            <a:endParaRPr lang="en-US" sz="1700" b="1" dirty="0">
              <a:solidFill>
                <a:schemeClr val="accent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B3CB1ED7-D5BE-434F-A2BE-969E0E04E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770" y="1883567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A7C6557F-4779-42A7-8F1A-1213C2C4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4" y="4104753"/>
            <a:ext cx="38586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88% of senior households wish to stay in home and 89% in community</a:t>
            </a:r>
            <a:r>
              <a:rPr lang="en-US" sz="1600" baseline="30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3.5% of homes offer 1 floor, wide halls/doors, and zero-step entrance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Decrease in family caregivers; in-home care cost prohibitive for many lower and middle income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394834DB-1990-4C41-AA42-72EFB0B7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556" y="4093693"/>
            <a:ext cx="37094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&lt;3% of medical students choose geriatric electives</a:t>
            </a:r>
            <a:r>
              <a:rPr lang="en-US" sz="1600" b="0" baseline="30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IOM Est need for 3.5M LTC workers by 2030 to maintain current ratios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Increasing ethnic/racial diversity, workforce shortage, w</a:t>
            </a: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ages, licensure and training are all considerations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F6DD5-A2DA-44FB-BB7F-A1205CF64665}"/>
              </a:ext>
            </a:extLst>
          </p:cNvPr>
          <p:cNvSpPr txBox="1"/>
          <p:nvPr/>
        </p:nvSpPr>
        <p:spPr>
          <a:xfrm>
            <a:off x="164295" y="6041979"/>
            <a:ext cx="7543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>
                <a:solidFill>
                  <a:schemeClr val="tx2"/>
                </a:solidFill>
              </a:rPr>
              <a:t>1</a:t>
            </a:r>
            <a:r>
              <a:rPr lang="en-US" sz="900" i="1" dirty="0">
                <a:solidFill>
                  <a:schemeClr val="tx2"/>
                </a:solidFill>
              </a:rPr>
              <a:t>US Census Bureau 2017 National Population Projections, September 2017</a:t>
            </a:r>
          </a:p>
          <a:p>
            <a:r>
              <a:rPr lang="en-US" sz="900" i="1" baseline="30000" dirty="0">
                <a:solidFill>
                  <a:schemeClr val="tx2"/>
                </a:solidFill>
              </a:rPr>
              <a:t>2</a:t>
            </a:r>
            <a:r>
              <a:rPr lang="en-US" sz="900" i="1" dirty="0">
                <a:solidFill>
                  <a:schemeClr val="tx2"/>
                </a:solidFill>
              </a:rPr>
              <a:t>Projections and Implications for Housing a Growing Population: Older Households 2015-2035, Harvard Joint Center For Housing Studies, December 2016</a:t>
            </a:r>
          </a:p>
          <a:p>
            <a:r>
              <a:rPr lang="en-US" sz="900" i="1" baseline="30000" dirty="0">
                <a:solidFill>
                  <a:schemeClr val="bg1"/>
                </a:solidFill>
              </a:rPr>
              <a:t>3</a:t>
            </a:r>
            <a:r>
              <a:rPr lang="en-US" sz="900" i="1" dirty="0">
                <a:solidFill>
                  <a:schemeClr val="bg1"/>
                </a:solidFill>
              </a:rPr>
              <a:t>Rising Demand for LTSS for Elderly, Congressional Budge Office, June 2013</a:t>
            </a:r>
            <a:endParaRPr lang="en-US" sz="900" i="1" baseline="30000" dirty="0">
              <a:solidFill>
                <a:schemeClr val="bg1"/>
              </a:solidFill>
            </a:endParaRPr>
          </a:p>
          <a:p>
            <a:r>
              <a:rPr lang="en-US" sz="900" i="1" baseline="30000" dirty="0">
                <a:solidFill>
                  <a:schemeClr val="bg1"/>
                </a:solidFill>
              </a:rPr>
              <a:t>4</a:t>
            </a:r>
            <a:r>
              <a:rPr lang="en-US" sz="900" i="1" dirty="0">
                <a:solidFill>
                  <a:schemeClr val="bg1"/>
                </a:solidFill>
              </a:rPr>
              <a:t>Healthy Aging Begins at Home, Bipartisan Policy Center, 2014 AARP Survey, May 2016</a:t>
            </a:r>
          </a:p>
          <a:p>
            <a:r>
              <a:rPr lang="en-US" sz="900" i="1" baseline="30000" dirty="0">
                <a:solidFill>
                  <a:schemeClr val="bg1"/>
                </a:solidFill>
              </a:rPr>
              <a:t>4</a:t>
            </a:r>
            <a:r>
              <a:rPr lang="en-US" sz="900" i="1" dirty="0">
                <a:solidFill>
                  <a:schemeClr val="bg1"/>
                </a:solidFill>
              </a:rPr>
              <a:t>Retooling An Aging America, Building the Health Care Workforce, Institutes of Medicine Issue Brief, Eldercare Workforce Alliance, 2008</a:t>
            </a:r>
          </a:p>
        </p:txBody>
      </p:sp>
    </p:spTree>
    <p:extLst>
      <p:ext uri="{BB962C8B-B14F-4D97-AF65-F5344CB8AC3E}">
        <p14:creationId xmlns:p14="http://schemas.microsoft.com/office/powerpoint/2010/main" val="76501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32BD-5D6D-4DC6-8E71-FC94DADF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a defining issue of our 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75457-C356-4ECF-B606-69A59014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7B39D-EC9A-4298-9BFF-DC29D3D44E02}"/>
              </a:ext>
            </a:extLst>
          </p:cNvPr>
          <p:cNvSpPr txBox="1"/>
          <p:nvPr/>
        </p:nvSpPr>
        <p:spPr>
          <a:xfrm>
            <a:off x="207544" y="881716"/>
            <a:ext cx="8728911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 will be a historic turning point. All baby boomers will surpass age 65.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in 5 Americans will be of retirement age.</a:t>
            </a:r>
            <a:r>
              <a:rPr lang="en-US" sz="2000" b="1" baseline="30000" dirty="0">
                <a:solidFill>
                  <a:schemeClr val="accent2"/>
                </a:solidFill>
                <a:latin typeface="Effra"/>
              </a:rPr>
              <a:t>1</a:t>
            </a:r>
          </a:p>
          <a:p>
            <a:pPr algn="ctr"/>
            <a:endParaRPr lang="en-US" sz="2000" b="1" dirty="0">
              <a:solidFill>
                <a:srgbClr val="A9075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000FF-25CA-40D9-8D23-20D18CFE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55981"/>
            <a:ext cx="7543801" cy="4232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75CEE-59EB-4488-9C82-0760B3FD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3" y="3740370"/>
            <a:ext cx="3973470" cy="227421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0B135F1-FBAE-4679-98FC-CDD54EC2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027" y="3742987"/>
            <a:ext cx="231666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Aging in Community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F4725E41-7CE4-4EDF-B12F-83F75078E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39" y="4057982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6B6EA8-0440-486E-BEAB-D07D5F32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487" y="3750657"/>
            <a:ext cx="3973469" cy="22518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9E2698B5-42EA-49F3-8A6C-7ADE377B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436" y="3725978"/>
            <a:ext cx="125957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Workforce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AF88188-E215-446C-98F8-E1B1CC492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770" y="4059267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52DFD-B130-4346-BCAE-6949877E5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3" y="1564670"/>
            <a:ext cx="3973470" cy="21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99D6C49-910D-421E-952B-711B4BC3A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2" y="1922143"/>
            <a:ext cx="38042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78M will be over 65 in 2035</a:t>
            </a:r>
            <a:r>
              <a:rPr lang="en-US" sz="1600" baseline="30000" dirty="0">
                <a:latin typeface="Effra"/>
              </a:rPr>
              <a:t>1</a:t>
            </a: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Older households with disability to increase by 76% to 31.2M by 2035</a:t>
            </a:r>
            <a:r>
              <a:rPr lang="en-US" sz="1600" baseline="30000" dirty="0">
                <a:solidFill>
                  <a:schemeClr val="accent1"/>
                </a:solidFill>
                <a:latin typeface="Effra"/>
                <a:cs typeface="Helvetica" panose="020B0604020202020204" pitchFamily="34" charset="0"/>
              </a:rPr>
              <a:t>2</a:t>
            </a:r>
            <a:endParaRPr lang="en-US" sz="1600" b="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~</a:t>
            </a: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70% will eventually need help with bathing, food preparation, dressing, and medication management</a:t>
            </a:r>
            <a:r>
              <a:rPr lang="en-US" sz="1600" baseline="30000" dirty="0">
                <a:solidFill>
                  <a:schemeClr val="accent1"/>
                </a:solidFill>
                <a:latin typeface="Effra"/>
                <a:cs typeface="Helvetica" panose="020B0604020202020204" pitchFamily="34" charset="0"/>
              </a:rPr>
              <a:t>3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/>
            <a:endParaRPr lang="en-US" sz="1600" b="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99D2A5E9-08EF-4D12-A158-7ACD573F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534" y="1579813"/>
            <a:ext cx="198964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Aging Population</a:t>
            </a:r>
            <a:endParaRPr lang="en-US" sz="1700" b="1" dirty="0">
              <a:solidFill>
                <a:schemeClr val="accent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438E760-A468-4FF7-9785-6ADB3D584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39" y="1882281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AA9A7-5467-4121-9BA0-D48572ADD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733" y="1564670"/>
            <a:ext cx="3973469" cy="21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A4585CE9-2ECE-4CA3-9FDD-837DD464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771" y="1922143"/>
            <a:ext cx="38586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 needing LTC are in institutional and 80% in home/community settings</a:t>
            </a:r>
            <a:r>
              <a:rPr lang="en-US" sz="1600" b="1" baseline="30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sz="1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Demand for affordable, memory care, chronic and post acute care options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 for public / private partnerships and investment</a:t>
            </a:r>
            <a:endParaRPr lang="en-US" sz="160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0790488-621E-4435-AAEE-DC248093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601" y="1581099"/>
            <a:ext cx="185326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ong-Term</a:t>
            </a:r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</a:t>
            </a:r>
            <a:endParaRPr lang="en-US" sz="1700" b="1" dirty="0">
              <a:solidFill>
                <a:schemeClr val="accent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4D3AC089-97BF-4596-8771-C548D71AA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770" y="1883567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19FAC375-812F-4213-8F4F-5FA65A92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4" y="4104753"/>
            <a:ext cx="38586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88% of senior households wish to stay in home and 89% in community</a:t>
            </a:r>
            <a:r>
              <a:rPr lang="en-US" sz="1600" b="1" baseline="30000" dirty="0">
                <a:solidFill>
                  <a:srgbClr val="C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3.5% of homes offer 1 floor, wide halls/doors, and zero-step entrance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Decrease in family caregivers; in-home care cost prohibitive for many lower and middle income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87A4930E-5688-4492-8B8F-DB7F3AB8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556" y="4093693"/>
            <a:ext cx="37094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&lt;3% of medical students choose geriatric electives</a:t>
            </a:r>
            <a:r>
              <a:rPr lang="en-US" sz="1600" b="0" baseline="30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IOM Est need for 3.5M LTC workers by 2030 to maintain current ratios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Increasing ethnic/racial diversity, workforce shortage, w</a:t>
            </a: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ages, licensure and training are all considerations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8AB185-BFAB-45C4-8363-29EB4E90AA59}"/>
              </a:ext>
            </a:extLst>
          </p:cNvPr>
          <p:cNvSpPr txBox="1"/>
          <p:nvPr/>
        </p:nvSpPr>
        <p:spPr>
          <a:xfrm>
            <a:off x="164295" y="6041979"/>
            <a:ext cx="7543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>
                <a:solidFill>
                  <a:schemeClr val="tx2"/>
                </a:solidFill>
              </a:rPr>
              <a:t>1</a:t>
            </a:r>
            <a:r>
              <a:rPr lang="en-US" sz="900" i="1" dirty="0">
                <a:solidFill>
                  <a:schemeClr val="tx2"/>
                </a:solidFill>
              </a:rPr>
              <a:t>US Census Bureau 2017 National Population Projections, September 2017</a:t>
            </a:r>
          </a:p>
          <a:p>
            <a:r>
              <a:rPr lang="en-US" sz="900" i="1" baseline="30000" dirty="0">
                <a:solidFill>
                  <a:schemeClr val="tx2"/>
                </a:solidFill>
              </a:rPr>
              <a:t>2</a:t>
            </a:r>
            <a:r>
              <a:rPr lang="en-US" sz="900" i="1" dirty="0">
                <a:solidFill>
                  <a:schemeClr val="tx2"/>
                </a:solidFill>
              </a:rPr>
              <a:t>Projections and Implications for Housing a Growing Population: Older Households 2015-2035, Harvard Joint Center For Housing Studies, December 2016</a:t>
            </a:r>
          </a:p>
          <a:p>
            <a:r>
              <a:rPr lang="en-US" sz="900" i="1" baseline="30000" dirty="0">
                <a:solidFill>
                  <a:schemeClr val="bg1"/>
                </a:solidFill>
              </a:rPr>
              <a:t>3</a:t>
            </a:r>
            <a:r>
              <a:rPr lang="en-US" sz="900" i="1" dirty="0">
                <a:solidFill>
                  <a:schemeClr val="bg1"/>
                </a:solidFill>
              </a:rPr>
              <a:t>Rising Demand for LTSS for Elderly, Congressional Budge Office, June 2013</a:t>
            </a:r>
            <a:endParaRPr lang="en-US" sz="900" i="1" baseline="30000" dirty="0">
              <a:solidFill>
                <a:schemeClr val="bg1"/>
              </a:solidFill>
            </a:endParaRPr>
          </a:p>
          <a:p>
            <a:r>
              <a:rPr lang="en-US" sz="900" i="1" baseline="30000" dirty="0">
                <a:solidFill>
                  <a:schemeClr val="bg1"/>
                </a:solidFill>
              </a:rPr>
              <a:t>4</a:t>
            </a:r>
            <a:r>
              <a:rPr lang="en-US" sz="900" i="1" dirty="0">
                <a:solidFill>
                  <a:schemeClr val="bg1"/>
                </a:solidFill>
              </a:rPr>
              <a:t>Healthy Aging Begins at Home, Bipartisan Policy Center, 2014 AARP Survey, May 2016</a:t>
            </a:r>
          </a:p>
          <a:p>
            <a:r>
              <a:rPr lang="en-US" sz="900" i="1" baseline="30000" dirty="0">
                <a:solidFill>
                  <a:schemeClr val="bg1"/>
                </a:solidFill>
              </a:rPr>
              <a:t>4</a:t>
            </a:r>
            <a:r>
              <a:rPr lang="en-US" sz="900" i="1" dirty="0">
                <a:solidFill>
                  <a:schemeClr val="bg1"/>
                </a:solidFill>
              </a:rPr>
              <a:t>Retooling An Aging America, Building the Health Care Workforce, Institutes of Medicine Issue Brief, Eldercare Workforce Alliance, 2008</a:t>
            </a:r>
          </a:p>
        </p:txBody>
      </p:sp>
    </p:spTree>
    <p:extLst>
      <p:ext uri="{BB962C8B-B14F-4D97-AF65-F5344CB8AC3E}">
        <p14:creationId xmlns:p14="http://schemas.microsoft.com/office/powerpoint/2010/main" val="17541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32BD-5D6D-4DC6-8E71-FC94DADF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>
                <a:solidFill>
                  <a:schemeClr val="accent2"/>
                </a:solidFill>
              </a:rPr>
              <a:t>a defining issue of our 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75457-C356-4ECF-B606-69A59014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7B39D-EC9A-4298-9BFF-DC29D3D44E02}"/>
              </a:ext>
            </a:extLst>
          </p:cNvPr>
          <p:cNvSpPr txBox="1"/>
          <p:nvPr/>
        </p:nvSpPr>
        <p:spPr>
          <a:xfrm>
            <a:off x="207544" y="881716"/>
            <a:ext cx="8728911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 will be a historic turning point. All baby boomers will surpass age 65.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in 5 Americans will be of retirement age.</a:t>
            </a:r>
            <a:r>
              <a:rPr lang="en-US" sz="2000" b="1" baseline="30000" dirty="0">
                <a:solidFill>
                  <a:schemeClr val="accent2"/>
                </a:solidFill>
                <a:latin typeface="Effra"/>
              </a:rPr>
              <a:t>1</a:t>
            </a:r>
          </a:p>
          <a:p>
            <a:pPr algn="ctr"/>
            <a:endParaRPr lang="en-US" sz="2000" b="1" dirty="0">
              <a:solidFill>
                <a:srgbClr val="A9075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B716A3F-3600-4EE5-8A1C-89FDDD38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55981"/>
            <a:ext cx="7543801" cy="4232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B8FEF6-AAF4-4D00-B7D1-C1D2AAEC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3" y="3740370"/>
            <a:ext cx="3973470" cy="227421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8E6CA40B-52BC-44EF-9E1F-E621162FD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027" y="3742987"/>
            <a:ext cx="231666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Aging in Community</a:t>
            </a:r>
          </a:p>
        </p:txBody>
      </p:sp>
      <p:sp>
        <p:nvSpPr>
          <p:cNvPr id="31" name="Line 6">
            <a:extLst>
              <a:ext uri="{FF2B5EF4-FFF2-40B4-BE49-F238E27FC236}">
                <a16:creationId xmlns:a16="http://schemas.microsoft.com/office/drawing/2014/main" id="{EAB9FE4B-996A-4D95-BADA-E36C9023A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39" y="4057982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B5792E-578E-4883-A7F7-3E1A5FAF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487" y="3750657"/>
            <a:ext cx="3973469" cy="22518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76F0B17E-668E-467D-A548-C1BDE4AC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436" y="3725978"/>
            <a:ext cx="125957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Workforce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5BF86865-533D-4CFA-BC3E-B47ADA6C1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770" y="4059267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2D8203-3F8F-4482-ACA5-1DF125BF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13" y="1564670"/>
            <a:ext cx="3973470" cy="21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D375723B-AD59-4446-8073-C52194BE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2" y="1922143"/>
            <a:ext cx="38042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78M will be over 65 in 2035</a:t>
            </a:r>
            <a:r>
              <a:rPr lang="en-US" sz="1600" baseline="30000" dirty="0">
                <a:latin typeface="Effra"/>
              </a:rPr>
              <a:t>1</a:t>
            </a: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Older households with disability to increase by 76% to 31.2M by 2035</a:t>
            </a:r>
            <a:r>
              <a:rPr lang="en-US" sz="1600" baseline="30000" dirty="0">
                <a:solidFill>
                  <a:schemeClr val="accent1"/>
                </a:solidFill>
                <a:latin typeface="Effra"/>
                <a:cs typeface="Helvetica" panose="020B0604020202020204" pitchFamily="34" charset="0"/>
              </a:rPr>
              <a:t>2</a:t>
            </a:r>
            <a:endParaRPr lang="en-US" sz="1600" b="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~</a:t>
            </a: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70% will eventually need help with bathing, food preparation, dressing, and medication management</a:t>
            </a:r>
            <a:r>
              <a:rPr lang="en-US" sz="1600" baseline="30000" dirty="0">
                <a:solidFill>
                  <a:schemeClr val="accent1"/>
                </a:solidFill>
                <a:latin typeface="Effra"/>
                <a:cs typeface="Helvetica" panose="020B0604020202020204" pitchFamily="34" charset="0"/>
              </a:rPr>
              <a:t>3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/>
            <a:endParaRPr lang="en-US" sz="1600" b="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BFC80F2D-3759-4717-928D-71F3C39E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534" y="1579813"/>
            <a:ext cx="198964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Aging Population</a:t>
            </a:r>
            <a:endParaRPr lang="en-US" sz="1700" b="1" dirty="0">
              <a:solidFill>
                <a:schemeClr val="accent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9B41C267-C3B0-4800-9E70-58BFFE463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39" y="1882281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A1D2BA-83A9-4502-A72C-35ABF05D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733" y="1564670"/>
            <a:ext cx="3973469" cy="210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id="{E30AE54B-C2FB-43BF-BEBC-3C3274F5B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771" y="1922143"/>
            <a:ext cx="38586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 needing LTC are in institutional and 80% in home/community settings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Demand for affordable, memory care, chronic and post acute care options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Opportunities for public / private partnerships and investment</a:t>
            </a:r>
            <a:endParaRPr lang="en-US" sz="1600" dirty="0">
              <a:solidFill>
                <a:schemeClr val="accent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7010EFB8-AE67-4146-92E8-19E26EB41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601" y="1581099"/>
            <a:ext cx="185326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sz="1700" b="1" dirty="0">
                <a:solidFill>
                  <a:schemeClr val="accent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ong-Term</a:t>
            </a:r>
            <a:r>
              <a:rPr lang="en-US" sz="17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</a:t>
            </a:r>
            <a:endParaRPr lang="en-US" sz="1700" b="1" dirty="0">
              <a:solidFill>
                <a:schemeClr val="accent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8B294039-F38F-488C-869B-5F38711E9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770" y="1883567"/>
            <a:ext cx="3727457" cy="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45D38DDA-A495-49D3-B10C-DECE1439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4" y="4104753"/>
            <a:ext cx="38586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88% of senior households wish to stay in home and 89% in community</a:t>
            </a:r>
            <a:r>
              <a:rPr lang="en-US" sz="1600" baseline="30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3.5% of homes offer 1 floor, wide halls/doors, and zero-step entrance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6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Decrease in family caregivers; in-home care cost prohibitive for many lower and middle income</a:t>
            </a: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id="{96F5EB35-C0E7-4E08-BA40-049C2725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556" y="4093693"/>
            <a:ext cx="37094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&lt;3% of medical students choose geriatric electives</a:t>
            </a:r>
            <a:r>
              <a:rPr lang="en-US" sz="1600" b="0" baseline="30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IOM Est need for 3.5M LTC workers by 2030 to maintain current ratios</a:t>
            </a:r>
            <a:r>
              <a:rPr lang="en-US" sz="1600" baseline="30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eaLnBrk="1" hangingPunct="1">
              <a:buFontTx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Ethnic/racial diversity, workforce shortage, w</a:t>
            </a:r>
            <a:r>
              <a:rPr lang="en-US" sz="16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ages, licensure and training are all complex factors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9F2C3E-1C4E-4757-93C2-DEA7066CF3DC}"/>
              </a:ext>
            </a:extLst>
          </p:cNvPr>
          <p:cNvSpPr txBox="1"/>
          <p:nvPr/>
        </p:nvSpPr>
        <p:spPr>
          <a:xfrm>
            <a:off x="164295" y="6041979"/>
            <a:ext cx="7543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baseline="30000" dirty="0">
                <a:solidFill>
                  <a:schemeClr val="tx2"/>
                </a:solidFill>
              </a:rPr>
              <a:t>1</a:t>
            </a:r>
            <a:r>
              <a:rPr lang="en-US" sz="900" i="1" dirty="0">
                <a:solidFill>
                  <a:schemeClr val="tx2"/>
                </a:solidFill>
              </a:rPr>
              <a:t>US Census Bureau 2017 National Population Projections, September 2017</a:t>
            </a:r>
          </a:p>
          <a:p>
            <a:r>
              <a:rPr lang="en-US" sz="900" i="1" baseline="30000" dirty="0">
                <a:solidFill>
                  <a:schemeClr val="tx2"/>
                </a:solidFill>
              </a:rPr>
              <a:t>2</a:t>
            </a:r>
            <a:r>
              <a:rPr lang="en-US" sz="900" i="1" dirty="0">
                <a:solidFill>
                  <a:schemeClr val="tx2"/>
                </a:solidFill>
              </a:rPr>
              <a:t>Projections and Implications for Housing a Growing Population: Older Households 2015-2035, Harvard Joint Center For Housing Studies, December 2016</a:t>
            </a:r>
          </a:p>
          <a:p>
            <a:r>
              <a:rPr lang="en-US" sz="900" i="1" baseline="30000" dirty="0">
                <a:solidFill>
                  <a:schemeClr val="bg1"/>
                </a:solidFill>
              </a:rPr>
              <a:t>3</a:t>
            </a:r>
            <a:r>
              <a:rPr lang="en-US" sz="900" i="1" dirty="0">
                <a:solidFill>
                  <a:schemeClr val="bg1"/>
                </a:solidFill>
              </a:rPr>
              <a:t>Rising Demand for LTSS for Elderly, Congressional Budge Office, June 2013</a:t>
            </a:r>
            <a:endParaRPr lang="en-US" sz="900" i="1" baseline="30000" dirty="0">
              <a:solidFill>
                <a:schemeClr val="bg1"/>
              </a:solidFill>
            </a:endParaRPr>
          </a:p>
          <a:p>
            <a:r>
              <a:rPr lang="en-US" sz="900" i="1" baseline="30000" dirty="0">
                <a:solidFill>
                  <a:schemeClr val="bg1"/>
                </a:solidFill>
              </a:rPr>
              <a:t>4</a:t>
            </a:r>
            <a:r>
              <a:rPr lang="en-US" sz="900" i="1" dirty="0">
                <a:solidFill>
                  <a:schemeClr val="bg1"/>
                </a:solidFill>
              </a:rPr>
              <a:t>Healthy Aging Begins at Home, Bipartisan Policy Center, 2014 AARP Survey, May 2016</a:t>
            </a:r>
          </a:p>
          <a:p>
            <a:r>
              <a:rPr lang="en-US" sz="900" i="1" baseline="30000" dirty="0">
                <a:solidFill>
                  <a:schemeClr val="bg1"/>
                </a:solidFill>
              </a:rPr>
              <a:t>4</a:t>
            </a:r>
            <a:r>
              <a:rPr lang="en-US" sz="900" i="1" dirty="0">
                <a:solidFill>
                  <a:schemeClr val="bg1"/>
                </a:solidFill>
              </a:rPr>
              <a:t>Retooling An Aging America, Building the Health Care Workforce, Institutes of Medicine Issue Brief, Eldercare Workforce Alliance, 2008</a:t>
            </a:r>
          </a:p>
        </p:txBody>
      </p:sp>
    </p:spTree>
    <p:extLst>
      <p:ext uri="{BB962C8B-B14F-4D97-AF65-F5344CB8AC3E}">
        <p14:creationId xmlns:p14="http://schemas.microsoft.com/office/powerpoint/2010/main" val="957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683A-9DF3-402A-A03B-A76EE8E3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543800" cy="765954"/>
          </a:xfrm>
        </p:spPr>
        <p:txBody>
          <a:bodyPr>
            <a:normAutofit fontScale="90000"/>
          </a:bodyPr>
          <a:lstStyle/>
          <a:p>
            <a:r>
              <a:rPr lang="en-US" sz="2500" cap="all" dirty="0">
                <a:solidFill>
                  <a:schemeClr val="accent2"/>
                </a:solidFill>
              </a:rPr>
              <a:t>Senior Villages Across DC</a:t>
            </a:r>
            <a:br>
              <a:rPr lang="en-US" sz="2500" cap="all" dirty="0">
                <a:solidFill>
                  <a:schemeClr val="accent2"/>
                </a:solidFill>
              </a:rPr>
            </a:br>
            <a:r>
              <a:rPr lang="en-US" sz="2500" cap="all" dirty="0">
                <a:solidFill>
                  <a:schemeClr val="accent2"/>
                </a:solidFill>
              </a:rPr>
              <a:t>One Integral Component to “Aging in Place”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7907F-B87D-4904-A687-CC434325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B5054-D789-4072-8A8C-61DD2D3564A0}"/>
              </a:ext>
            </a:extLst>
          </p:cNvPr>
          <p:cNvSpPr txBox="1"/>
          <p:nvPr/>
        </p:nvSpPr>
        <p:spPr>
          <a:xfrm>
            <a:off x="192505" y="1288327"/>
            <a:ext cx="872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are 25% more seniors in DC than children in K-12 public schools.  52% live alone and 17% live in poverty.</a:t>
            </a:r>
            <a:endParaRPr lang="en-US" sz="20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D7394-AADF-47E6-9107-726227722F28}"/>
              </a:ext>
            </a:extLst>
          </p:cNvPr>
          <p:cNvSpPr txBox="1"/>
          <p:nvPr/>
        </p:nvSpPr>
        <p:spPr>
          <a:xfrm>
            <a:off x="6363495" y="2092447"/>
            <a:ext cx="2849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Grassroots based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Not-for-profit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Trusted relationships -- neighbors &amp; community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Links to volunteer and paid services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Dues and subsidized membership</a:t>
            </a:r>
          </a:p>
          <a:p>
            <a:pPr marL="285750" indent="-168275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$300K DCOA Funding, grants, other (varies)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8E55B-BFDC-40AF-A80A-079D4FFA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" y="1969752"/>
            <a:ext cx="641900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6A26-1A12-45C6-9096-7801161A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87279"/>
            <a:ext cx="7543800" cy="696826"/>
          </a:xfrm>
        </p:spPr>
        <p:txBody>
          <a:bodyPr>
            <a:noAutofit/>
          </a:bodyPr>
          <a:lstStyle/>
          <a:p>
            <a:r>
              <a:rPr lang="en-US" cap="al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Capitol Hill Village</a:t>
            </a:r>
            <a:br>
              <a:rPr lang="en-US" cap="al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cap="al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Supporting Seniors, Families and DC Villages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FF0A-86A9-4034-BA96-569F5408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91B74-4E0B-4360-9C5E-5762C3AA194B}"/>
              </a:ext>
            </a:extLst>
          </p:cNvPr>
          <p:cNvSpPr txBox="1"/>
          <p:nvPr/>
        </p:nvSpPr>
        <p:spPr>
          <a:xfrm>
            <a:off x="192505" y="1288327"/>
            <a:ext cx="87289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Keeping seniors socially engaged, continually learning, safe and connected. Supporting families through education, resources and referrals. </a:t>
            </a:r>
            <a:r>
              <a:rPr lang="en-US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9D864-13A9-4312-9476-9287E8FA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76" y="4361251"/>
            <a:ext cx="8473248" cy="1828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61070D-E83E-4DAE-B37F-FB9720E57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201779"/>
            <a:ext cx="3703320" cy="201659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Volunteer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Care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Social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Transportation outreach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Vetted vendors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EB5857B-978B-42F7-9F70-CB96BF664C09}"/>
              </a:ext>
            </a:extLst>
          </p:cNvPr>
          <p:cNvSpPr txBox="1">
            <a:spLocks/>
          </p:cNvSpPr>
          <p:nvPr/>
        </p:nvSpPr>
        <p:spPr>
          <a:xfrm>
            <a:off x="4663440" y="2201992"/>
            <a:ext cx="3703320" cy="201638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Educational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Wellness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Civic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Partnerships</a:t>
            </a:r>
          </a:p>
        </p:txBody>
      </p:sp>
    </p:spTree>
    <p:extLst>
      <p:ext uri="{BB962C8B-B14F-4D97-AF65-F5344CB8AC3E}">
        <p14:creationId xmlns:p14="http://schemas.microsoft.com/office/powerpoint/2010/main" val="272836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13D9E-AA7B-47F9-B0DE-6BE0C109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05B4-3141-4E9D-BD4D-609E61F634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5F380-E739-4995-A2E5-A3C1A1DD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4" y="170038"/>
            <a:ext cx="7543800" cy="696826"/>
          </a:xfrm>
        </p:spPr>
        <p:txBody>
          <a:bodyPr>
            <a:noAutofit/>
          </a:bodyPr>
          <a:lstStyle/>
          <a:p>
            <a:r>
              <a:rPr lang="en-US" cap="al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Snapshot of chv survey respondents</a:t>
            </a:r>
          </a:p>
        </p:txBody>
      </p:sp>
      <p:sp>
        <p:nvSpPr>
          <p:cNvPr id="40" name="TextBox 152">
            <a:extLst>
              <a:ext uri="{FF2B5EF4-FFF2-40B4-BE49-F238E27FC236}">
                <a16:creationId xmlns:a16="http://schemas.microsoft.com/office/drawing/2014/main" id="{5E4080F5-BB14-4F34-974A-0BF9F99BB146}"/>
              </a:ext>
            </a:extLst>
          </p:cNvPr>
          <p:cNvSpPr txBox="1"/>
          <p:nvPr/>
        </p:nvSpPr>
        <p:spPr>
          <a:xfrm>
            <a:off x="-62606" y="6436697"/>
            <a:ext cx="9619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2018 Village Transportation Survey was completed by a convenience sample of 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individuals, with approximately 70% completing the survey online. </a:t>
            </a:r>
          </a:p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Percentages may not total 100% due to rounding. 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7A791F1-A601-41D7-B6D2-40C07C0F17AD}"/>
              </a:ext>
            </a:extLst>
          </p:cNvPr>
          <p:cNvCxnSpPr>
            <a:cxnSpLocks/>
          </p:cNvCxnSpPr>
          <p:nvPr/>
        </p:nvCxnSpPr>
        <p:spPr>
          <a:xfrm>
            <a:off x="4572000" y="3429000"/>
            <a:ext cx="457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AAF956B-E08D-420A-B5D7-87C3C0D9CC58}"/>
              </a:ext>
            </a:extLst>
          </p:cNvPr>
          <p:cNvCxnSpPr>
            <a:cxnSpLocks/>
          </p:cNvCxnSpPr>
          <p:nvPr/>
        </p:nvCxnSpPr>
        <p:spPr>
          <a:xfrm>
            <a:off x="4572000" y="664830"/>
            <a:ext cx="0" cy="56417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6" name="Picture 145">
            <a:extLst>
              <a:ext uri="{FF2B5EF4-FFF2-40B4-BE49-F238E27FC236}">
                <a16:creationId xmlns:a16="http://schemas.microsoft.com/office/drawing/2014/main" id="{AB68B578-D59F-421A-AAAE-8EB2AE8C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5" y="685611"/>
            <a:ext cx="3987965" cy="4754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0D17DFB-9F8E-4C4A-A478-876656A37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90" y="685611"/>
            <a:ext cx="3865199" cy="2877561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3B75D4C7-583F-4761-B99D-7F5436FDD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790" y="3485695"/>
            <a:ext cx="3828620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5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4472C4"/>
      </a:accent2>
      <a:accent3>
        <a:srgbClr val="A5A5A5"/>
      </a:accent3>
      <a:accent4>
        <a:srgbClr val="4472C4"/>
      </a:accent4>
      <a:accent5>
        <a:srgbClr val="4472C4"/>
      </a:accent5>
      <a:accent6>
        <a:srgbClr val="44546A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1781</Words>
  <Application>Microsoft Office PowerPoint</Application>
  <PresentationFormat>On-screen Show (4:3)</PresentationFormat>
  <Paragraphs>251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Effra</vt:lpstr>
      <vt:lpstr>Helvetica</vt:lpstr>
      <vt:lpstr>Times</vt:lpstr>
      <vt:lpstr>Times New Roman</vt:lpstr>
      <vt:lpstr>Retrospect</vt:lpstr>
      <vt:lpstr>Long-Term Care in DC  A Roadmap to 2028</vt:lpstr>
      <vt:lpstr>“Aging in Community” a complex set of considerations</vt:lpstr>
      <vt:lpstr>Our focus</vt:lpstr>
      <vt:lpstr>a defining issue of our time</vt:lpstr>
      <vt:lpstr>a defining issue of our time</vt:lpstr>
      <vt:lpstr>a defining issue of our time</vt:lpstr>
      <vt:lpstr>Senior Villages Across DC One Integral Component to “Aging in Place”</vt:lpstr>
      <vt:lpstr>Capitol Hill Village Supporting Seniors, Families and DC Villages</vt:lpstr>
      <vt:lpstr>A Snapshot of chv survey respondents</vt:lpstr>
      <vt:lpstr>Frail Older Adults in dc</vt:lpstr>
      <vt:lpstr>PowerPoint Presentation</vt:lpstr>
      <vt:lpstr>Housing / Program definitions   </vt:lpstr>
      <vt:lpstr>Income levels – a critical consideration</vt:lpstr>
      <vt:lpstr>Choices by household income – those with difficulty</vt:lpstr>
      <vt:lpstr>Choices by household income – those with difficulty</vt:lpstr>
      <vt:lpstr>Choices by household income – those with difficulty</vt:lpstr>
      <vt:lpstr>Choices by household income – those with difficulty</vt:lpstr>
      <vt:lpstr> Discussion  What can we achieve by 2028?</vt:lpstr>
      <vt:lpstr>Our focus</vt:lpstr>
      <vt:lpstr>Scenarios to help our discussion</vt:lpstr>
      <vt:lpstr> 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2018-10-02T20:26:22Z</dcterms:created>
  <dcterms:modified xsi:type="dcterms:W3CDTF">2018-10-04T01:01:38Z</dcterms:modified>
</cp:coreProperties>
</file>