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9"/>
  </p:notesMasterIdLst>
  <p:handoutMasterIdLst>
    <p:handoutMasterId r:id="rId60"/>
  </p:handoutMasterIdLst>
  <p:sldIdLst>
    <p:sldId id="260" r:id="rId2"/>
    <p:sldId id="355" r:id="rId3"/>
    <p:sldId id="383" r:id="rId4"/>
    <p:sldId id="380" r:id="rId5"/>
    <p:sldId id="366" r:id="rId6"/>
    <p:sldId id="377" r:id="rId7"/>
    <p:sldId id="367" r:id="rId8"/>
    <p:sldId id="368" r:id="rId9"/>
    <p:sldId id="370" r:id="rId10"/>
    <p:sldId id="371" r:id="rId11"/>
    <p:sldId id="379" r:id="rId12"/>
    <p:sldId id="369" r:id="rId13"/>
    <p:sldId id="372" r:id="rId14"/>
    <p:sldId id="382" r:id="rId15"/>
    <p:sldId id="358" r:id="rId16"/>
    <p:sldId id="305" r:id="rId17"/>
    <p:sldId id="333" r:id="rId18"/>
    <p:sldId id="303" r:id="rId19"/>
    <p:sldId id="307" r:id="rId20"/>
    <p:sldId id="330" r:id="rId21"/>
    <p:sldId id="331" r:id="rId22"/>
    <p:sldId id="334" r:id="rId23"/>
    <p:sldId id="311" r:id="rId24"/>
    <p:sldId id="312" r:id="rId25"/>
    <p:sldId id="332" r:id="rId26"/>
    <p:sldId id="313" r:id="rId27"/>
    <p:sldId id="340" r:id="rId28"/>
    <p:sldId id="374" r:id="rId29"/>
    <p:sldId id="375" r:id="rId30"/>
    <p:sldId id="376" r:id="rId31"/>
    <p:sldId id="335" r:id="rId32"/>
    <p:sldId id="359" r:id="rId33"/>
    <p:sldId id="315" r:id="rId34"/>
    <p:sldId id="384" r:id="rId35"/>
    <p:sldId id="261" r:id="rId36"/>
    <p:sldId id="309" r:id="rId37"/>
    <p:sldId id="308" r:id="rId38"/>
    <p:sldId id="310" r:id="rId39"/>
    <p:sldId id="337" r:id="rId40"/>
    <p:sldId id="316" r:id="rId41"/>
    <p:sldId id="317" r:id="rId42"/>
    <p:sldId id="318" r:id="rId43"/>
    <p:sldId id="319" r:id="rId44"/>
    <p:sldId id="320" r:id="rId45"/>
    <p:sldId id="321" r:id="rId46"/>
    <p:sldId id="338" r:id="rId47"/>
    <p:sldId id="360" r:id="rId48"/>
    <p:sldId id="361" r:id="rId49"/>
    <p:sldId id="362" r:id="rId50"/>
    <p:sldId id="363" r:id="rId51"/>
    <p:sldId id="364" r:id="rId52"/>
    <p:sldId id="365" r:id="rId53"/>
    <p:sldId id="339" r:id="rId54"/>
    <p:sldId id="329" r:id="rId55"/>
    <p:sldId id="327" r:id="rId56"/>
    <p:sldId id="300" r:id="rId57"/>
    <p:sldId id="301" r:id="rId58"/>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0D1C"/>
    <a:srgbClr val="43444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53898" autoAdjust="0"/>
  </p:normalViewPr>
  <p:slideViewPr>
    <p:cSldViewPr snapToGrid="0" snapToObjects="1">
      <p:cViewPr varScale="1">
        <p:scale>
          <a:sx n="62" d="100"/>
          <a:sy n="62" d="100"/>
        </p:scale>
        <p:origin x="-303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ouckc\Desktop\ALRs\ICFD%20Common%20Cited%20Deficiencies_2017%20to%202018.xlsx"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2.2118054950840581E-2"/>
          <c:y val="0.20819163145274044"/>
          <c:w val="0.68891766215776296"/>
          <c:h val="0.73724956454497881"/>
        </c:manualLayout>
      </c:layout>
      <c:pie3DChart>
        <c:varyColors val="1"/>
        <c:ser>
          <c:idx val="0"/>
          <c:order val="0"/>
          <c:tx>
            <c:strRef>
              <c:f>Sheet1!$B$1</c:f>
              <c:strCache>
                <c:ptCount val="1"/>
                <c:pt idx="0">
                  <c:v>2017</c:v>
                </c:pt>
              </c:strCache>
            </c:strRef>
          </c:tx>
          <c:cat>
            <c:strRef>
              <c:f>Sheet1!$A$2:$A$10</c:f>
              <c:strCache>
                <c:ptCount val="9"/>
                <c:pt idx="0">
                  <c:v>Dignity (272)</c:v>
                </c:pt>
                <c:pt idx="1">
                  <c:v>Accomodation of Needs (292)</c:v>
                </c:pt>
                <c:pt idx="2">
                  <c:v>Abuse, Neglect, Exploitation (390)</c:v>
                </c:pt>
                <c:pt idx="3">
                  <c:v>ISPs (481 &amp; 483)</c:v>
                </c:pt>
                <c:pt idx="4">
                  <c:v>Medication (802 &amp; 803)</c:v>
                </c:pt>
                <c:pt idx="5">
                  <c:v>General Conditions (953)</c:v>
                </c:pt>
                <c:pt idx="6">
                  <c:v>General Building Interior (981)</c:v>
                </c:pt>
                <c:pt idx="7">
                  <c:v>Bathrooms (1003)</c:v>
                </c:pt>
                <c:pt idx="8">
                  <c:v>Percentage of Total Citations</c:v>
                </c:pt>
              </c:strCache>
            </c:strRef>
          </c:cat>
          <c:val>
            <c:numRef>
              <c:f>Sheet1!$B$2:$B$10</c:f>
              <c:numCache>
                <c:formatCode>0%</c:formatCode>
                <c:ptCount val="9"/>
                <c:pt idx="0">
                  <c:v>3.5000000000000003E-2</c:v>
                </c:pt>
                <c:pt idx="1">
                  <c:v>7.0000000000000007E-2</c:v>
                </c:pt>
                <c:pt idx="2">
                  <c:v>0</c:v>
                </c:pt>
                <c:pt idx="3">
                  <c:v>0.13</c:v>
                </c:pt>
                <c:pt idx="4" formatCode="0.00%">
                  <c:v>0.105</c:v>
                </c:pt>
                <c:pt idx="5" formatCode="0.00%">
                  <c:v>3.5000000000000003E-2</c:v>
                </c:pt>
                <c:pt idx="6">
                  <c:v>0.06</c:v>
                </c:pt>
                <c:pt idx="7">
                  <c:v>0</c:v>
                </c:pt>
                <c:pt idx="8">
                  <c:v>0.435</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Sheet1!$B$13</c:f>
              <c:strCache>
                <c:ptCount val="1"/>
                <c:pt idx="0">
                  <c:v>2018</c:v>
                </c:pt>
              </c:strCache>
            </c:strRef>
          </c:tx>
          <c:cat>
            <c:strRef>
              <c:f>Sheet1!$A$14:$A$22</c:f>
              <c:strCache>
                <c:ptCount val="8"/>
                <c:pt idx="0">
                  <c:v>Dignity (272)</c:v>
                </c:pt>
                <c:pt idx="1">
                  <c:v>Accomodation of Needs (292)</c:v>
                </c:pt>
                <c:pt idx="2">
                  <c:v>Abuse, Neglect, Exploitation (390)</c:v>
                </c:pt>
                <c:pt idx="3">
                  <c:v>ISPs (481 &amp; 483)</c:v>
                </c:pt>
                <c:pt idx="4">
                  <c:v>Medication (802 &amp; 803)</c:v>
                </c:pt>
                <c:pt idx="5">
                  <c:v>General Conditions (953)</c:v>
                </c:pt>
                <c:pt idx="6">
                  <c:v>General Building Interior (981)</c:v>
                </c:pt>
                <c:pt idx="7">
                  <c:v>Bathrooms (1003)</c:v>
                </c:pt>
              </c:strCache>
            </c:strRef>
          </c:cat>
          <c:val>
            <c:numRef>
              <c:f>Sheet1!$B$14:$B$22</c:f>
              <c:numCache>
                <c:formatCode>0%</c:formatCode>
                <c:ptCount val="9"/>
                <c:pt idx="0">
                  <c:v>0.06</c:v>
                </c:pt>
                <c:pt idx="1">
                  <c:v>0.08</c:v>
                </c:pt>
                <c:pt idx="2">
                  <c:v>0.06</c:v>
                </c:pt>
                <c:pt idx="3">
                  <c:v>0.13</c:v>
                </c:pt>
                <c:pt idx="4">
                  <c:v>0.04</c:v>
                </c:pt>
                <c:pt idx="5">
                  <c:v>0.01</c:v>
                </c:pt>
                <c:pt idx="6" formatCode="0.00%">
                  <c:v>7.4999999999999997E-2</c:v>
                </c:pt>
                <c:pt idx="7">
                  <c:v>0.05</c:v>
                </c:pt>
                <c:pt idx="8">
                  <c:v>0.505</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297362D7-E79C-450D-BB37-CBE82170767F}" type="datetimeFigureOut">
              <a:rPr lang="en-US" smtClean="0"/>
              <a:t>10/05/2018</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0F2C9850-9AEE-438A-8804-49C2428F16B8}" type="slidenum">
              <a:rPr lang="en-US" smtClean="0"/>
              <a:t>‹#›</a:t>
            </a:fld>
            <a:endParaRPr lang="en-US"/>
          </a:p>
        </p:txBody>
      </p:sp>
    </p:spTree>
    <p:extLst>
      <p:ext uri="{BB962C8B-B14F-4D97-AF65-F5344CB8AC3E}">
        <p14:creationId xmlns:p14="http://schemas.microsoft.com/office/powerpoint/2010/main" val="42018660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BF803C6F-C4C5-40B6-9972-F16C62650AAA}" type="datetimeFigureOut">
              <a:rPr lang="en-US" smtClean="0"/>
              <a:t>10/05/2018</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285CBB1B-26F2-4DB0-9056-C5EAA33C2BAE}" type="slidenum">
              <a:rPr lang="en-US" smtClean="0"/>
              <a:t>‹#›</a:t>
            </a:fld>
            <a:endParaRPr lang="en-US"/>
          </a:p>
        </p:txBody>
      </p:sp>
    </p:spTree>
    <p:extLst>
      <p:ext uri="{BB962C8B-B14F-4D97-AF65-F5344CB8AC3E}">
        <p14:creationId xmlns:p14="http://schemas.microsoft.com/office/powerpoint/2010/main" val="1831430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“Tonoah, your facilities don’t feel this way about you, do they?”</a:t>
            </a:r>
          </a:p>
          <a:p>
            <a:endParaRPr lang="en-US" dirty="0" smtClean="0"/>
          </a:p>
          <a:p>
            <a:r>
              <a:rPr lang="en-US" dirty="0" smtClean="0"/>
              <a:t>Throughout discussions &amp; presentations today, many have touched</a:t>
            </a:r>
            <a:r>
              <a:rPr lang="en-US" baseline="0" dirty="0" smtClean="0"/>
              <a:t> on forging connections and the value of partnerships. Our team of surveyors are not in the audience today, but I would like to recognize their dedication to our shared vision and thank them for the quality of relationships they have built with you, which has provided a strong foundation of communication &amp; collaboration. This foundation of collegiality has been critical to our joint efforts moving the rulemaking process forward. So thanks to the inspectors and thanks to you!</a:t>
            </a:r>
            <a:endParaRPr lang="en-US" dirty="0"/>
          </a:p>
        </p:txBody>
      </p:sp>
      <p:sp>
        <p:nvSpPr>
          <p:cNvPr id="4" name="Slide Number Placeholder 3"/>
          <p:cNvSpPr>
            <a:spLocks noGrp="1"/>
          </p:cNvSpPr>
          <p:nvPr>
            <p:ph type="sldNum" sz="quarter" idx="10"/>
          </p:nvPr>
        </p:nvSpPr>
        <p:spPr/>
        <p:txBody>
          <a:bodyPr/>
          <a:lstStyle/>
          <a:p>
            <a:fld id="{285CBB1B-26F2-4DB0-9056-C5EAA33C2BAE}" type="slidenum">
              <a:rPr lang="en-US" smtClean="0"/>
              <a:t>3</a:t>
            </a:fld>
            <a:endParaRPr lang="en-US"/>
          </a:p>
        </p:txBody>
      </p:sp>
    </p:spTree>
    <p:extLst>
      <p:ext uri="{BB962C8B-B14F-4D97-AF65-F5344CB8AC3E}">
        <p14:creationId xmlns:p14="http://schemas.microsoft.com/office/powerpoint/2010/main" val="1162840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Pause</a:t>
            </a:r>
            <a:r>
              <a:rPr lang="en-US" baseline="0" dirty="0" smtClean="0"/>
              <a:t> here as we transition into conversation about new rulemaking. </a:t>
            </a:r>
            <a:r>
              <a:rPr lang="en-US" dirty="0" smtClean="0"/>
              <a:t>Comic &amp; cartoons r/t community facilities are hard to come by, so pardon the hospital reference. This speaks to a host of issues – customer satisfaction,</a:t>
            </a:r>
            <a:r>
              <a:rPr lang="en-US" baseline="0" dirty="0" smtClean="0"/>
              <a:t> direct care nurses feeling like glorified </a:t>
            </a:r>
            <a:r>
              <a:rPr lang="en-US" baseline="0" dirty="0" err="1" smtClean="0"/>
              <a:t>waittresses</a:t>
            </a:r>
            <a:r>
              <a:rPr lang="en-US" baseline="0" dirty="0" smtClean="0"/>
              <a:t>, </a:t>
            </a:r>
            <a:r>
              <a:rPr lang="en-US" dirty="0" smtClean="0"/>
              <a:t>consistency of interpretation &amp; application of rules</a:t>
            </a:r>
            <a:r>
              <a:rPr lang="en-US" baseline="0" dirty="0" smtClean="0"/>
              <a:t> &amp; regulations, the significance of dietary &amp; food service in institutional settings …</a:t>
            </a:r>
            <a:endParaRPr lang="en-US" dirty="0"/>
          </a:p>
        </p:txBody>
      </p:sp>
      <p:sp>
        <p:nvSpPr>
          <p:cNvPr id="4" name="Slide Number Placeholder 3"/>
          <p:cNvSpPr>
            <a:spLocks noGrp="1"/>
          </p:cNvSpPr>
          <p:nvPr>
            <p:ph type="sldNum" sz="quarter" idx="10"/>
          </p:nvPr>
        </p:nvSpPr>
        <p:spPr/>
        <p:txBody>
          <a:bodyPr/>
          <a:lstStyle/>
          <a:p>
            <a:fld id="{285CBB1B-26F2-4DB0-9056-C5EAA33C2BAE}" type="slidenum">
              <a:rPr lang="en-US" smtClean="0"/>
              <a:t>14</a:t>
            </a:fld>
            <a:endParaRPr lang="en-US"/>
          </a:p>
        </p:txBody>
      </p:sp>
    </p:spTree>
    <p:extLst>
      <p:ext uri="{BB962C8B-B14F-4D97-AF65-F5344CB8AC3E}">
        <p14:creationId xmlns:p14="http://schemas.microsoft.com/office/powerpoint/2010/main" val="2696806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*Rules are</a:t>
            </a:r>
            <a:r>
              <a:rPr lang="en-US" baseline="0" dirty="0" smtClean="0"/>
              <a:t> under immediate effect, unless otherwise specified for select provisions. </a:t>
            </a:r>
          </a:p>
          <a:p>
            <a:endParaRPr lang="en-US" baseline="0" dirty="0" smtClean="0"/>
          </a:p>
          <a:p>
            <a:r>
              <a:rPr lang="en-US" dirty="0" smtClean="0"/>
              <a:t>we’re going through this</a:t>
            </a:r>
            <a:r>
              <a:rPr lang="en-US" baseline="0" dirty="0" smtClean="0"/>
              <a:t> together and learning it at the same time together</a:t>
            </a:r>
            <a:endParaRPr lang="en-US" dirty="0"/>
          </a:p>
        </p:txBody>
      </p:sp>
      <p:sp>
        <p:nvSpPr>
          <p:cNvPr id="4" name="Slide Number Placeholder 3"/>
          <p:cNvSpPr>
            <a:spLocks noGrp="1"/>
          </p:cNvSpPr>
          <p:nvPr>
            <p:ph type="sldNum" sz="quarter" idx="10"/>
          </p:nvPr>
        </p:nvSpPr>
        <p:spPr/>
        <p:txBody>
          <a:bodyPr/>
          <a:lstStyle/>
          <a:p>
            <a:fld id="{285CBB1B-26F2-4DB0-9056-C5EAA33C2BAE}" type="slidenum">
              <a:rPr lang="en-US" smtClean="0"/>
              <a:t>16</a:t>
            </a:fld>
            <a:endParaRPr lang="en-US"/>
          </a:p>
        </p:txBody>
      </p:sp>
    </p:spTree>
    <p:extLst>
      <p:ext uri="{BB962C8B-B14F-4D97-AF65-F5344CB8AC3E}">
        <p14:creationId xmlns:p14="http://schemas.microsoft.com/office/powerpoint/2010/main" val="263404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Expanded opportunity for vetting at our discretion</a:t>
            </a:r>
            <a:endParaRPr lang="en-US" dirty="0"/>
          </a:p>
        </p:txBody>
      </p:sp>
      <p:sp>
        <p:nvSpPr>
          <p:cNvPr id="4" name="Slide Number Placeholder 3"/>
          <p:cNvSpPr>
            <a:spLocks noGrp="1"/>
          </p:cNvSpPr>
          <p:nvPr>
            <p:ph type="sldNum" sz="quarter" idx="10"/>
          </p:nvPr>
        </p:nvSpPr>
        <p:spPr/>
        <p:txBody>
          <a:bodyPr/>
          <a:lstStyle/>
          <a:p>
            <a:fld id="{285CBB1B-26F2-4DB0-9056-C5EAA33C2BAE}" type="slidenum">
              <a:rPr lang="en-US" smtClean="0"/>
              <a:t>18</a:t>
            </a:fld>
            <a:endParaRPr lang="en-US"/>
          </a:p>
        </p:txBody>
      </p:sp>
    </p:spTree>
    <p:extLst>
      <p:ext uri="{BB962C8B-B14F-4D97-AF65-F5344CB8AC3E}">
        <p14:creationId xmlns:p14="http://schemas.microsoft.com/office/powerpoint/2010/main" val="1845061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significant component is the clarification</a:t>
            </a:r>
            <a:r>
              <a:rPr lang="en-US" baseline="0" dirty="0" smtClean="0"/>
              <a:t> of pre-licensure activity, with on-site inspection first then P&amp;P review. This is </a:t>
            </a:r>
            <a:r>
              <a:rPr lang="en-US" baseline="0" dirty="0" err="1" smtClean="0"/>
              <a:t>bc</a:t>
            </a:r>
            <a:r>
              <a:rPr lang="en-US" baseline="0" dirty="0" smtClean="0"/>
              <a:t> if there are environmental/building/structurally issues that will take time to address/change, or prohibit compliance with licensing requirements (ex: doorways, ADA compliance), we want to identify these before beginning the paper review process.</a:t>
            </a:r>
            <a:endParaRPr lang="en-US" dirty="0"/>
          </a:p>
        </p:txBody>
      </p:sp>
      <p:sp>
        <p:nvSpPr>
          <p:cNvPr id="4" name="Slide Number Placeholder 3"/>
          <p:cNvSpPr>
            <a:spLocks noGrp="1"/>
          </p:cNvSpPr>
          <p:nvPr>
            <p:ph type="sldNum" sz="quarter" idx="10"/>
          </p:nvPr>
        </p:nvSpPr>
        <p:spPr/>
        <p:txBody>
          <a:bodyPr/>
          <a:lstStyle/>
          <a:p>
            <a:fld id="{285CBB1B-26F2-4DB0-9056-C5EAA33C2BAE}" type="slidenum">
              <a:rPr lang="en-US" smtClean="0"/>
              <a:t>19</a:t>
            </a:fld>
            <a:endParaRPr lang="en-US"/>
          </a:p>
        </p:txBody>
      </p:sp>
    </p:spTree>
    <p:extLst>
      <p:ext uri="{BB962C8B-B14F-4D97-AF65-F5344CB8AC3E}">
        <p14:creationId xmlns:p14="http://schemas.microsoft.com/office/powerpoint/2010/main" val="1579536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Language relates to the ALR’s response to a POC directed by DC Health</a:t>
            </a:r>
            <a:endParaRPr lang="en-US" dirty="0"/>
          </a:p>
        </p:txBody>
      </p:sp>
      <p:sp>
        <p:nvSpPr>
          <p:cNvPr id="4" name="Slide Number Placeholder 3"/>
          <p:cNvSpPr>
            <a:spLocks noGrp="1"/>
          </p:cNvSpPr>
          <p:nvPr>
            <p:ph type="sldNum" sz="quarter" idx="10"/>
          </p:nvPr>
        </p:nvSpPr>
        <p:spPr/>
        <p:txBody>
          <a:bodyPr/>
          <a:lstStyle/>
          <a:p>
            <a:fld id="{285CBB1B-26F2-4DB0-9056-C5EAA33C2BAE}" type="slidenum">
              <a:rPr lang="en-US" smtClean="0"/>
              <a:t>20</a:t>
            </a:fld>
            <a:endParaRPr lang="en-US"/>
          </a:p>
        </p:txBody>
      </p:sp>
    </p:spTree>
    <p:extLst>
      <p:ext uri="{BB962C8B-B14F-4D97-AF65-F5344CB8AC3E}">
        <p14:creationId xmlns:p14="http://schemas.microsoft.com/office/powerpoint/2010/main" val="3112503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Received feedback suggesting</a:t>
            </a:r>
            <a:r>
              <a:rPr lang="en-US" baseline="0" dirty="0" smtClean="0"/>
              <a:t> that more detail should be offered r/t what survey process covers &amp; includes, as Code 44-505 is broad and general to allow DC Health discretion based on initial survey findings and/or extenuating circumstances of an investigation.</a:t>
            </a:r>
            <a:endParaRPr lang="en-US" dirty="0"/>
          </a:p>
        </p:txBody>
      </p:sp>
      <p:sp>
        <p:nvSpPr>
          <p:cNvPr id="4" name="Slide Number Placeholder 3"/>
          <p:cNvSpPr>
            <a:spLocks noGrp="1"/>
          </p:cNvSpPr>
          <p:nvPr>
            <p:ph type="sldNum" sz="quarter" idx="10"/>
          </p:nvPr>
        </p:nvSpPr>
        <p:spPr/>
        <p:txBody>
          <a:bodyPr/>
          <a:lstStyle/>
          <a:p>
            <a:fld id="{285CBB1B-26F2-4DB0-9056-C5EAA33C2BAE}" type="slidenum">
              <a:rPr lang="en-US" smtClean="0"/>
              <a:t>21</a:t>
            </a:fld>
            <a:endParaRPr lang="en-US"/>
          </a:p>
        </p:txBody>
      </p:sp>
    </p:spTree>
    <p:extLst>
      <p:ext uri="{BB962C8B-B14F-4D97-AF65-F5344CB8AC3E}">
        <p14:creationId xmlns:p14="http://schemas.microsoft.com/office/powerpoint/2010/main" val="2599429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 BODY LIKES SURPRISES, ESPECIALLY WHEN $$$ IS INVOLVED</a:t>
            </a:r>
            <a:endParaRPr lang="en-US" dirty="0" smtClean="0"/>
          </a:p>
          <a:p>
            <a:endParaRPr lang="en-US" dirty="0" smtClean="0"/>
          </a:p>
          <a:p>
            <a:endParaRPr lang="en-US" dirty="0" smtClean="0"/>
          </a:p>
          <a:p>
            <a:r>
              <a:rPr lang="en-US" dirty="0" smtClean="0"/>
              <a:t>Upfront disclosure of services</a:t>
            </a:r>
            <a:r>
              <a:rPr lang="en-US" baseline="0" dirty="0" smtClean="0"/>
              <a:t> that come at an additional cost – use Resident Agreement for this to ensure clear communication of ALR’s offerings and to best manage customer expectations – and to facilitate a best match (integrity issue)</a:t>
            </a:r>
            <a:endParaRPr lang="en-US" dirty="0"/>
          </a:p>
        </p:txBody>
      </p:sp>
      <p:sp>
        <p:nvSpPr>
          <p:cNvPr id="4" name="Slide Number Placeholder 3"/>
          <p:cNvSpPr>
            <a:spLocks noGrp="1"/>
          </p:cNvSpPr>
          <p:nvPr>
            <p:ph type="sldNum" sz="quarter" idx="10"/>
          </p:nvPr>
        </p:nvSpPr>
        <p:spPr/>
        <p:txBody>
          <a:bodyPr/>
          <a:lstStyle/>
          <a:p>
            <a:fld id="{285CBB1B-26F2-4DB0-9056-C5EAA33C2BAE}" type="slidenum">
              <a:rPr lang="en-US" smtClean="0"/>
              <a:t>23</a:t>
            </a:fld>
            <a:endParaRPr lang="en-US"/>
          </a:p>
        </p:txBody>
      </p:sp>
    </p:spTree>
    <p:extLst>
      <p:ext uri="{BB962C8B-B14F-4D97-AF65-F5344CB8AC3E}">
        <p14:creationId xmlns:p14="http://schemas.microsoft.com/office/powerpoint/2010/main" val="1342727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LcParenBoth"/>
            </a:pPr>
            <a:r>
              <a:rPr lang="en-US" dirty="0" smtClean="0"/>
              <a:t>&amp; (B) – will be discussed</a:t>
            </a:r>
            <a:r>
              <a:rPr lang="en-US" baseline="0" dirty="0" smtClean="0"/>
              <a:t> further in Services Provided</a:t>
            </a:r>
          </a:p>
          <a:p>
            <a:pPr marL="228600" indent="-228600">
              <a:buAutoNum type="alphaLcParenBoth"/>
            </a:pPr>
            <a:endParaRPr lang="en-US" baseline="0" dirty="0" smtClean="0"/>
          </a:p>
          <a:p>
            <a:pPr marL="0" indent="0">
              <a:buNone/>
            </a:pPr>
            <a:r>
              <a:rPr lang="en-US" dirty="0" smtClean="0"/>
              <a:t>(c) &amp; (d) – these are brand new</a:t>
            </a:r>
            <a:r>
              <a:rPr lang="en-US" baseline="0" dirty="0" smtClean="0"/>
              <a:t> provisions, </a:t>
            </a:r>
            <a:r>
              <a:rPr lang="en-US" dirty="0" smtClean="0"/>
              <a:t>10/24 effective date for Private Duty care </a:t>
            </a:r>
            <a:r>
              <a:rPr lang="en-US" dirty="0" smtClean="0">
                <a:sym typeface="Wingdings" panose="05000000000000000000" pitchFamily="2" charset="2"/>
              </a:rPr>
              <a:t> to allow time for systems</a:t>
            </a:r>
            <a:r>
              <a:rPr lang="en-US" baseline="0" dirty="0" smtClean="0">
                <a:sym typeface="Wingdings" panose="05000000000000000000" pitchFamily="2" charset="2"/>
              </a:rPr>
              <a:t> to be put into place for the required documentation &amp; communication with the agencies who are serving your communities</a:t>
            </a:r>
            <a:endParaRPr lang="en-US" dirty="0"/>
          </a:p>
        </p:txBody>
      </p:sp>
      <p:sp>
        <p:nvSpPr>
          <p:cNvPr id="4" name="Slide Number Placeholder 3"/>
          <p:cNvSpPr>
            <a:spLocks noGrp="1"/>
          </p:cNvSpPr>
          <p:nvPr>
            <p:ph type="sldNum" sz="quarter" idx="10"/>
          </p:nvPr>
        </p:nvSpPr>
        <p:spPr/>
        <p:txBody>
          <a:bodyPr/>
          <a:lstStyle/>
          <a:p>
            <a:fld id="{285CBB1B-26F2-4DB0-9056-C5EAA33C2BAE}" type="slidenum">
              <a:rPr lang="en-US" smtClean="0"/>
              <a:t>24</a:t>
            </a:fld>
            <a:endParaRPr lang="en-US"/>
          </a:p>
        </p:txBody>
      </p:sp>
    </p:spTree>
    <p:extLst>
      <p:ext uri="{BB962C8B-B14F-4D97-AF65-F5344CB8AC3E}">
        <p14:creationId xmlns:p14="http://schemas.microsoft.com/office/powerpoint/2010/main" val="1506268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AutoNum type="romanLcParenBoth"/>
            </a:pPr>
            <a:r>
              <a:rPr lang="en-US" dirty="0" smtClean="0"/>
              <a:t>Illicit drug use – consider that</a:t>
            </a:r>
            <a:r>
              <a:rPr lang="en-US" baseline="0" dirty="0" smtClean="0"/>
              <a:t> policy should include whether to allow medical marijuana; those of you who receive Federal reimbursement have additional participation requirements to consider</a:t>
            </a:r>
          </a:p>
          <a:p>
            <a:pPr marL="0" indent="0">
              <a:buNone/>
            </a:pPr>
            <a:endParaRPr lang="en-US" baseline="0" dirty="0" smtClean="0"/>
          </a:p>
          <a:p>
            <a:pPr marL="0" indent="0">
              <a:buNone/>
            </a:pPr>
            <a:r>
              <a:rPr lang="en-US" baseline="0" dirty="0" smtClean="0"/>
              <a:t>(k) Emergency Preparedness – EP Program has January 1, 2019 effective date; this means program plan in place w 4 elements, knowledgeable leadership as a demonstration of good faith effort to be in compliance</a:t>
            </a:r>
          </a:p>
          <a:p>
            <a:pPr marL="0" indent="0">
              <a:buNone/>
            </a:pPr>
            <a:endParaRPr lang="en-US" baseline="0" dirty="0" smtClean="0"/>
          </a:p>
          <a:p>
            <a:pPr marL="0" indent="0">
              <a:buNone/>
            </a:pPr>
            <a:r>
              <a:rPr lang="en-US" baseline="0" dirty="0" smtClean="0"/>
              <a:t>(n) Contractor supervision – 10/24 effective date</a:t>
            </a:r>
          </a:p>
          <a:p>
            <a:pPr marL="0" indent="0">
              <a:buNone/>
            </a:pPr>
            <a:endParaRPr lang="en-US" baseline="0" dirty="0" smtClean="0"/>
          </a:p>
          <a:p>
            <a:pPr marL="0" indent="0">
              <a:buNone/>
            </a:pPr>
            <a:r>
              <a:rPr lang="en-US" baseline="0" dirty="0" smtClean="0"/>
              <a:t>(q)</a:t>
            </a:r>
          </a:p>
        </p:txBody>
      </p:sp>
      <p:sp>
        <p:nvSpPr>
          <p:cNvPr id="4" name="Slide Number Placeholder 3"/>
          <p:cNvSpPr>
            <a:spLocks noGrp="1"/>
          </p:cNvSpPr>
          <p:nvPr>
            <p:ph type="sldNum" sz="quarter" idx="10"/>
          </p:nvPr>
        </p:nvSpPr>
        <p:spPr/>
        <p:txBody>
          <a:bodyPr/>
          <a:lstStyle/>
          <a:p>
            <a:fld id="{285CBB1B-26F2-4DB0-9056-C5EAA33C2BAE}" type="slidenum">
              <a:rPr lang="en-US" smtClean="0"/>
              <a:t>25</a:t>
            </a:fld>
            <a:endParaRPr lang="en-US"/>
          </a:p>
        </p:txBody>
      </p:sp>
    </p:spTree>
    <p:extLst>
      <p:ext uri="{BB962C8B-B14F-4D97-AF65-F5344CB8AC3E}">
        <p14:creationId xmlns:p14="http://schemas.microsoft.com/office/powerpoint/2010/main" val="3555780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.o1 – Act already contains an</a:t>
            </a:r>
            <a:r>
              <a:rPr lang="en-US" baseline="0" dirty="0" smtClean="0"/>
              <a:t> immediate reporting requirement for allegations of A/N/E, this </a:t>
            </a:r>
            <a:r>
              <a:rPr lang="en-US" dirty="0" smtClean="0"/>
              <a:t>clarifies existing language about timing of reporting on outcome of investigation, 15 days or 30 days, whichever is first; will talk in</a:t>
            </a:r>
            <a:r>
              <a:rPr lang="en-US" baseline="0" dirty="0" smtClean="0"/>
              <a:t> more detail about conducting a through internal investigation</a:t>
            </a:r>
            <a:endParaRPr lang="en-US" dirty="0" smtClean="0"/>
          </a:p>
          <a:p>
            <a:endParaRPr lang="en-US" dirty="0" smtClean="0"/>
          </a:p>
          <a:p>
            <a:r>
              <a:rPr lang="en-US" dirty="0" smtClean="0"/>
              <a:t>.02 – definition</a:t>
            </a:r>
            <a:r>
              <a:rPr lang="en-US" baseline="0" dirty="0" smtClean="0"/>
              <a:t> of “immediately” – at time you become aware, we know your investigation will not be complete</a:t>
            </a:r>
          </a:p>
          <a:p>
            <a:endParaRPr lang="en-US" baseline="0" dirty="0" smtClean="0"/>
          </a:p>
          <a:p>
            <a:r>
              <a:rPr lang="en-US" baseline="0" dirty="0" smtClean="0"/>
              <a:t>.03 – unusual INC = actual or potential harm; got lots of questions/comments about if every call to 911 is defined as an ‘unusual incident’ – the ALR must determine what circumstances/conditions it deems as significant, represent this in your P&amp;P so staff are clear about reporting expectations</a:t>
            </a:r>
            <a:endParaRPr lang="en-US" dirty="0"/>
          </a:p>
        </p:txBody>
      </p:sp>
      <p:sp>
        <p:nvSpPr>
          <p:cNvPr id="4" name="Slide Number Placeholder 3"/>
          <p:cNvSpPr>
            <a:spLocks noGrp="1"/>
          </p:cNvSpPr>
          <p:nvPr>
            <p:ph type="sldNum" sz="quarter" idx="10"/>
          </p:nvPr>
        </p:nvSpPr>
        <p:spPr/>
        <p:txBody>
          <a:bodyPr/>
          <a:lstStyle/>
          <a:p>
            <a:fld id="{285CBB1B-26F2-4DB0-9056-C5EAA33C2BAE}" type="slidenum">
              <a:rPr lang="en-US" smtClean="0"/>
              <a:t>26</a:t>
            </a:fld>
            <a:endParaRPr lang="en-US"/>
          </a:p>
        </p:txBody>
      </p:sp>
    </p:spTree>
    <p:extLst>
      <p:ext uri="{BB962C8B-B14F-4D97-AF65-F5344CB8AC3E}">
        <p14:creationId xmlns:p14="http://schemas.microsoft.com/office/powerpoint/2010/main" val="1073505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Given that DC Health hosted the ALR providers for a meeting on Sept. 18</a:t>
            </a:r>
            <a:r>
              <a:rPr lang="en-US" baseline="30000" dirty="0" smtClean="0"/>
              <a:t>th</a:t>
            </a:r>
            <a:r>
              <a:rPr lang="en-US" dirty="0" smtClean="0"/>
              <a:t> to</a:t>
            </a:r>
            <a:r>
              <a:rPr lang="en-US" baseline="0" dirty="0" smtClean="0"/>
              <a:t> discuss compliance expectations r/t the new rulemaking, I thought it was worthwhile to expand the scope of our discussion today to include a look back of out internal compliance data and consider some of the challenges within the ALR industry as a whole.</a:t>
            </a:r>
            <a:endParaRPr lang="en-US" dirty="0"/>
          </a:p>
        </p:txBody>
      </p:sp>
      <p:sp>
        <p:nvSpPr>
          <p:cNvPr id="4" name="Slide Number Placeholder 3"/>
          <p:cNvSpPr>
            <a:spLocks noGrp="1"/>
          </p:cNvSpPr>
          <p:nvPr>
            <p:ph type="sldNum" sz="quarter" idx="10"/>
          </p:nvPr>
        </p:nvSpPr>
        <p:spPr/>
        <p:txBody>
          <a:bodyPr/>
          <a:lstStyle/>
          <a:p>
            <a:fld id="{285CBB1B-26F2-4DB0-9056-C5EAA33C2BAE}" type="slidenum">
              <a:rPr lang="en-US" smtClean="0"/>
              <a:t>4</a:t>
            </a:fld>
            <a:endParaRPr lang="en-US"/>
          </a:p>
        </p:txBody>
      </p:sp>
    </p:spTree>
    <p:extLst>
      <p:ext uri="{BB962C8B-B14F-4D97-AF65-F5344CB8AC3E}">
        <p14:creationId xmlns:p14="http://schemas.microsoft.com/office/powerpoint/2010/main" val="3613445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-DC</a:t>
            </a:r>
            <a:r>
              <a:rPr lang="en-US" baseline="0" dirty="0" smtClean="0"/>
              <a:t> Health is not looking for a “who </a:t>
            </a:r>
            <a:r>
              <a:rPr lang="en-US" baseline="0" dirty="0" err="1" smtClean="0"/>
              <a:t>dunnit</a:t>
            </a:r>
            <a:r>
              <a:rPr lang="en-US" baseline="0" dirty="0" smtClean="0"/>
              <a:t>”, but we are looking for you to follow a systematic process and ensure the safety of residents</a:t>
            </a:r>
          </a:p>
          <a:p>
            <a:endParaRPr lang="en-US" baseline="0" dirty="0" smtClean="0"/>
          </a:p>
          <a:p>
            <a:r>
              <a:rPr lang="en-US" baseline="0" dirty="0" smtClean="0"/>
              <a:t>Assessment of resident – to rule out physiologic causes</a:t>
            </a:r>
          </a:p>
          <a:p>
            <a:r>
              <a:rPr lang="en-US" baseline="0" dirty="0" smtClean="0"/>
              <a:t>If INC of falls – need intervention to prevent  next fall</a:t>
            </a:r>
            <a:endParaRPr lang="en-US" dirty="0"/>
          </a:p>
        </p:txBody>
      </p:sp>
      <p:sp>
        <p:nvSpPr>
          <p:cNvPr id="4" name="Slide Number Placeholder 3"/>
          <p:cNvSpPr>
            <a:spLocks noGrp="1"/>
          </p:cNvSpPr>
          <p:nvPr>
            <p:ph type="sldNum" sz="quarter" idx="10"/>
          </p:nvPr>
        </p:nvSpPr>
        <p:spPr/>
        <p:txBody>
          <a:bodyPr/>
          <a:lstStyle/>
          <a:p>
            <a:fld id="{285CBB1B-26F2-4DB0-9056-C5EAA33C2BAE}" type="slidenum">
              <a:rPr lang="en-US" smtClean="0"/>
              <a:t>28</a:t>
            </a:fld>
            <a:endParaRPr lang="en-US"/>
          </a:p>
        </p:txBody>
      </p:sp>
    </p:spTree>
    <p:extLst>
      <p:ext uri="{BB962C8B-B14F-4D97-AF65-F5344CB8AC3E}">
        <p14:creationId xmlns:p14="http://schemas.microsoft.com/office/powerpoint/2010/main" val="8560204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Discussion</a:t>
            </a:r>
            <a:r>
              <a:rPr lang="en-US" baseline="0" dirty="0" smtClean="0"/>
              <a:t> Points:</a:t>
            </a:r>
          </a:p>
          <a:p>
            <a:r>
              <a:rPr lang="en-US" baseline="0" dirty="0" smtClean="0"/>
              <a:t>-</a:t>
            </a:r>
            <a:r>
              <a:rPr lang="en-US" b="1" baseline="0" dirty="0" smtClean="0"/>
              <a:t>What systems/safety measures did the ALR have in place prior to this fall with hospitalization? </a:t>
            </a:r>
            <a:r>
              <a:rPr lang="en-US" i="1" baseline="0" dirty="0" smtClean="0"/>
              <a:t>Answer: adjustable hospital bed, all rails up </a:t>
            </a:r>
          </a:p>
          <a:p>
            <a:endParaRPr lang="en-US" i="1" baseline="0" dirty="0" smtClean="0"/>
          </a:p>
          <a:p>
            <a:r>
              <a:rPr lang="en-US" i="1" baseline="0" dirty="0" smtClean="0"/>
              <a:t>- </a:t>
            </a:r>
            <a:r>
              <a:rPr lang="en-US" b="1" i="0" baseline="0" dirty="0" smtClean="0"/>
              <a:t>What is the significance of the observation of the 2 additional residents?</a:t>
            </a:r>
            <a:r>
              <a:rPr lang="en-US" i="0" baseline="0" dirty="0" smtClean="0"/>
              <a:t> </a:t>
            </a:r>
            <a:r>
              <a:rPr lang="en-US" i="1" baseline="0" dirty="0" smtClean="0"/>
              <a:t>Answer: bed rails are being used as a “protective” measure for all residents, either this is an opportunity for reeducation or neglectful behavior</a:t>
            </a:r>
          </a:p>
          <a:p>
            <a:endParaRPr lang="en-US" baseline="0" dirty="0" smtClean="0"/>
          </a:p>
          <a:p>
            <a:r>
              <a:rPr lang="en-US" baseline="0" dirty="0" smtClean="0"/>
              <a:t>-</a:t>
            </a:r>
            <a:r>
              <a:rPr lang="en-US" b="1" baseline="0" dirty="0" smtClean="0"/>
              <a:t>What were the ALR’s/ALA’s missteps related to this incident? </a:t>
            </a:r>
          </a:p>
          <a:p>
            <a:r>
              <a:rPr lang="en-US" baseline="0" dirty="0" smtClean="0"/>
              <a:t>	Answer: </a:t>
            </a:r>
          </a:p>
          <a:p>
            <a:r>
              <a:rPr lang="en-US" baseline="0" dirty="0" smtClean="0"/>
              <a:t>		Before: quality of pre-admission assessment, was resident appropriate for ALR given mental status &amp; mood; no documentation of prior falls, not clear if/what interventions were put in place s/p 3 			previous falls (rounds, staff monitoring, call bell placement/use)</a:t>
            </a:r>
          </a:p>
          <a:p>
            <a:r>
              <a:rPr lang="en-US" baseline="0" dirty="0" smtClean="0"/>
              <a:t>		During: no evidence of assessment before moving resident back into bed, EMS was not alerted immediately, Department not alerted to incident</a:t>
            </a:r>
          </a:p>
          <a:p>
            <a:r>
              <a:rPr lang="en-US" baseline="0" dirty="0" smtClean="0"/>
              <a:t>		After: bed rails not adjusted for all residents, revise bed position and bed rails use policy &amp; retrain all staff, re-evaluation of staffing levels if needed</a:t>
            </a:r>
          </a:p>
          <a:p>
            <a:endParaRPr lang="en-US" baseline="0" dirty="0" smtClean="0"/>
          </a:p>
          <a:p>
            <a:r>
              <a:rPr lang="en-US" baseline="0" dirty="0" smtClean="0"/>
              <a:t>-</a:t>
            </a:r>
            <a:r>
              <a:rPr lang="en-US" b="1" baseline="0" dirty="0" smtClean="0">
                <a:solidFill>
                  <a:srgbClr val="AC0D1C"/>
                </a:solidFill>
              </a:rPr>
              <a:t>Is this neglect?? </a:t>
            </a:r>
            <a:r>
              <a:rPr lang="en-US" b="1" baseline="0" dirty="0" smtClean="0"/>
              <a:t>What major issues are involved here? </a:t>
            </a:r>
            <a:r>
              <a:rPr lang="en-US" baseline="0" dirty="0" smtClean="0"/>
              <a:t>Answer: safety issue [bed position, rails as restraints, result was negative outcome], dignity/rights issue [use of physical restraint], assessment issue [pre-admission, rule-out acute process that is causing altered MS &amp; escape attempts, no obvious post-fall interventions], lack of documentation</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a:r>
            <a:r>
              <a:rPr lang="en-US" b="1" baseline="0" dirty="0" smtClean="0"/>
              <a:t>What systems/safety measures would you expect the ALR to put in place post-incident? </a:t>
            </a:r>
            <a:r>
              <a:rPr lang="en-US" i="1" baseline="0" dirty="0" smtClean="0"/>
              <a:t>Answer: adjust bed position &amp; bed rails for all residents, revise bed position and bed rails use policy &amp; retrain all staff, initiate monitoring/bed checks, re-evaluation of staffing levels if needed</a:t>
            </a:r>
          </a:p>
          <a:p>
            <a:endParaRPr lang="en-US" dirty="0"/>
          </a:p>
        </p:txBody>
      </p:sp>
      <p:sp>
        <p:nvSpPr>
          <p:cNvPr id="4" name="Slide Number Placeholder 3"/>
          <p:cNvSpPr>
            <a:spLocks noGrp="1"/>
          </p:cNvSpPr>
          <p:nvPr>
            <p:ph type="sldNum" sz="quarter" idx="10"/>
          </p:nvPr>
        </p:nvSpPr>
        <p:spPr/>
        <p:txBody>
          <a:bodyPr/>
          <a:lstStyle/>
          <a:p>
            <a:fld id="{285CBB1B-26F2-4DB0-9056-C5EAA33C2BAE}" type="slidenum">
              <a:rPr lang="en-US" smtClean="0"/>
              <a:t>30</a:t>
            </a:fld>
            <a:endParaRPr lang="en-US"/>
          </a:p>
        </p:txBody>
      </p:sp>
    </p:spTree>
    <p:extLst>
      <p:ext uri="{BB962C8B-B14F-4D97-AF65-F5344CB8AC3E}">
        <p14:creationId xmlns:p14="http://schemas.microsoft.com/office/powerpoint/2010/main" val="31610539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.03 – intent here is</a:t>
            </a:r>
            <a:r>
              <a:rPr lang="en-US" baseline="0" dirty="0" smtClean="0"/>
              <a:t> for access to VIEW, resident/RP does not need to receive a physical copy</a:t>
            </a:r>
          </a:p>
          <a:p>
            <a:r>
              <a:rPr lang="en-US" baseline="0" dirty="0" smtClean="0"/>
              <a:t>*We have received feedback about language here r/t “demand” – </a:t>
            </a:r>
            <a:r>
              <a:rPr lang="en-US" baseline="0" dirty="0" err="1" smtClean="0"/>
              <a:t>bc</a:t>
            </a:r>
            <a:r>
              <a:rPr lang="en-US" baseline="0" dirty="0" smtClean="0"/>
              <a:t> it implies immediacy; legally, interchangeable with ‘upon request’ </a:t>
            </a:r>
            <a:r>
              <a:rPr lang="en-US" baseline="0" dirty="0" smtClean="0">
                <a:sym typeface="Wingdings" panose="05000000000000000000" pitchFamily="2" charset="2"/>
              </a:rPr>
              <a:t> taken under advisement, however also consider putting a timeframe within your policy</a:t>
            </a:r>
          </a:p>
          <a:p>
            <a:endParaRPr lang="en-US" baseline="0" dirty="0" smtClean="0">
              <a:sym typeface="Wingdings" panose="05000000000000000000" pitchFamily="2" charset="2"/>
            </a:endParaRPr>
          </a:p>
          <a:p>
            <a:r>
              <a:rPr lang="en-US" baseline="0" dirty="0" smtClean="0">
                <a:sym typeface="Wingdings" panose="05000000000000000000" pitchFamily="2" charset="2"/>
              </a:rPr>
              <a:t>.04 (c) – (a) &amp; (b) restate provisions in Act, (c) added to reflect ALR liaison to group; </a:t>
            </a:r>
          </a:p>
          <a:p>
            <a:endParaRPr lang="en-US" baseline="0" dirty="0" smtClean="0">
              <a:sym typeface="Wingdings" panose="05000000000000000000" pitchFamily="2" charset="2"/>
            </a:endParaRPr>
          </a:p>
          <a:p>
            <a:r>
              <a:rPr lang="en-US" baseline="0" dirty="0" smtClean="0">
                <a:sym typeface="Wingdings" panose="05000000000000000000" pitchFamily="2" charset="2"/>
              </a:rPr>
              <a:t>.05 &amp; .06 - liaison is the intended responsible person to facilitate </a:t>
            </a:r>
            <a:r>
              <a:rPr lang="en-US" baseline="0" dirty="0" err="1" smtClean="0">
                <a:sym typeface="Wingdings" panose="05000000000000000000" pitchFamily="2" charset="2"/>
              </a:rPr>
              <a:t>AlLRs</a:t>
            </a:r>
            <a:r>
              <a:rPr lang="en-US" baseline="0" dirty="0" smtClean="0">
                <a:sym typeface="Wingdings" panose="05000000000000000000" pitchFamily="2" charset="2"/>
              </a:rPr>
              <a:t> response to grievances/complaints raised by group</a:t>
            </a:r>
          </a:p>
          <a:p>
            <a:endParaRPr lang="en-US" baseline="0" dirty="0" smtClean="0">
              <a:sym typeface="Wingdings" panose="05000000000000000000" pitchFamily="2" charset="2"/>
            </a:endParaRPr>
          </a:p>
          <a:p>
            <a:r>
              <a:rPr lang="en-US" baseline="0" dirty="0" smtClean="0">
                <a:sym typeface="Wingdings" panose="05000000000000000000" pitchFamily="2" charset="2"/>
              </a:rPr>
              <a:t>.07 – group can control who attends their meetings</a:t>
            </a:r>
            <a:endParaRPr lang="en-US" dirty="0"/>
          </a:p>
        </p:txBody>
      </p:sp>
      <p:sp>
        <p:nvSpPr>
          <p:cNvPr id="4" name="Slide Number Placeholder 3"/>
          <p:cNvSpPr>
            <a:spLocks noGrp="1"/>
          </p:cNvSpPr>
          <p:nvPr>
            <p:ph type="sldNum" sz="quarter" idx="10"/>
          </p:nvPr>
        </p:nvSpPr>
        <p:spPr/>
        <p:txBody>
          <a:bodyPr/>
          <a:lstStyle/>
          <a:p>
            <a:fld id="{285CBB1B-26F2-4DB0-9056-C5EAA33C2BAE}" type="slidenum">
              <a:rPr lang="en-US" smtClean="0"/>
              <a:t>32</a:t>
            </a:fld>
            <a:endParaRPr lang="en-US"/>
          </a:p>
        </p:txBody>
      </p:sp>
    </p:spTree>
    <p:extLst>
      <p:ext uri="{BB962C8B-B14F-4D97-AF65-F5344CB8AC3E}">
        <p14:creationId xmlns:p14="http://schemas.microsoft.com/office/powerpoint/2010/main" val="2065390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p>
        </p:txBody>
      </p:sp>
      <p:sp>
        <p:nvSpPr>
          <p:cNvPr id="4" name="Slide Number Placeholder 3"/>
          <p:cNvSpPr>
            <a:spLocks noGrp="1"/>
          </p:cNvSpPr>
          <p:nvPr>
            <p:ph type="sldNum" sz="quarter" idx="10"/>
          </p:nvPr>
        </p:nvSpPr>
        <p:spPr/>
        <p:txBody>
          <a:bodyPr/>
          <a:lstStyle/>
          <a:p>
            <a:fld id="{285CBB1B-26F2-4DB0-9056-C5EAA33C2BAE}" type="slidenum">
              <a:rPr lang="en-US" smtClean="0"/>
              <a:t>33</a:t>
            </a:fld>
            <a:endParaRPr lang="en-US"/>
          </a:p>
        </p:txBody>
      </p:sp>
    </p:spTree>
    <p:extLst>
      <p:ext uri="{BB962C8B-B14F-4D97-AF65-F5344CB8AC3E}">
        <p14:creationId xmlns:p14="http://schemas.microsoft.com/office/powerpoint/2010/main" val="24080957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Biggest challenge = when resident is ready to be discharged back to ALR post-hospitalization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ALR must renegotiate ISP and ISP should reflect what the ALR cannot do, esp. if </a:t>
            </a:r>
            <a:r>
              <a:rPr lang="en-US" baseline="0" dirty="0" err="1" smtClean="0"/>
              <a:t>hosp</a:t>
            </a:r>
            <a:r>
              <a:rPr lang="en-US" baseline="0" dirty="0" smtClean="0"/>
              <a:t> was caused by or resulted in a significant change in condition.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Law presumes that resident goes back to ALR, then transferred to the appropriate level of care.</a:t>
            </a:r>
          </a:p>
        </p:txBody>
      </p:sp>
      <p:sp>
        <p:nvSpPr>
          <p:cNvPr id="4" name="Slide Number Placeholder 3"/>
          <p:cNvSpPr>
            <a:spLocks noGrp="1"/>
          </p:cNvSpPr>
          <p:nvPr>
            <p:ph type="sldNum" sz="quarter" idx="10"/>
          </p:nvPr>
        </p:nvSpPr>
        <p:spPr/>
        <p:txBody>
          <a:bodyPr/>
          <a:lstStyle/>
          <a:p>
            <a:fld id="{285CBB1B-26F2-4DB0-9056-C5EAA33C2BAE}" type="slidenum">
              <a:rPr lang="en-US" smtClean="0"/>
              <a:t>34</a:t>
            </a:fld>
            <a:endParaRPr lang="en-US"/>
          </a:p>
        </p:txBody>
      </p:sp>
    </p:spTree>
    <p:extLst>
      <p:ext uri="{BB962C8B-B14F-4D97-AF65-F5344CB8AC3E}">
        <p14:creationId xmlns:p14="http://schemas.microsoft.com/office/powerpoint/2010/main" val="19347811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already must comply with the Discharge/Transfer Law, applies to internal &amp; external transfers and discharges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If resident is discharging VOLUNTARILY = resident must give ALR 30 days notice</a:t>
            </a:r>
          </a:p>
          <a:p>
            <a:r>
              <a:rPr lang="en-US" baseline="0" dirty="0" smtClean="0"/>
              <a:t>	If internal </a:t>
            </a:r>
            <a:r>
              <a:rPr lang="en-US" baseline="0" dirty="0" err="1" smtClean="0"/>
              <a:t>tsr</a:t>
            </a:r>
            <a:r>
              <a:rPr lang="en-US" baseline="0" dirty="0" smtClean="0"/>
              <a:t>/discharge = exercise new agreement, especially if service rate changes</a:t>
            </a:r>
          </a:p>
          <a:p>
            <a:r>
              <a:rPr lang="en-US" baseline="0" dirty="0" smtClean="0"/>
              <a:t>	</a:t>
            </a:r>
            <a:r>
              <a:rPr lang="en-US" b="1" baseline="0" dirty="0" smtClean="0"/>
              <a:t>If involuntary discharge </a:t>
            </a:r>
            <a:r>
              <a:rPr lang="en-US" baseline="0" dirty="0" smtClean="0"/>
              <a:t>= 30 days notice to resident/RP, complete Involuntary Discharge Form &amp; submit to RES/RP/HRLA/Ombudsman, if emergency can act &lt;30 days; </a:t>
            </a:r>
          </a:p>
          <a:p>
            <a:r>
              <a:rPr lang="en-US" baseline="0" dirty="0" smtClean="0"/>
              <a:t>		various reasons for </a:t>
            </a:r>
            <a:r>
              <a:rPr lang="en-US" baseline="0" dirty="0" err="1" smtClean="0"/>
              <a:t>invol</a:t>
            </a:r>
            <a:r>
              <a:rPr lang="en-US" baseline="0" dirty="0" smtClean="0"/>
              <a:t>. d/c (nonpayment, ALR closure), </a:t>
            </a:r>
            <a:r>
              <a:rPr lang="en-US" b="1" baseline="0" dirty="0" smtClean="0"/>
              <a:t>new = res. does not require services of the ALR</a:t>
            </a:r>
            <a:r>
              <a:rPr lang="en-US" baseline="0" dirty="0" smtClean="0"/>
              <a:t>; make sure your admission &amp; services provided policies are clear; </a:t>
            </a:r>
          </a:p>
          <a:p>
            <a:r>
              <a:rPr lang="en-US" b="1" baseline="0" dirty="0" smtClean="0"/>
              <a:t>		stickiest = safety/danger</a:t>
            </a:r>
            <a:r>
              <a:rPr lang="en-US" baseline="0" dirty="0" smtClean="0"/>
              <a:t>, be aware that resident can appeal, so ALR has burden of proof (be able to prove it!);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285CBB1B-26F2-4DB0-9056-C5EAA33C2BAE}" type="slidenum">
              <a:rPr lang="en-US" smtClean="0"/>
              <a:t>35</a:t>
            </a:fld>
            <a:endParaRPr lang="en-US"/>
          </a:p>
        </p:txBody>
      </p:sp>
    </p:spTree>
    <p:extLst>
      <p:ext uri="{BB962C8B-B14F-4D97-AF65-F5344CB8AC3E}">
        <p14:creationId xmlns:p14="http://schemas.microsoft.com/office/powerpoint/2010/main" val="14373105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.02 – ALR has right to deny self-care</a:t>
            </a:r>
          </a:p>
          <a:p>
            <a:endParaRPr lang="en-US" dirty="0" smtClean="0"/>
          </a:p>
          <a:p>
            <a:r>
              <a:rPr lang="en-US" dirty="0" smtClean="0"/>
              <a:t>.03 – can deny res. Admission if dangerous behavior</a:t>
            </a:r>
            <a:r>
              <a:rPr lang="en-US" baseline="0" dirty="0" smtClean="0"/>
              <a:t>; *can deny if you know, but issue is when you do not know!</a:t>
            </a:r>
          </a:p>
          <a:p>
            <a:endParaRPr lang="en-US" baseline="0" dirty="0" smtClean="0"/>
          </a:p>
          <a:p>
            <a:r>
              <a:rPr lang="en-US" baseline="0" dirty="0" smtClean="0"/>
              <a:t>Be clear about your smoking rules.</a:t>
            </a:r>
            <a:endParaRPr lang="en-US" dirty="0"/>
          </a:p>
        </p:txBody>
      </p:sp>
      <p:sp>
        <p:nvSpPr>
          <p:cNvPr id="4" name="Slide Number Placeholder 3"/>
          <p:cNvSpPr>
            <a:spLocks noGrp="1"/>
          </p:cNvSpPr>
          <p:nvPr>
            <p:ph type="sldNum" sz="quarter" idx="10"/>
          </p:nvPr>
        </p:nvSpPr>
        <p:spPr/>
        <p:txBody>
          <a:bodyPr/>
          <a:lstStyle/>
          <a:p>
            <a:fld id="{285CBB1B-26F2-4DB0-9056-C5EAA33C2BAE}" type="slidenum">
              <a:rPr lang="en-US" smtClean="0"/>
              <a:t>40</a:t>
            </a:fld>
            <a:endParaRPr lang="en-US"/>
          </a:p>
        </p:txBody>
      </p:sp>
    </p:spTree>
    <p:extLst>
      <p:ext uri="{BB962C8B-B14F-4D97-AF65-F5344CB8AC3E}">
        <p14:creationId xmlns:p14="http://schemas.microsoft.com/office/powerpoint/2010/main" val="29161827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.01 -requires full transparency – oral &amp; written</a:t>
            </a:r>
          </a:p>
          <a:p>
            <a:r>
              <a:rPr lang="en-US" dirty="0" smtClean="0"/>
              <a:t>.02</a:t>
            </a:r>
            <a:r>
              <a:rPr lang="en-US" baseline="0" dirty="0" smtClean="0"/>
              <a:t> - </a:t>
            </a:r>
            <a:r>
              <a:rPr lang="en-US" dirty="0" smtClean="0"/>
              <a:t>res +/- RP must sign and disclosure to be maintained</a:t>
            </a:r>
            <a:r>
              <a:rPr lang="en-US" baseline="0" dirty="0" smtClean="0"/>
              <a:t> </a:t>
            </a:r>
            <a:r>
              <a:rPr lang="en-US" dirty="0" smtClean="0"/>
              <a:t>in resident record</a:t>
            </a:r>
          </a:p>
          <a:p>
            <a:r>
              <a:rPr lang="en-US" dirty="0" smtClean="0"/>
              <a:t>.03</a:t>
            </a:r>
            <a:r>
              <a:rPr lang="en-US" baseline="0" dirty="0" smtClean="0"/>
              <a:t> - </a:t>
            </a:r>
            <a:r>
              <a:rPr lang="en-US" dirty="0" smtClean="0"/>
              <a:t>exception</a:t>
            </a:r>
            <a:r>
              <a:rPr lang="en-US" baseline="0" dirty="0" smtClean="0"/>
              <a:t> = emergency; get signed later</a:t>
            </a:r>
            <a:endParaRPr lang="en-US" dirty="0"/>
          </a:p>
        </p:txBody>
      </p:sp>
      <p:sp>
        <p:nvSpPr>
          <p:cNvPr id="4" name="Slide Number Placeholder 3"/>
          <p:cNvSpPr>
            <a:spLocks noGrp="1"/>
          </p:cNvSpPr>
          <p:nvPr>
            <p:ph type="sldNum" sz="quarter" idx="10"/>
          </p:nvPr>
        </p:nvSpPr>
        <p:spPr/>
        <p:txBody>
          <a:bodyPr/>
          <a:lstStyle/>
          <a:p>
            <a:fld id="{285CBB1B-26F2-4DB0-9056-C5EAA33C2BAE}" type="slidenum">
              <a:rPr lang="en-US" smtClean="0"/>
              <a:t>41</a:t>
            </a:fld>
            <a:endParaRPr lang="en-US"/>
          </a:p>
        </p:txBody>
      </p:sp>
    </p:spTree>
    <p:extLst>
      <p:ext uri="{BB962C8B-B14F-4D97-AF65-F5344CB8AC3E}">
        <p14:creationId xmlns:p14="http://schemas.microsoft.com/office/powerpoint/2010/main" val="11073997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ALR that provides funds mgmt.</a:t>
            </a:r>
            <a:r>
              <a:rPr lang="en-US" baseline="0" dirty="0" smtClean="0"/>
              <a:t> Feedback suggestion that </a:t>
            </a:r>
            <a:r>
              <a:rPr lang="en-US" baseline="0" dirty="0" err="1" smtClean="0"/>
              <a:t>sevice</a:t>
            </a:r>
            <a:r>
              <a:rPr lang="en-US" baseline="0" dirty="0" smtClean="0"/>
              <a:t> should be referred to as “resident personal funds” to clarify &amp; distinguish from ALR’s billing practices</a:t>
            </a:r>
          </a:p>
          <a:p>
            <a:endParaRPr lang="en-US" baseline="0" dirty="0" smtClean="0"/>
          </a:p>
          <a:p>
            <a:r>
              <a:rPr lang="en-US" baseline="0" dirty="0" smtClean="0"/>
              <a:t>.01- give accounting quarterly</a:t>
            </a:r>
          </a:p>
          <a:p>
            <a:r>
              <a:rPr lang="en-US" baseline="0" dirty="0" smtClean="0"/>
              <a:t>.02 – 30 day timeframe for final accounting in event of D/C, death, etc.</a:t>
            </a:r>
            <a:endParaRPr lang="en-US" dirty="0" smtClean="0"/>
          </a:p>
        </p:txBody>
      </p:sp>
      <p:sp>
        <p:nvSpPr>
          <p:cNvPr id="4" name="Slide Number Placeholder 3"/>
          <p:cNvSpPr>
            <a:spLocks noGrp="1"/>
          </p:cNvSpPr>
          <p:nvPr>
            <p:ph type="sldNum" sz="quarter" idx="10"/>
          </p:nvPr>
        </p:nvSpPr>
        <p:spPr/>
        <p:txBody>
          <a:bodyPr/>
          <a:lstStyle/>
          <a:p>
            <a:fld id="{285CBB1B-26F2-4DB0-9056-C5EAA33C2BAE}" type="slidenum">
              <a:rPr lang="en-US" smtClean="0"/>
              <a:t>42</a:t>
            </a:fld>
            <a:endParaRPr lang="en-US"/>
          </a:p>
        </p:txBody>
      </p:sp>
    </p:spTree>
    <p:extLst>
      <p:ext uri="{BB962C8B-B14F-4D97-AF65-F5344CB8AC3E}">
        <p14:creationId xmlns:p14="http://schemas.microsoft.com/office/powerpoint/2010/main" val="41604549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.01 – complete pre-admission ISP within 30 days prior to admission</a:t>
            </a:r>
          </a:p>
          <a:p>
            <a:r>
              <a:rPr lang="en-US" dirty="0" smtClean="0"/>
              <a:t>.02 – post-move in ISP based on all of these assessments</a:t>
            </a:r>
          </a:p>
          <a:p>
            <a:r>
              <a:rPr lang="en-US" dirty="0" smtClean="0"/>
              <a:t>.03 – post move-in assessment = means comprehensive nursing assessment; received feedback requesting 72 hour vs. 48 hour time frame</a:t>
            </a:r>
            <a:r>
              <a:rPr lang="en-US" baseline="0" dirty="0" smtClean="0"/>
              <a:t> for completion</a:t>
            </a:r>
            <a:endParaRPr lang="en-US" dirty="0" smtClean="0"/>
          </a:p>
          <a:p>
            <a:r>
              <a:rPr lang="en-US" dirty="0" smtClean="0"/>
              <a:t>.04 – feedback received</a:t>
            </a:r>
            <a:r>
              <a:rPr lang="en-US" baseline="0" dirty="0" smtClean="0"/>
              <a:t> here, suggested that ‘signed statement’ be changed to ‘show evidence of attempt – </a:t>
            </a:r>
            <a:r>
              <a:rPr lang="en-US" baseline="0" dirty="0" err="1" smtClean="0"/>
              <a:t>bc</a:t>
            </a:r>
            <a:r>
              <a:rPr lang="en-US" baseline="0" dirty="0" smtClean="0"/>
              <a:t> if they are refusing to participate, they are likely not willing to sign a statement to this effect</a:t>
            </a:r>
          </a:p>
          <a:p>
            <a:r>
              <a:rPr lang="en-US" baseline="0" dirty="0" smtClean="0"/>
              <a:t>.06 – implement ISP whether they agree or not, focus is safety! May need Shared Responsibility Agreement, or otherwise document why not implemented</a:t>
            </a:r>
            <a:endParaRPr lang="en-US" dirty="0"/>
          </a:p>
        </p:txBody>
      </p:sp>
      <p:sp>
        <p:nvSpPr>
          <p:cNvPr id="4" name="Slide Number Placeholder 3"/>
          <p:cNvSpPr>
            <a:spLocks noGrp="1"/>
          </p:cNvSpPr>
          <p:nvPr>
            <p:ph type="sldNum" sz="quarter" idx="10"/>
          </p:nvPr>
        </p:nvSpPr>
        <p:spPr/>
        <p:txBody>
          <a:bodyPr/>
          <a:lstStyle/>
          <a:p>
            <a:fld id="{285CBB1B-26F2-4DB0-9056-C5EAA33C2BAE}" type="slidenum">
              <a:rPr lang="en-US" smtClean="0"/>
              <a:t>43</a:t>
            </a:fld>
            <a:endParaRPr lang="en-US"/>
          </a:p>
        </p:txBody>
      </p:sp>
    </p:spTree>
    <p:extLst>
      <p:ext uri="{BB962C8B-B14F-4D97-AF65-F5344CB8AC3E}">
        <p14:creationId xmlns:p14="http://schemas.microsoft.com/office/powerpoint/2010/main" val="3248653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General:</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a:t>
            </a:r>
            <a:r>
              <a:rPr lang="en-US" baseline="0" dirty="0" smtClean="0"/>
              <a:t> tags across 8 regulatory areas that account for almost 50% of all citations in 2017 &amp; 2018</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As we talk through these trends, consider if/how your operational practices changed in the past 3 years? Do your changes align with any/most of these 8 areas?</a:t>
            </a:r>
          </a:p>
          <a:p>
            <a:r>
              <a:rPr lang="en-US" baseline="0" dirty="0" smtClean="0"/>
              <a:t>		</a:t>
            </a:r>
          </a:p>
          <a:p>
            <a:r>
              <a:rPr lang="en-US" baseline="0" dirty="0" smtClean="0"/>
              <a:t>		</a:t>
            </a:r>
          </a:p>
          <a:p>
            <a:r>
              <a:rPr lang="en-US" baseline="0" dirty="0" smtClean="0"/>
              <a:t>	</a:t>
            </a:r>
            <a:endParaRPr lang="en-US" dirty="0" smtClean="0"/>
          </a:p>
          <a:p>
            <a:r>
              <a:rPr lang="en-US" b="1" dirty="0" smtClean="0"/>
              <a:t>2017:</a:t>
            </a:r>
          </a:p>
          <a:p>
            <a:r>
              <a:rPr lang="en-US" b="1" dirty="0" smtClean="0"/>
              <a:t>Nursing Services account</a:t>
            </a:r>
            <a:r>
              <a:rPr lang="en-US" b="1" baseline="0" dirty="0" smtClean="0"/>
              <a:t> for half of the most commonly-cited deficient practices, and ¼ of the total citations</a:t>
            </a:r>
          </a:p>
          <a:p>
            <a:endParaRPr lang="en-US" b="1" baseline="0" dirty="0" smtClean="0"/>
          </a:p>
          <a:p>
            <a:r>
              <a:rPr lang="en-US" b="1" baseline="0" dirty="0" smtClean="0"/>
              <a:t>ISPs 481 &amp; 483</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r>
              <a:rPr lang="en-US" b="1" dirty="0" smtClean="0"/>
              <a:t>ISPS = 13% </a:t>
            </a:r>
            <a:r>
              <a:rPr lang="en-US" dirty="0" smtClean="0"/>
              <a:t>- same in 2018; does there need to be more clarity in interpretation/application of 481</a:t>
            </a:r>
            <a:r>
              <a:rPr lang="en-US" baseline="0" dirty="0" smtClean="0"/>
              <a:t> &amp; 483? Outside of annual inspection activity, how do you track &amp; trend your quality measures? Is ISP compliance a part of your QA program? How do you measure the quality of the services you provide?</a:t>
            </a:r>
            <a:endParaRPr lang="en-US" dirty="0" smtClean="0"/>
          </a:p>
          <a:p>
            <a:r>
              <a:rPr lang="en-US" b="1" baseline="0" dirty="0" smtClean="0"/>
              <a:t>	</a:t>
            </a:r>
          </a:p>
          <a:p>
            <a:r>
              <a:rPr lang="en-US" b="1" baseline="0" dirty="0" smtClean="0"/>
              <a:t>481</a:t>
            </a:r>
            <a:r>
              <a:rPr lang="en-US" baseline="0" dirty="0" smtClean="0"/>
              <a:t>: “ISP to include services to be provided, including when, how often, by whom, and how”; EX: citations range from ISP not documenting interventions to address significant changes in condition (frequent falls, falls w injury), private duty or HHA services by outside agency, 3</a:t>
            </a:r>
            <a:r>
              <a:rPr lang="en-US" baseline="30000" dirty="0" smtClean="0"/>
              <a:t>rd</a:t>
            </a:r>
            <a:r>
              <a:rPr lang="en-US" baseline="0" dirty="0" smtClean="0"/>
              <a:t> party &amp; skilled services (wound care, hospice, home health); intent is that ALR is responsible for all services its residents receive, and need clarity on what is role of the ALR when 3</a:t>
            </a:r>
            <a:r>
              <a:rPr lang="en-US" baseline="30000" dirty="0" smtClean="0"/>
              <a:t>rd</a:t>
            </a:r>
            <a:r>
              <a:rPr lang="en-US" baseline="0" dirty="0" smtClean="0"/>
              <a:t> party in place … coordination of care.</a:t>
            </a:r>
          </a:p>
          <a:p>
            <a:endParaRPr lang="en-US" baseline="0" dirty="0" smtClean="0"/>
          </a:p>
          <a:p>
            <a:r>
              <a:rPr lang="en-US" baseline="0" dirty="0" smtClean="0"/>
              <a:t>	</a:t>
            </a:r>
            <a:r>
              <a:rPr lang="en-US" b="1" baseline="0" dirty="0" smtClean="0"/>
              <a:t>483</a:t>
            </a:r>
            <a:r>
              <a:rPr lang="en-US" baseline="0" dirty="0" smtClean="0"/>
              <a:t>: “ISP reviewed within 30 days of admission and q. 6 months thereafter &amp; more frequently if there is a significant change in condition and ISP review conducted with IDT, including PCP, resident, RP” – HOW DO YOU DEFINE SIGNIFICANT CHANGE IN CONDITION? IS YOUR STAFF TRAINED WITH THIS SAME LENS SO THEY KNOW WHEN TO REPORT TO RN?; </a:t>
            </a:r>
            <a:r>
              <a:rPr lang="en-US" b="1" baseline="0" dirty="0" smtClean="0"/>
              <a:t>EX</a:t>
            </a:r>
            <a:r>
              <a:rPr lang="en-US" baseline="0" dirty="0" smtClean="0"/>
              <a:t>: ISPs not updated w significant change in condition, not updated at required frequency (DO YOU QA THIS?), ISPs not reviewed by PCP and RP</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r>
              <a:rPr lang="en-US" b="1" baseline="0" dirty="0" smtClean="0"/>
              <a:t>Medication 802 &amp; 803</a:t>
            </a:r>
            <a:r>
              <a:rPr lang="en-US" baseline="0" dirty="0" smtClean="0"/>
              <a:t>:sub-heading is on-site review of meds by </a:t>
            </a:r>
            <a:r>
              <a:rPr lang="en-US" u="sng" baseline="0" dirty="0" smtClean="0"/>
              <a:t>RN</a:t>
            </a:r>
            <a:r>
              <a:rPr lang="en-US" baseline="0" dirty="0" smtClean="0"/>
              <a:t> q. </a:t>
            </a:r>
            <a:r>
              <a:rPr lang="en-US" u="sng" baseline="0" dirty="0" smtClean="0"/>
              <a:t>45 </a:t>
            </a:r>
            <a:r>
              <a:rPr lang="en-US" u="sng" baseline="0" dirty="0" smtClean="0"/>
              <a:t>days </a:t>
            </a:r>
            <a:endParaRPr lang="en-US"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u="none" baseline="0" dirty="0" smtClean="0"/>
              <a:t>	</a:t>
            </a:r>
            <a:r>
              <a:rPr lang="en-US" b="1" dirty="0" smtClean="0"/>
              <a:t>Medications = 10.5% </a:t>
            </a:r>
            <a:r>
              <a:rPr lang="en-US" baseline="0" dirty="0" smtClean="0"/>
              <a:t>– has your team focused or made improvements in these areas? Noted improvements year over year.</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u="none" baseline="0" dirty="0" smtClean="0"/>
              <a:t>		</a:t>
            </a:r>
            <a:r>
              <a:rPr lang="en-US" b="1" u="none" baseline="0" dirty="0" smtClean="0"/>
              <a:t>802</a:t>
            </a:r>
            <a:r>
              <a:rPr lang="en-US" u="none" baseline="0" dirty="0" smtClean="0"/>
              <a:t>: “Assess resident’s response to meds”; </a:t>
            </a:r>
            <a:r>
              <a:rPr lang="en-US" b="1" u="none" baseline="0" dirty="0" smtClean="0"/>
              <a:t>EX</a:t>
            </a:r>
            <a:r>
              <a:rPr lang="en-US" u="none" baseline="0" dirty="0" smtClean="0"/>
              <a:t>: RN has not completed assessment at required frequency, RN does not know/ follow-up on resident w new antihypertensive meds who receives med admin from TMEs, who document that res. Is hypotensive w new onset falls and TMEs are not holding meds as instructed by PCP</a:t>
            </a:r>
          </a:p>
          <a:p>
            <a:pPr marL="0" marR="0" indent="0" algn="l" defTabSz="914400" rtl="0" eaLnBrk="1" fontAlgn="auto" latinLnBrk="0" hangingPunct="1">
              <a:lnSpc>
                <a:spcPct val="100000"/>
              </a:lnSpc>
              <a:spcBef>
                <a:spcPts val="0"/>
              </a:spcBef>
              <a:spcAft>
                <a:spcPts val="0"/>
              </a:spcAft>
              <a:buClrTx/>
              <a:buSzTx/>
              <a:buFontTx/>
              <a:buNone/>
              <a:tabLst/>
              <a:defRPr/>
            </a:pPr>
            <a:endParaRPr lang="en-US"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u="none" baseline="0" dirty="0" smtClean="0"/>
              <a:t>		</a:t>
            </a:r>
            <a:r>
              <a:rPr lang="en-US" b="1" u="none" baseline="0" dirty="0" smtClean="0"/>
              <a:t>803</a:t>
            </a:r>
            <a:r>
              <a:rPr lang="en-US" u="none" baseline="0" dirty="0" smtClean="0"/>
              <a:t>: “Assess resident’s ability to continue to self-administer meds”; </a:t>
            </a:r>
            <a:r>
              <a:rPr lang="en-US" b="1" u="none" baseline="0" dirty="0" smtClean="0"/>
              <a:t>EX</a:t>
            </a:r>
            <a:r>
              <a:rPr lang="en-US" u="none" baseline="0" dirty="0" smtClean="0"/>
              <a:t>: admission H&amp;P says resident can self-admin, however no evidence that RN assessed resident’s ability to continue to do so; not completed at required frequency, assessments done by LPN not RN; </a:t>
            </a:r>
            <a:r>
              <a:rPr lang="en-US" i="1" u="none" baseline="0" dirty="0" smtClean="0"/>
              <a:t>Recently saw an Example of best practice = resident post-hospitalization w serotonin syndrome who had SAM meds and when returned to ALR, facility decided to temporarily administer her meds until after the scheduled f/u visit with PCP </a:t>
            </a:r>
            <a:endParaRPr lang="en-US" i="1" u="sng" baseline="0" dirty="0" smtClean="0"/>
          </a:p>
          <a:p>
            <a:endParaRPr lang="en-US" b="1"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85CBB1B-26F2-4DB0-9056-C5EAA33C2BAE}" type="slidenum">
              <a:rPr lang="en-US" smtClean="0"/>
              <a:t>5</a:t>
            </a:fld>
            <a:endParaRPr lang="en-US"/>
          </a:p>
        </p:txBody>
      </p:sp>
    </p:spTree>
    <p:extLst>
      <p:ext uri="{BB962C8B-B14F-4D97-AF65-F5344CB8AC3E}">
        <p14:creationId xmlns:p14="http://schemas.microsoft.com/office/powerpoint/2010/main" val="28749781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.01 – already on H&amp;P, PCP to verify ability</a:t>
            </a:r>
            <a:endParaRPr lang="en-US" dirty="0"/>
          </a:p>
        </p:txBody>
      </p:sp>
      <p:sp>
        <p:nvSpPr>
          <p:cNvPr id="4" name="Slide Number Placeholder 3"/>
          <p:cNvSpPr>
            <a:spLocks noGrp="1"/>
          </p:cNvSpPr>
          <p:nvPr>
            <p:ph type="sldNum" sz="quarter" idx="10"/>
          </p:nvPr>
        </p:nvSpPr>
        <p:spPr/>
        <p:txBody>
          <a:bodyPr/>
          <a:lstStyle/>
          <a:p>
            <a:fld id="{285CBB1B-26F2-4DB0-9056-C5EAA33C2BAE}" type="slidenum">
              <a:rPr lang="en-US" smtClean="0"/>
              <a:t>44</a:t>
            </a:fld>
            <a:endParaRPr lang="en-US"/>
          </a:p>
        </p:txBody>
      </p:sp>
    </p:spTree>
    <p:extLst>
      <p:ext uri="{BB962C8B-B14F-4D97-AF65-F5344CB8AC3E}">
        <p14:creationId xmlns:p14="http://schemas.microsoft.com/office/powerpoint/2010/main" val="32773659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.02 – (b) need</a:t>
            </a:r>
            <a:r>
              <a:rPr lang="en-US" baseline="0" dirty="0" smtClean="0"/>
              <a:t> some help – reminder +/- physical assistance </a:t>
            </a:r>
            <a:r>
              <a:rPr lang="en-US" baseline="0" dirty="0" smtClean="0">
                <a:sym typeface="Wingdings" panose="05000000000000000000" pitchFamily="2" charset="2"/>
              </a:rPr>
              <a:t> received feedback suggesting that if res. needs reminder, they are not capable of SAM and most providers will administer meds; requires DC Health to look at language within Act defining SAM</a:t>
            </a:r>
          </a:p>
          <a:p>
            <a:endParaRPr lang="en-US" baseline="0" dirty="0" smtClean="0">
              <a:sym typeface="Wingdings" panose="05000000000000000000" pitchFamily="2" charset="2"/>
            </a:endParaRPr>
          </a:p>
          <a:p>
            <a:r>
              <a:rPr lang="en-US" baseline="0" dirty="0" smtClean="0">
                <a:sym typeface="Wingdings" panose="05000000000000000000" pitchFamily="2" charset="2"/>
              </a:rPr>
              <a:t>.07 – reporting med errors; policy should be inclusive of how to capture/respond to errors for those who SAM, address what to do if resident misses doe, who they notify and when</a:t>
            </a:r>
          </a:p>
          <a:p>
            <a:r>
              <a:rPr lang="en-US" baseline="0" dirty="0" smtClean="0">
                <a:sym typeface="Wingdings" panose="05000000000000000000" pitchFamily="2" charset="2"/>
              </a:rPr>
              <a:t>.09 – investigate med errors w.in 24 hours, document and </a:t>
            </a:r>
            <a:r>
              <a:rPr lang="en-US" baseline="0" smtClean="0">
                <a:sym typeface="Wingdings" panose="05000000000000000000" pitchFamily="2" charset="2"/>
              </a:rPr>
              <a:t>make available to us</a:t>
            </a:r>
            <a:endParaRPr lang="en-US" dirty="0"/>
          </a:p>
        </p:txBody>
      </p:sp>
      <p:sp>
        <p:nvSpPr>
          <p:cNvPr id="4" name="Slide Number Placeholder 3"/>
          <p:cNvSpPr>
            <a:spLocks noGrp="1"/>
          </p:cNvSpPr>
          <p:nvPr>
            <p:ph type="sldNum" sz="quarter" idx="10"/>
          </p:nvPr>
        </p:nvSpPr>
        <p:spPr/>
        <p:txBody>
          <a:bodyPr/>
          <a:lstStyle/>
          <a:p>
            <a:fld id="{285CBB1B-26F2-4DB0-9056-C5EAA33C2BAE}" type="slidenum">
              <a:rPr lang="en-US" smtClean="0"/>
              <a:t>45</a:t>
            </a:fld>
            <a:endParaRPr lang="en-US"/>
          </a:p>
        </p:txBody>
      </p:sp>
    </p:spTree>
    <p:extLst>
      <p:ext uri="{BB962C8B-B14F-4D97-AF65-F5344CB8AC3E}">
        <p14:creationId xmlns:p14="http://schemas.microsoft.com/office/powerpoint/2010/main" val="3796711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2018:</a:t>
            </a:r>
          </a:p>
          <a:p>
            <a:r>
              <a:rPr lang="en-US" dirty="0" smtClean="0"/>
              <a:t>*</a:t>
            </a:r>
            <a:r>
              <a:rPr lang="en-US" b="1" dirty="0" smtClean="0"/>
              <a:t>Dignity &amp; </a:t>
            </a:r>
            <a:r>
              <a:rPr lang="en-US" b="1" dirty="0" err="1" smtClean="0"/>
              <a:t>Accom</a:t>
            </a:r>
            <a:r>
              <a:rPr lang="en-US" b="1" dirty="0" smtClean="0"/>
              <a:t>. Of Need </a:t>
            </a:r>
            <a:r>
              <a:rPr lang="en-US" dirty="0" smtClean="0"/>
              <a:t>= 11-14% of all total citations;</a:t>
            </a:r>
            <a:r>
              <a:rPr lang="en-US" baseline="0" dirty="0" smtClean="0"/>
              <a:t> </a:t>
            </a:r>
            <a:r>
              <a:rPr lang="en-US" dirty="0" smtClean="0"/>
              <a:t>largely</a:t>
            </a:r>
            <a:r>
              <a:rPr lang="en-US" baseline="0" dirty="0" smtClean="0"/>
              <a:t> the same year over </a:t>
            </a:r>
            <a:r>
              <a:rPr lang="en-US" baseline="0" dirty="0" smtClean="0"/>
              <a:t>year; these categories are expansive and allow for broader application/interpretation</a:t>
            </a:r>
            <a:endParaRPr lang="en-US" baseline="0" dirty="0" smtClean="0"/>
          </a:p>
          <a:p>
            <a:r>
              <a:rPr lang="en-US" b="1" baseline="0" dirty="0" smtClean="0"/>
              <a:t>	Dignity 272: </a:t>
            </a:r>
            <a:r>
              <a:rPr lang="en-US" baseline="0" dirty="0" smtClean="0"/>
              <a:t>“</a:t>
            </a:r>
            <a:r>
              <a:rPr lang="en-US" i="0" u="sng" baseline="0" dirty="0" smtClean="0"/>
              <a:t>safe</a:t>
            </a:r>
            <a:r>
              <a:rPr lang="en-US" baseline="0" dirty="0" smtClean="0"/>
              <a:t>, </a:t>
            </a:r>
            <a:r>
              <a:rPr lang="en-US" u="sng" baseline="0" dirty="0" smtClean="0"/>
              <a:t>clean</a:t>
            </a:r>
            <a:r>
              <a:rPr lang="en-US" baseline="0" dirty="0" smtClean="0"/>
              <a:t>, comfortable, stimulating, </a:t>
            </a:r>
            <a:r>
              <a:rPr lang="en-US" u="sng" baseline="0" dirty="0" smtClean="0"/>
              <a:t>homelike</a:t>
            </a:r>
            <a:r>
              <a:rPr lang="en-US" baseline="0" dirty="0" smtClean="0"/>
              <a:t> environment”; </a:t>
            </a:r>
            <a:r>
              <a:rPr lang="en-US" b="1" baseline="0" dirty="0" smtClean="0"/>
              <a:t>EX</a:t>
            </a:r>
            <a:r>
              <a:rPr lang="en-US" baseline="0" dirty="0" smtClean="0"/>
              <a:t>: examples range in safety severity, from storage of chemical cleaning supplies in a MC unit, to pest control issue, to then safeguards for elopement risk, and instances of a resident not being moved out of room infested with bed bugs</a:t>
            </a:r>
          </a:p>
          <a:p>
            <a:r>
              <a:rPr lang="en-US" baseline="0" dirty="0" smtClean="0"/>
              <a:t>	</a:t>
            </a:r>
          </a:p>
          <a:p>
            <a:r>
              <a:rPr lang="en-US" baseline="0" dirty="0" smtClean="0"/>
              <a:t>	</a:t>
            </a:r>
            <a:r>
              <a:rPr lang="en-US" b="1" baseline="0" dirty="0" err="1" smtClean="0"/>
              <a:t>Accom</a:t>
            </a:r>
            <a:r>
              <a:rPr lang="en-US" b="1" baseline="0" dirty="0" smtClean="0"/>
              <a:t>. Of Needs 292</a:t>
            </a:r>
            <a:r>
              <a:rPr lang="en-US" baseline="0" dirty="0" smtClean="0"/>
              <a:t>: “to receive </a:t>
            </a:r>
            <a:r>
              <a:rPr lang="en-US" u="sng" baseline="0" dirty="0" smtClean="0"/>
              <a:t>adequate &amp; appropriate services </a:t>
            </a:r>
            <a:r>
              <a:rPr lang="en-US" baseline="0" dirty="0" smtClean="0"/>
              <a:t>&amp; </a:t>
            </a:r>
            <a:r>
              <a:rPr lang="en-US" u="sng" baseline="0" dirty="0" smtClean="0"/>
              <a:t>treatmen</a:t>
            </a:r>
            <a:r>
              <a:rPr lang="en-US" baseline="0" dirty="0" smtClean="0"/>
              <a:t>t with reasonable accommodation of </a:t>
            </a:r>
            <a:r>
              <a:rPr lang="en-US" u="sng" baseline="0" dirty="0" smtClean="0"/>
              <a:t>individual needs and preferences </a:t>
            </a:r>
            <a:r>
              <a:rPr lang="en-US" baseline="0" dirty="0" smtClean="0"/>
              <a:t>consistent with residents health, physical and mental </a:t>
            </a:r>
            <a:r>
              <a:rPr lang="en-US" u="sng" baseline="0" dirty="0" smtClean="0"/>
              <a:t>capabilities</a:t>
            </a:r>
            <a:r>
              <a:rPr lang="en-US" baseline="0" dirty="0" smtClean="0"/>
              <a:t> and health &amp; safety of other residents”, focus here is person-centered services and implementation of physician’s treatment orders; </a:t>
            </a:r>
            <a:r>
              <a:rPr lang="en-US" b="1" baseline="0" dirty="0" smtClean="0"/>
              <a:t>EX</a:t>
            </a:r>
            <a:r>
              <a:rPr lang="en-US" baseline="0" dirty="0" smtClean="0"/>
              <a:t>: frequent unwitnessed falls with injury w/o adequate safeguards and interventions being put into place to prevent further falls; as simple as not implementing falls interventions as outlined in ISP; failure to follow wound care orders as prescribed by MD; not assessing resident’s ability to independently operate DME (CPAPs, compression stockings)</a:t>
            </a:r>
          </a:p>
          <a:p>
            <a:endParaRPr lang="en-US" dirty="0" smtClean="0"/>
          </a:p>
          <a:p>
            <a:endParaRPr lang="en-US" dirty="0" smtClean="0"/>
          </a:p>
          <a:p>
            <a:r>
              <a:rPr lang="en-US" b="1" dirty="0" smtClean="0"/>
              <a:t>A/N/E</a:t>
            </a:r>
            <a:r>
              <a:rPr lang="en-US" b="1" baseline="0" dirty="0" smtClean="0"/>
              <a:t> = uptick of 6% in one year! </a:t>
            </a:r>
            <a:r>
              <a:rPr lang="en-US" baseline="0" dirty="0" smtClean="0"/>
              <a:t>This uptick represents a few incidents (at smaller facilities) &amp; can skew data – however, deficient practices in this area significantly impact the health &amp; safety of residents and this has informed the language added to new regulations.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	A/N/E 390</a:t>
            </a:r>
            <a:r>
              <a:rPr lang="en-US" baseline="0" dirty="0" smtClean="0"/>
              <a:t>:”if ALR/employee believes that resident has been subjected to A/N/E, this shall be </a:t>
            </a:r>
            <a:r>
              <a:rPr lang="en-US" u="sng" baseline="0" dirty="0" smtClean="0"/>
              <a:t>reported immediately to Administrator</a:t>
            </a:r>
            <a:r>
              <a:rPr lang="en-US" baseline="0" dirty="0" smtClean="0"/>
              <a:t>, who in turn shall take </a:t>
            </a:r>
            <a:r>
              <a:rPr lang="en-US" u="sng" baseline="0" dirty="0" smtClean="0"/>
              <a:t>appropriate action to protect resident </a:t>
            </a:r>
            <a:r>
              <a:rPr lang="en-US" baseline="0" dirty="0" smtClean="0"/>
              <a:t>and report allegation </a:t>
            </a:r>
            <a:r>
              <a:rPr lang="en-US" u="sng" baseline="0" dirty="0" smtClean="0"/>
              <a:t>to Dept. &amp; APS</a:t>
            </a:r>
            <a:r>
              <a:rPr lang="en-US" baseline="0" dirty="0" smtClean="0"/>
              <a:t>:, focus is chain of reporting and timing, and the resident(s) are protected during investigation; </a:t>
            </a:r>
            <a:r>
              <a:rPr lang="en-US" b="1" baseline="0" dirty="0" smtClean="0"/>
              <a:t>EX</a:t>
            </a:r>
            <a:r>
              <a:rPr lang="en-US" baseline="0" dirty="0" smtClean="0"/>
              <a:t>: failure to report to DC Health/APS, failure to take appropriate action to protect the resident(s) once an allegation has been made (be sure investigation includes ruling out whether other residents may have been exposed to harm, particularly if sexual/physical abuse +/- you have residents with cognitive impairments who are not reliable historians. *sex crime unit if sexual abuse allegation*</a:t>
            </a:r>
          </a:p>
          <a:p>
            <a:endParaRPr lang="en-US" baseline="0" dirty="0" smtClean="0"/>
          </a:p>
          <a:p>
            <a:endParaRPr lang="en-US" baseline="0" dirty="0" smtClean="0"/>
          </a:p>
          <a:p>
            <a:r>
              <a:rPr lang="en-US" b="1" baseline="0" dirty="0" smtClean="0"/>
              <a:t>Building Conditions, Interior &amp; Bathrooms = 10-14% </a:t>
            </a:r>
            <a:r>
              <a:rPr lang="en-US" b="1" dirty="0" smtClean="0"/>
              <a:t>of all total citations</a:t>
            </a:r>
            <a:r>
              <a:rPr lang="en-US" dirty="0" smtClean="0"/>
              <a:t>;</a:t>
            </a:r>
            <a:r>
              <a:rPr lang="en-US" baseline="0" dirty="0" smtClean="0"/>
              <a:t> </a:t>
            </a:r>
            <a:r>
              <a:rPr lang="en-US" dirty="0" smtClean="0"/>
              <a:t>largely</a:t>
            </a:r>
            <a:r>
              <a:rPr lang="en-US" baseline="0" dirty="0" smtClean="0"/>
              <a:t> the same year over year; shows constant activity to maintain the physical environment in typically older buildings that require continued safety updates	</a:t>
            </a:r>
          </a:p>
          <a:p>
            <a:r>
              <a:rPr lang="en-US" baseline="0" dirty="0" smtClean="0"/>
              <a:t>	</a:t>
            </a:r>
            <a:r>
              <a:rPr lang="en-US" b="1" baseline="0" dirty="0" smtClean="0"/>
              <a:t>General Conditions 953</a:t>
            </a:r>
            <a:r>
              <a:rPr lang="en-US" baseline="0" dirty="0" smtClean="0"/>
              <a:t>: “ALR shall maintain all structures, installed equipment, grounds, individual living units in good repair &amp; operable”; </a:t>
            </a:r>
            <a:r>
              <a:rPr lang="en-US" b="1" baseline="0" dirty="0" smtClean="0"/>
              <a:t>EX</a:t>
            </a:r>
            <a:r>
              <a:rPr lang="en-US" baseline="0" dirty="0" smtClean="0"/>
              <a:t>: unlocked utility closets, exposed electrical wiring in living units as upgrades being made, inoperable chair stair lift, uncovered piles of trash in broken dumpsters</a:t>
            </a:r>
          </a:p>
          <a:p>
            <a:r>
              <a:rPr lang="en-US" baseline="0" dirty="0" smtClean="0"/>
              <a:t>	</a:t>
            </a:r>
          </a:p>
          <a:p>
            <a:r>
              <a:rPr lang="en-US" baseline="0" dirty="0" smtClean="0"/>
              <a:t>	</a:t>
            </a:r>
            <a:r>
              <a:rPr lang="en-US" b="1" baseline="0" dirty="0" smtClean="0"/>
              <a:t>General Building Interior 981</a:t>
            </a:r>
            <a:r>
              <a:rPr lang="en-US" baseline="0" dirty="0" smtClean="0"/>
              <a:t>:”ALR to ensure that interior of facility, including walls, ceilings, doors, windows, equipment &amp; fixtures, are maintained structurally sound, </a:t>
            </a:r>
            <a:r>
              <a:rPr lang="en-US" u="sng" baseline="0" dirty="0" smtClean="0"/>
              <a:t>sanitary</a:t>
            </a:r>
            <a:r>
              <a:rPr lang="en-US" baseline="0" dirty="0" smtClean="0"/>
              <a:t>, and in </a:t>
            </a:r>
            <a:r>
              <a:rPr lang="en-US" u="sng" baseline="0" dirty="0" smtClean="0"/>
              <a:t>good repair</a:t>
            </a:r>
            <a:r>
              <a:rPr lang="en-US" baseline="0" dirty="0" smtClean="0"/>
              <a:t>”; DO YOU HAVE SYSTEMS/FORUMS TO REVIEW CONCERNS ABOUT BUILDING ENVIRONMENT AND BUDGETARY ALLOWANCES FOR FIXES, AND IS UPPER MGMT SUPPORTIVE OF RECOMMENDATIONS FOR REPAIR?; </a:t>
            </a:r>
            <a:r>
              <a:rPr lang="en-US" b="1" baseline="0" dirty="0" smtClean="0"/>
              <a:t>EX</a:t>
            </a:r>
            <a:r>
              <a:rPr lang="en-US" baseline="0" dirty="0" smtClean="0"/>
              <a:t>: frequent instances of kitchen refrigeration equipment not maintaining appropriate temp &lt;41 F; pest control issues; flooring in disrepair that creates trip hazard; broken door handles; missing/broken ceiling tiles</a:t>
            </a:r>
          </a:p>
          <a:p>
            <a:r>
              <a:rPr lang="en-US" baseline="0" dirty="0" smtClean="0"/>
              <a:t>	</a:t>
            </a:r>
          </a:p>
          <a:p>
            <a:r>
              <a:rPr lang="en-US" baseline="0" dirty="0" smtClean="0"/>
              <a:t>	</a:t>
            </a:r>
            <a:r>
              <a:rPr lang="en-US" b="1" baseline="0" dirty="0" smtClean="0"/>
              <a:t>Bathrooms 1003</a:t>
            </a:r>
            <a:r>
              <a:rPr lang="en-US" baseline="0" dirty="0" smtClean="0"/>
              <a:t>:”ALR ensure temperature of hot water taps to which resident has access does not exceed 110F; </a:t>
            </a:r>
            <a:r>
              <a:rPr lang="en-US" b="1" baseline="0" dirty="0" smtClean="0"/>
              <a:t>EX</a:t>
            </a:r>
            <a:r>
              <a:rPr lang="en-US" baseline="0" dirty="0" smtClean="0"/>
              <a:t>: numerous citations here, how do you ensure facilities/maintenance staff checks this regularly to appropriately adjust temps at mixing valves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85CBB1B-26F2-4DB0-9056-C5EAA33C2BAE}" type="slidenum">
              <a:rPr lang="en-US" smtClean="0"/>
              <a:t>6</a:t>
            </a:fld>
            <a:endParaRPr lang="en-US"/>
          </a:p>
        </p:txBody>
      </p:sp>
    </p:spTree>
    <p:extLst>
      <p:ext uri="{BB962C8B-B14F-4D97-AF65-F5344CB8AC3E}">
        <p14:creationId xmlns:p14="http://schemas.microsoft.com/office/powerpoint/2010/main" val="394556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move on to consider a broader scope of opportunities &amp; challenges</a:t>
            </a:r>
            <a:r>
              <a:rPr lang="en-US" baseline="0" dirty="0" smtClean="0"/>
              <a:t> in the ALR industry.</a:t>
            </a:r>
          </a:p>
          <a:p>
            <a:endParaRPr lang="en-US" baseline="0" dirty="0" smtClean="0"/>
          </a:p>
          <a:p>
            <a:r>
              <a:rPr lang="en-US" baseline="0" dirty="0" smtClean="0"/>
              <a:t>Ironically, 2 days after our provider meeting 2.5 weeks ago, CNN featured an article by Kaiser Health News, titled, “…”</a:t>
            </a:r>
          </a:p>
          <a:p>
            <a:endParaRPr lang="en-US" baseline="0" dirty="0" smtClean="0"/>
          </a:p>
          <a:p>
            <a:r>
              <a:rPr lang="en-US" baseline="0" dirty="0" smtClean="0"/>
              <a:t>Written and geared to a consumer audience, but they did capture industry subtleties &amp; honed in on challenges that felt familiar given our workgroup conversations during drafting of </a:t>
            </a:r>
            <a:r>
              <a:rPr lang="en-US" baseline="0" dirty="0" err="1" smtClean="0"/>
              <a:t>regs</a:t>
            </a:r>
            <a:r>
              <a:rPr lang="en-US" baseline="0" dirty="0" smtClean="0"/>
              <a:t>. They described 2 cases as </a:t>
            </a:r>
            <a:r>
              <a:rPr lang="en-US" baseline="0" dirty="0" err="1" smtClean="0"/>
              <a:t>avehicle</a:t>
            </a:r>
            <a:r>
              <a:rPr lang="en-US" baseline="0" dirty="0" smtClean="0"/>
              <a:t> to highlight these concerns.</a:t>
            </a:r>
            <a:endParaRPr lang="en-US" dirty="0"/>
          </a:p>
        </p:txBody>
      </p:sp>
      <p:sp>
        <p:nvSpPr>
          <p:cNvPr id="4" name="Slide Number Placeholder 3"/>
          <p:cNvSpPr>
            <a:spLocks noGrp="1"/>
          </p:cNvSpPr>
          <p:nvPr>
            <p:ph type="sldNum" sz="quarter" idx="10"/>
          </p:nvPr>
        </p:nvSpPr>
        <p:spPr/>
        <p:txBody>
          <a:bodyPr/>
          <a:lstStyle/>
          <a:p>
            <a:fld id="{285CBB1B-26F2-4DB0-9056-C5EAA33C2BAE}" type="slidenum">
              <a:rPr lang="en-US" smtClean="0"/>
              <a:t>7</a:t>
            </a:fld>
            <a:endParaRPr lang="en-US"/>
          </a:p>
        </p:txBody>
      </p:sp>
    </p:spTree>
    <p:extLst>
      <p:ext uri="{BB962C8B-B14F-4D97-AF65-F5344CB8AC3E}">
        <p14:creationId xmlns:p14="http://schemas.microsoft.com/office/powerpoint/2010/main" val="1280962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Case #2 – sent to hospital to be evaluated after 2</a:t>
            </a:r>
            <a:r>
              <a:rPr lang="en-US" baseline="30000" dirty="0" smtClean="0"/>
              <a:t>nd</a:t>
            </a:r>
            <a:r>
              <a:rPr lang="en-US" dirty="0" smtClean="0"/>
              <a:t> complaint</a:t>
            </a:r>
            <a:r>
              <a:rPr lang="en-US" baseline="0" dirty="0" smtClean="0"/>
              <a:t> from </a:t>
            </a:r>
            <a:r>
              <a:rPr lang="en-US" baseline="0" dirty="0" err="1" smtClean="0"/>
              <a:t>dtr</a:t>
            </a:r>
            <a:r>
              <a:rPr lang="en-US" baseline="0" dirty="0" smtClean="0"/>
              <a:t>; implied that the plan was not to accept her back from hospital. </a:t>
            </a:r>
            <a:r>
              <a:rPr lang="en-US" baseline="0" dirty="0" err="1" smtClean="0"/>
              <a:t>Dtr</a:t>
            </a:r>
            <a:r>
              <a:rPr lang="en-US" baseline="0" dirty="0" smtClean="0"/>
              <a:t> came and moved her home before moving to a different ALR.</a:t>
            </a:r>
          </a:p>
          <a:p>
            <a:r>
              <a:rPr lang="en-US" baseline="0" dirty="0" smtClean="0"/>
              <a:t>This is part of </a:t>
            </a:r>
            <a:r>
              <a:rPr lang="en-US" baseline="0" dirty="0" err="1" smtClean="0"/>
              <a:t>thea</a:t>
            </a:r>
            <a:r>
              <a:rPr lang="en-US" baseline="0" dirty="0" smtClean="0"/>
              <a:t> reasoning behind the requirement for minimum P&amp;P, to include a more robust description of services you provide and how you define levels of care.</a:t>
            </a:r>
          </a:p>
          <a:p>
            <a:endParaRPr lang="en-US" baseline="0" dirty="0" smtClean="0"/>
          </a:p>
          <a:p>
            <a:r>
              <a:rPr lang="en-US" baseline="0" dirty="0" smtClean="0"/>
              <a:t>These scenarios may be familiar – or they may not.</a:t>
            </a:r>
          </a:p>
          <a:p>
            <a:endParaRPr lang="en-US" baseline="0" dirty="0" smtClean="0"/>
          </a:p>
          <a:p>
            <a:r>
              <a:rPr lang="en-US" baseline="0" dirty="0" smtClean="0"/>
              <a:t>“Do you have upfront conversation with prospective residents and families – and ongoing conversations – about your care abilities and what may happen as their level of need changes?”</a:t>
            </a:r>
          </a:p>
          <a:p>
            <a:endParaRPr lang="en-US" dirty="0"/>
          </a:p>
        </p:txBody>
      </p:sp>
      <p:sp>
        <p:nvSpPr>
          <p:cNvPr id="4" name="Slide Number Placeholder 3"/>
          <p:cNvSpPr>
            <a:spLocks noGrp="1"/>
          </p:cNvSpPr>
          <p:nvPr>
            <p:ph type="sldNum" sz="quarter" idx="10"/>
          </p:nvPr>
        </p:nvSpPr>
        <p:spPr/>
        <p:txBody>
          <a:bodyPr/>
          <a:lstStyle/>
          <a:p>
            <a:fld id="{285CBB1B-26F2-4DB0-9056-C5EAA33C2BAE}" type="slidenum">
              <a:rPr lang="en-US" smtClean="0"/>
              <a:t>8</a:t>
            </a:fld>
            <a:endParaRPr lang="en-US"/>
          </a:p>
        </p:txBody>
      </p:sp>
    </p:spTree>
    <p:extLst>
      <p:ext uri="{BB962C8B-B14F-4D97-AF65-F5344CB8AC3E}">
        <p14:creationId xmlns:p14="http://schemas.microsoft.com/office/powerpoint/2010/main" val="404473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Article references evictions at top of list of grievances</a:t>
            </a:r>
            <a:r>
              <a:rPr lang="en-US" baseline="0" dirty="0" smtClean="0"/>
              <a:t> &amp; complaints received by LTC Ombudsmen across US.</a:t>
            </a:r>
          </a:p>
          <a:p>
            <a:endParaRPr lang="en-US" baseline="0" dirty="0" smtClean="0"/>
          </a:p>
          <a:p>
            <a:r>
              <a:rPr lang="en-US" baseline="0" dirty="0" smtClean="0"/>
              <a:t>Take a deeper dive into this data, available thru NORS.</a:t>
            </a:r>
          </a:p>
          <a:p>
            <a:r>
              <a:rPr lang="en-US" baseline="0" dirty="0" smtClean="0"/>
              <a:t>	6 years of tracking complaint </a:t>
            </a:r>
            <a:r>
              <a:rPr lang="en-US" baseline="0" dirty="0" err="1" smtClean="0"/>
              <a:t>sby</a:t>
            </a:r>
            <a:r>
              <a:rPr lang="en-US" baseline="0" dirty="0" smtClean="0"/>
              <a:t> category:</a:t>
            </a:r>
          </a:p>
          <a:p>
            <a:r>
              <a:rPr lang="en-US" baseline="0" dirty="0" smtClean="0"/>
              <a:t>		Ranks 1-5 </a:t>
            </a:r>
            <a:r>
              <a:rPr lang="en-US" baseline="0" dirty="0" smtClean="0">
                <a:sym typeface="Wingdings" panose="05000000000000000000" pitchFamily="2" charset="2"/>
              </a:rPr>
              <a:t> some of these should sound familiar based on local data I shared earlier!</a:t>
            </a:r>
          </a:p>
          <a:p>
            <a:endParaRPr lang="en-US" baseline="0" dirty="0" smtClean="0">
              <a:sym typeface="Wingdings" panose="05000000000000000000" pitchFamily="2" charset="2"/>
            </a:endParaRPr>
          </a:p>
          <a:p>
            <a:r>
              <a:rPr lang="en-US" baseline="0" dirty="0" smtClean="0">
                <a:sym typeface="Wingdings" panose="05000000000000000000" pitchFamily="2" charset="2"/>
              </a:rPr>
              <a:t>		Groups – reflected by “C,F,J.. Next slide</a:t>
            </a:r>
            <a:endParaRPr lang="en-US" dirty="0"/>
          </a:p>
        </p:txBody>
      </p:sp>
      <p:sp>
        <p:nvSpPr>
          <p:cNvPr id="4" name="Slide Number Placeholder 3"/>
          <p:cNvSpPr>
            <a:spLocks noGrp="1"/>
          </p:cNvSpPr>
          <p:nvPr>
            <p:ph type="sldNum" sz="quarter" idx="10"/>
          </p:nvPr>
        </p:nvSpPr>
        <p:spPr/>
        <p:txBody>
          <a:bodyPr/>
          <a:lstStyle/>
          <a:p>
            <a:fld id="{285CBB1B-26F2-4DB0-9056-C5EAA33C2BAE}" type="slidenum">
              <a:rPr lang="en-US" smtClean="0"/>
              <a:t>9</a:t>
            </a:fld>
            <a:endParaRPr lang="en-US"/>
          </a:p>
        </p:txBody>
      </p:sp>
    </p:spTree>
    <p:extLst>
      <p:ext uri="{BB962C8B-B14F-4D97-AF65-F5344CB8AC3E}">
        <p14:creationId xmlns:p14="http://schemas.microsoft.com/office/powerpoint/2010/main" val="1995115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Side-by-Side comparison</a:t>
            </a:r>
            <a:r>
              <a:rPr lang="en-US" baseline="0" dirty="0" smtClean="0"/>
              <a:t>: </a:t>
            </a:r>
            <a:r>
              <a:rPr lang="en-US" dirty="0" smtClean="0"/>
              <a:t>Left is National Top 5 Complaint</a:t>
            </a:r>
            <a:r>
              <a:rPr lang="en-US" baseline="0" dirty="0" smtClean="0"/>
              <a:t> Categories listed by Group &amp; Sub-group, Right is the data presented earlier for DC’s most common cited deficiencies in 2017 &amp; 2018.</a:t>
            </a:r>
          </a:p>
          <a:p>
            <a:endParaRPr lang="en-US" baseline="0" dirty="0" smtClean="0"/>
          </a:p>
          <a:p>
            <a:r>
              <a:rPr lang="en-US" baseline="0" dirty="0" smtClean="0"/>
              <a:t>A few points of distinction: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-Strong alignment across Groups &amp; </a:t>
            </a:r>
            <a:r>
              <a:rPr lang="en-US" baseline="0" dirty="0" smtClean="0"/>
              <a:t>Sub-groups, DC shows strong alignment with Top 5 Complaints </a:t>
            </a:r>
            <a:r>
              <a:rPr lang="en-US" baseline="0" dirty="0" smtClean="0">
                <a:sym typeface="Wingdings" panose="05000000000000000000" pitchFamily="2" charset="2"/>
              </a:rPr>
              <a:t> local data supports D, F, K</a:t>
            </a:r>
            <a:endParaRPr lang="en-US" baseline="0" dirty="0" smtClean="0"/>
          </a:p>
          <a:p>
            <a:r>
              <a:rPr lang="en-US" baseline="0" dirty="0" smtClean="0"/>
              <a:t>		-Res. Rights that includes dignity, choice, preference, autonomy</a:t>
            </a:r>
          </a:p>
          <a:p>
            <a:r>
              <a:rPr lang="en-US" baseline="0" dirty="0" smtClean="0"/>
              <a:t>		-Care is a broad sub-category nationally, which we may extrapolate to be inclusive of medication review &amp; service </a:t>
            </a:r>
            <a:r>
              <a:rPr lang="en-US" baseline="0" dirty="0" smtClean="0"/>
              <a:t>plans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r>
              <a:rPr lang="en-US" baseline="0" dirty="0" smtClean="0">
                <a:sym typeface="Wingdings" panose="05000000000000000000" pitchFamily="2" charset="2"/>
              </a:rPr>
              <a:t>-</a:t>
            </a:r>
            <a:r>
              <a:rPr lang="en-US" baseline="0" dirty="0" smtClean="0">
                <a:sym typeface="Wingdings" panose="05000000000000000000" pitchFamily="2" charset="2"/>
              </a:rPr>
              <a:t>DC does not align with </a:t>
            </a:r>
            <a:r>
              <a:rPr lang="en-US" baseline="0" dirty="0" smtClean="0">
                <a:sym typeface="Wingdings" panose="05000000000000000000" pitchFamily="2" charset="2"/>
              </a:rPr>
              <a:t>(C) </a:t>
            </a:r>
            <a:r>
              <a:rPr lang="en-US" baseline="0" dirty="0" smtClean="0">
                <a:sym typeface="Wingdings" panose="05000000000000000000" pitchFamily="2" charset="2"/>
              </a:rPr>
              <a:t>admission/discharge/transfer – likely </a:t>
            </a:r>
            <a:r>
              <a:rPr lang="en-US" baseline="0" dirty="0" err="1" smtClean="0">
                <a:sym typeface="Wingdings" panose="05000000000000000000" pitchFamily="2" charset="2"/>
              </a:rPr>
              <a:t>bc</a:t>
            </a:r>
            <a:r>
              <a:rPr lang="en-US" baseline="0" dirty="0" smtClean="0">
                <a:sym typeface="Wingdings" panose="05000000000000000000" pitchFamily="2" charset="2"/>
              </a:rPr>
              <a:t> we have existing requirements set forth in DC Discharge Transfer </a:t>
            </a:r>
            <a:r>
              <a:rPr lang="en-US" baseline="0" dirty="0" smtClean="0">
                <a:sym typeface="Wingdings" panose="05000000000000000000" pitchFamily="2" charset="2"/>
              </a:rPr>
              <a:t>Law</a:t>
            </a:r>
            <a:endParaRPr lang="en-US" b="0" u="sng" baseline="0" dirty="0" smtClean="0">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ym typeface="Wingdings" panose="05000000000000000000" pitchFamily="2" charset="2"/>
              </a:rPr>
              <a:t>	</a:t>
            </a:r>
            <a:endParaRPr lang="en-US" baseline="0" dirty="0" smtClean="0">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ym typeface="Wingdings" panose="05000000000000000000" pitchFamily="2" charset="2"/>
              </a:rPr>
              <a:t>	-</a:t>
            </a:r>
            <a:r>
              <a:rPr lang="en-US" baseline="0" dirty="0" smtClean="0">
                <a:sym typeface="Wingdings" panose="05000000000000000000" pitchFamily="2" charset="2"/>
              </a:rPr>
              <a:t>DC does not obviously align with (J) Dietary – “not obvious” because we tend to cite food service complaints/issues under Dignity (menu/selection/preference) +/- Building Interior (sanitation, 		safety), so any deficient Dietary practices would be linked to these two compliance areas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85CBB1B-26F2-4DB0-9056-C5EAA33C2BAE}" type="slidenum">
              <a:rPr lang="en-US" smtClean="0"/>
              <a:t>11</a:t>
            </a:fld>
            <a:endParaRPr lang="en-US"/>
          </a:p>
        </p:txBody>
      </p:sp>
    </p:spTree>
    <p:extLst>
      <p:ext uri="{BB962C8B-B14F-4D97-AF65-F5344CB8AC3E}">
        <p14:creationId xmlns:p14="http://schemas.microsoft.com/office/powerpoint/2010/main" val="662539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Article is not necessarily favorable towards providers &amp; even regulators, but they raise points that are worth pause &amp; consideration – </a:t>
            </a:r>
            <a:r>
              <a:rPr lang="en-US" u="sng" dirty="0" smtClean="0"/>
              <a:t>AND THAT VALIDATE SOME OF THE CHANGES &amp; CLARIFICATIONS CAPTURED IN THE NEW RULEMAKING</a:t>
            </a:r>
            <a:endParaRPr lang="en-US" u="sng" dirty="0"/>
          </a:p>
        </p:txBody>
      </p:sp>
      <p:sp>
        <p:nvSpPr>
          <p:cNvPr id="4" name="Slide Number Placeholder 3"/>
          <p:cNvSpPr>
            <a:spLocks noGrp="1"/>
          </p:cNvSpPr>
          <p:nvPr>
            <p:ph type="sldNum" sz="quarter" idx="10"/>
          </p:nvPr>
        </p:nvSpPr>
        <p:spPr/>
        <p:txBody>
          <a:bodyPr/>
          <a:lstStyle/>
          <a:p>
            <a:fld id="{285CBB1B-26F2-4DB0-9056-C5EAA33C2BAE}" type="slidenum">
              <a:rPr lang="en-US" smtClean="0"/>
              <a:t>13</a:t>
            </a:fld>
            <a:endParaRPr lang="en-US"/>
          </a:p>
        </p:txBody>
      </p:sp>
    </p:spTree>
    <p:extLst>
      <p:ext uri="{BB962C8B-B14F-4D97-AF65-F5344CB8AC3E}">
        <p14:creationId xmlns:p14="http://schemas.microsoft.com/office/powerpoint/2010/main" val="29248573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38132" y="3556765"/>
            <a:ext cx="6920067" cy="917427"/>
          </a:xfrm>
          <a:prstGeom prst="rect">
            <a:avLst/>
          </a:prstGeom>
        </p:spPr>
        <p:txBody>
          <a:bodyPr>
            <a:normAutofit/>
          </a:bodyPr>
          <a:lstStyle>
            <a:lvl1pPr algn="l">
              <a:defRPr sz="4000" b="1" i="0" baseline="0">
                <a:solidFill>
                  <a:srgbClr val="434445"/>
                </a:solidFill>
                <a:latin typeface="Arial"/>
                <a:cs typeface="Arial"/>
              </a:defRPr>
            </a:lvl1pPr>
          </a:lstStyle>
          <a:p>
            <a:r>
              <a:rPr lang="en-US" dirty="0" smtClean="0"/>
              <a:t>TITLE GOES HERE</a:t>
            </a:r>
            <a:endParaRPr lang="en-US" dirty="0"/>
          </a:p>
        </p:txBody>
      </p:sp>
      <p:sp>
        <p:nvSpPr>
          <p:cNvPr id="3" name="Subtitle 2"/>
          <p:cNvSpPr>
            <a:spLocks noGrp="1"/>
          </p:cNvSpPr>
          <p:nvPr>
            <p:ph type="subTitle" idx="1" hasCustomPrompt="1"/>
          </p:nvPr>
        </p:nvSpPr>
        <p:spPr>
          <a:xfrm>
            <a:off x="1538132" y="4598087"/>
            <a:ext cx="6400800" cy="696975"/>
          </a:xfrm>
          <a:prstGeom prst="rect">
            <a:avLst/>
          </a:prstGeom>
        </p:spPr>
        <p:txBody>
          <a:bodyPr>
            <a:normAutofit/>
          </a:bodyPr>
          <a:lstStyle>
            <a:lvl1pPr marL="0" indent="0" algn="l">
              <a:buNone/>
              <a:defRPr sz="2400" b="0" i="0" baseline="0">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Goes Here</a:t>
            </a:r>
            <a:endParaRPr lang="en-US" dirty="0"/>
          </a:p>
        </p:txBody>
      </p:sp>
    </p:spTree>
    <p:extLst>
      <p:ext uri="{BB962C8B-B14F-4D97-AF65-F5344CB8AC3E}">
        <p14:creationId xmlns:p14="http://schemas.microsoft.com/office/powerpoint/2010/main" val="1465004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38E57C-A788-F747-9550-6A69924AC59D}" type="datetimeFigureOut">
              <a:rPr lang="en-US" smtClean="0"/>
              <a:t>10/05/2018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895E675-C0F5-6543-8E50-2814DA1C8B6E}" type="slidenum">
              <a:rPr lang="en-US" smtClean="0"/>
              <a:t>‹#›</a:t>
            </a:fld>
            <a:endParaRPr lang="en-US"/>
          </a:p>
        </p:txBody>
      </p:sp>
    </p:spTree>
    <p:extLst>
      <p:ext uri="{BB962C8B-B14F-4D97-AF65-F5344CB8AC3E}">
        <p14:creationId xmlns:p14="http://schemas.microsoft.com/office/powerpoint/2010/main" val="2863921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38E57C-A788-F747-9550-6A69924AC59D}" type="datetimeFigureOut">
              <a:rPr lang="en-US" smtClean="0"/>
              <a:t>10/05/2018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895E675-C0F5-6543-8E50-2814DA1C8B6E}" type="slidenum">
              <a:rPr lang="en-US" smtClean="0"/>
              <a:t>‹#›</a:t>
            </a:fld>
            <a:endParaRPr lang="en-US"/>
          </a:p>
        </p:txBody>
      </p:sp>
    </p:spTree>
    <p:extLst>
      <p:ext uri="{BB962C8B-B14F-4D97-AF65-F5344CB8AC3E}">
        <p14:creationId xmlns:p14="http://schemas.microsoft.com/office/powerpoint/2010/main" val="2660239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58000"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477000"/>
            <a:ext cx="2133600" cy="365125"/>
          </a:xfrm>
          <a:prstGeom prst="rect">
            <a:avLst/>
          </a:prstGeom>
        </p:spPr>
        <p:txBody>
          <a:bodyPr/>
          <a:lstStyle/>
          <a:p>
            <a:fld id="{35FDC6B6-0B7B-43A8-B3C8-07E0450B2583}" type="datetimeFigureOut">
              <a:rPr lang="en-US" smtClean="0"/>
              <a:pPr/>
              <a:t>10/05/2018</a:t>
            </a:fld>
            <a:endParaRPr lang="en-US" dirty="0"/>
          </a:p>
        </p:txBody>
      </p:sp>
      <p:sp>
        <p:nvSpPr>
          <p:cNvPr id="5" name="Footer Placeholder 4"/>
          <p:cNvSpPr>
            <a:spLocks noGrp="1"/>
          </p:cNvSpPr>
          <p:nvPr>
            <p:ph type="ftr" sz="quarter" idx="11"/>
          </p:nvPr>
        </p:nvSpPr>
        <p:spPr>
          <a:xfrm>
            <a:off x="3124200" y="647700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492875"/>
            <a:ext cx="2133600" cy="365125"/>
          </a:xfrm>
          <a:prstGeom prst="rect">
            <a:avLst/>
          </a:prstGeom>
        </p:spPr>
        <p:txBody>
          <a:bodyPr/>
          <a:lstStyle/>
          <a:p>
            <a:fld id="{99669631-7BB2-4F08-819A-031C66DA4F55}" type="slidenum">
              <a:rPr lang="en-US" smtClean="0"/>
              <a:pPr/>
              <a:t>‹#›</a:t>
            </a:fld>
            <a:endParaRPr lang="en-US" dirty="0"/>
          </a:p>
        </p:txBody>
      </p:sp>
      <p:cxnSp>
        <p:nvCxnSpPr>
          <p:cNvPr id="7" name="Straight Connector 6"/>
          <p:cNvCxnSpPr/>
          <p:nvPr/>
        </p:nvCxnSpPr>
        <p:spPr>
          <a:xfrm>
            <a:off x="457200" y="1524000"/>
            <a:ext cx="82296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391400" y="457200"/>
            <a:ext cx="15240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41677" y="205184"/>
            <a:ext cx="762000" cy="101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419115"/>
            <a:ext cx="1305573" cy="738554"/>
          </a:xfrm>
          <a:prstGeom prst="rect">
            <a:avLst/>
          </a:prstGeom>
        </p:spPr>
      </p:pic>
    </p:spTree>
    <p:extLst>
      <p:ext uri="{BB962C8B-B14F-4D97-AF65-F5344CB8AC3E}">
        <p14:creationId xmlns:p14="http://schemas.microsoft.com/office/powerpoint/2010/main" val="40034529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774523"/>
          </a:xfrm>
          <a:prstGeom prst="rect">
            <a:avLst/>
          </a:prstGeom>
        </p:spPr>
        <p:txBody>
          <a:bodyPr/>
          <a:lstStyle>
            <a:lvl1pPr algn="l">
              <a:defRPr sz="4000" b="1" i="0" u="none" cap="all" baseline="0">
                <a:solidFill>
                  <a:srgbClr val="434445"/>
                </a:solidFill>
                <a:latin typeface="Arial"/>
                <a:cs typeface="Arial"/>
              </a:defRPr>
            </a:lvl1pPr>
          </a:lstStyle>
          <a:p>
            <a:r>
              <a:rPr lang="en-US" dirty="0" smtClean="0"/>
              <a:t>SECTION TITLE GOES HERE</a:t>
            </a:r>
            <a:endParaRPr lang="en-US" dirty="0"/>
          </a:p>
        </p:txBody>
      </p:sp>
      <p:sp>
        <p:nvSpPr>
          <p:cNvPr id="3" name="Content Placeholder 2"/>
          <p:cNvSpPr>
            <a:spLocks noGrp="1"/>
          </p:cNvSpPr>
          <p:nvPr>
            <p:ph idx="1" hasCustomPrompt="1"/>
          </p:nvPr>
        </p:nvSpPr>
        <p:spPr>
          <a:xfrm>
            <a:off x="457200" y="3220437"/>
            <a:ext cx="8229600" cy="2307628"/>
          </a:xfrm>
          <a:prstGeom prst="rect">
            <a:avLst/>
          </a:prstGeom>
        </p:spPr>
        <p:txBody>
          <a:bodyPr/>
          <a:lstStyle>
            <a:lvl1pPr marL="548640" indent="-182880">
              <a:buClr>
                <a:srgbClr val="AC0D1C"/>
              </a:buClr>
              <a:buSzPct val="75000"/>
              <a:buFont typeface="Arial"/>
              <a:buChar char="•"/>
              <a:defRPr sz="1800" b="0" i="0">
                <a:latin typeface="Arial"/>
                <a:cs typeface="Arial"/>
              </a:defRPr>
            </a:lvl1pPr>
            <a:lvl2pPr marL="914400" indent="-182880">
              <a:buClr>
                <a:srgbClr val="AC0D1C"/>
              </a:buClr>
              <a:defRPr sz="1800" b="0" i="0">
                <a:solidFill>
                  <a:schemeClr val="tx1">
                    <a:lumMod val="50000"/>
                    <a:lumOff val="50000"/>
                  </a:schemeClr>
                </a:solidFill>
                <a:latin typeface="Arial"/>
                <a:cs typeface="Arial"/>
              </a:defRPr>
            </a:lvl2pPr>
            <a:lvl3pPr marL="1188720" indent="-182880">
              <a:buClr>
                <a:srgbClr val="AC0D1C"/>
              </a:buClr>
              <a:buSzPct val="50000"/>
              <a:buFont typeface="Wingdings" charset="2"/>
              <a:buChar char="v"/>
              <a:defRPr sz="1800" b="0" i="0">
                <a:solidFill>
                  <a:schemeClr val="tx1">
                    <a:lumMod val="50000"/>
                    <a:lumOff val="50000"/>
                  </a:schemeClr>
                </a:solidFill>
                <a:latin typeface="Arial"/>
                <a:cs typeface="Arial"/>
              </a:defRPr>
            </a:lvl3pPr>
            <a:lvl4pPr marL="1463040" indent="-182880">
              <a:buClr>
                <a:srgbClr val="AC0D1C"/>
              </a:buClr>
              <a:buSzPct val="75000"/>
              <a:buFont typeface="Wingdings" charset="2"/>
              <a:buChar char="Ø"/>
              <a:defRPr sz="1800" b="0" i="0">
                <a:solidFill>
                  <a:schemeClr val="tx1">
                    <a:lumMod val="50000"/>
                    <a:lumOff val="50000"/>
                  </a:schemeClr>
                </a:solidFill>
                <a:latin typeface="Arial"/>
                <a:cs typeface="Arial"/>
              </a:defRPr>
            </a:lvl4pPr>
            <a:lvl5pPr marL="1737360" indent="-182880">
              <a:buClr>
                <a:srgbClr val="AC0D1C"/>
              </a:buClr>
              <a:buSzPct val="75000"/>
              <a:defRPr sz="1800" b="0" i="0">
                <a:solidFill>
                  <a:schemeClr val="tx1">
                    <a:lumMod val="50000"/>
                    <a:lumOff val="50000"/>
                  </a:schemeClr>
                </a:solidFill>
                <a:latin typeface="Arial"/>
                <a:cs typeface="Arial"/>
              </a:defRPr>
            </a:lvl5pPr>
          </a:lstStyle>
          <a:p>
            <a:pPr lvl="0"/>
            <a:r>
              <a:rPr lang="en-US" dirty="0" smtClean="0"/>
              <a:t>Example of bullet treatment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hasCustomPrompt="1"/>
          </p:nvPr>
        </p:nvSpPr>
        <p:spPr>
          <a:xfrm>
            <a:off x="457200" y="1453991"/>
            <a:ext cx="8229600" cy="426786"/>
          </a:xfrm>
          <a:prstGeom prst="rect">
            <a:avLst/>
          </a:prstGeom>
        </p:spPr>
        <p:txBody>
          <a:bodyPr/>
          <a:lstStyle>
            <a:lvl1pPr marL="0" indent="0">
              <a:buNone/>
              <a:defRPr sz="2600" b="1" i="0" cap="all">
                <a:solidFill>
                  <a:srgbClr val="AC0D1C"/>
                </a:solidFill>
                <a:latin typeface="Arial"/>
                <a:cs typeface="Arial"/>
              </a:defRPr>
            </a:lvl1pPr>
            <a:lvl2pPr marL="457200" indent="0">
              <a:buNone/>
              <a:defRPr b="0" i="0">
                <a:latin typeface="Arial"/>
                <a:cs typeface="Arial"/>
              </a:defRPr>
            </a:lvl2pPr>
            <a:lvl3pPr>
              <a:defRPr b="0" i="0">
                <a:latin typeface="Arial"/>
                <a:cs typeface="Arial"/>
              </a:defRPr>
            </a:lvl3pPr>
            <a:lvl4pPr>
              <a:defRPr b="0" i="0">
                <a:latin typeface="Arial"/>
                <a:cs typeface="Arial"/>
              </a:defRPr>
            </a:lvl4pPr>
            <a:lvl5pPr>
              <a:defRPr b="0" i="0">
                <a:latin typeface="Arial"/>
                <a:cs typeface="Arial"/>
              </a:defRPr>
            </a:lvl5pPr>
          </a:lstStyle>
          <a:p>
            <a:pPr lvl="0"/>
            <a:r>
              <a:rPr lang="en-US" dirty="0" smtClean="0"/>
              <a:t>SECTION HEADER </a:t>
            </a:r>
          </a:p>
        </p:txBody>
      </p:sp>
      <p:sp>
        <p:nvSpPr>
          <p:cNvPr id="8" name="Content Placeholder 2"/>
          <p:cNvSpPr>
            <a:spLocks noGrp="1"/>
          </p:cNvSpPr>
          <p:nvPr>
            <p:ph idx="14" hasCustomPrompt="1"/>
          </p:nvPr>
        </p:nvSpPr>
        <p:spPr>
          <a:xfrm>
            <a:off x="457200" y="2009377"/>
            <a:ext cx="8229600" cy="1082886"/>
          </a:xfrm>
          <a:prstGeom prst="rect">
            <a:avLst/>
          </a:prstGeom>
        </p:spPr>
        <p:txBody>
          <a:bodyPr/>
          <a:lstStyle>
            <a:lvl1pPr marL="0" indent="0">
              <a:buNone/>
              <a:defRPr sz="1800" b="0" i="0" baseline="0">
                <a:solidFill>
                  <a:schemeClr val="tx1"/>
                </a:solidFill>
                <a:latin typeface="Arial"/>
                <a:cs typeface="Arial"/>
              </a:defRPr>
            </a:lvl1pPr>
            <a:lvl2pPr marL="457200" indent="0">
              <a:buNone/>
              <a:defRPr b="0" i="0">
                <a:latin typeface="Arial"/>
                <a:cs typeface="Arial"/>
              </a:defRPr>
            </a:lvl2pPr>
            <a:lvl3pPr>
              <a:defRPr b="0" i="0">
                <a:latin typeface="Arial"/>
                <a:cs typeface="Arial"/>
              </a:defRPr>
            </a:lvl3pPr>
            <a:lvl4pPr>
              <a:defRPr b="0" i="0">
                <a:latin typeface="Arial"/>
                <a:cs typeface="Arial"/>
              </a:defRPr>
            </a:lvl4pPr>
            <a:lvl5pPr>
              <a:defRPr b="0" i="0">
                <a:latin typeface="Arial"/>
                <a:cs typeface="Arial"/>
              </a:defRPr>
            </a:lvl5pPr>
          </a:lstStyle>
          <a:p>
            <a:pPr lvl="0"/>
            <a:r>
              <a:rPr lang="en-US" dirty="0" smtClean="0"/>
              <a:t>Body copy goes here</a:t>
            </a:r>
          </a:p>
        </p:txBody>
      </p:sp>
    </p:spTree>
    <p:extLst>
      <p:ext uri="{BB962C8B-B14F-4D97-AF65-F5344CB8AC3E}">
        <p14:creationId xmlns:p14="http://schemas.microsoft.com/office/powerpoint/2010/main" val="2246419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38E57C-A788-F747-9550-6A69924AC59D}" type="datetimeFigureOut">
              <a:rPr lang="en-US" smtClean="0"/>
              <a:t>10/05/2018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895E675-C0F5-6543-8E50-2814DA1C8B6E}" type="slidenum">
              <a:rPr lang="en-US" smtClean="0"/>
              <a:t>‹#›</a:t>
            </a:fld>
            <a:endParaRPr lang="en-US"/>
          </a:p>
        </p:txBody>
      </p:sp>
    </p:spTree>
    <p:extLst>
      <p:ext uri="{BB962C8B-B14F-4D97-AF65-F5344CB8AC3E}">
        <p14:creationId xmlns:p14="http://schemas.microsoft.com/office/powerpoint/2010/main" val="3344610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F38E57C-A788-F747-9550-6A69924AC59D}" type="datetimeFigureOut">
              <a:rPr lang="en-US" smtClean="0"/>
              <a:t>10/05/2018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895E675-C0F5-6543-8E50-2814DA1C8B6E}" type="slidenum">
              <a:rPr lang="en-US" smtClean="0"/>
              <a:t>‹#›</a:t>
            </a:fld>
            <a:endParaRPr lang="en-US"/>
          </a:p>
        </p:txBody>
      </p:sp>
    </p:spTree>
    <p:extLst>
      <p:ext uri="{BB962C8B-B14F-4D97-AF65-F5344CB8AC3E}">
        <p14:creationId xmlns:p14="http://schemas.microsoft.com/office/powerpoint/2010/main" val="3558986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F38E57C-A788-F747-9550-6A69924AC59D}" type="datetimeFigureOut">
              <a:rPr lang="en-US" smtClean="0"/>
              <a:t>10/05/2018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895E675-C0F5-6543-8E50-2814DA1C8B6E}" type="slidenum">
              <a:rPr lang="en-US" smtClean="0"/>
              <a:t>‹#›</a:t>
            </a:fld>
            <a:endParaRPr lang="en-US"/>
          </a:p>
        </p:txBody>
      </p:sp>
    </p:spTree>
    <p:extLst>
      <p:ext uri="{BB962C8B-B14F-4D97-AF65-F5344CB8AC3E}">
        <p14:creationId xmlns:p14="http://schemas.microsoft.com/office/powerpoint/2010/main" val="651068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F38E57C-A788-F747-9550-6A69924AC59D}" type="datetimeFigureOut">
              <a:rPr lang="en-US" smtClean="0"/>
              <a:t>10/05/2018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895E675-C0F5-6543-8E50-2814DA1C8B6E}" type="slidenum">
              <a:rPr lang="en-US" smtClean="0"/>
              <a:t>‹#›</a:t>
            </a:fld>
            <a:endParaRPr lang="en-US"/>
          </a:p>
        </p:txBody>
      </p:sp>
    </p:spTree>
    <p:extLst>
      <p:ext uri="{BB962C8B-B14F-4D97-AF65-F5344CB8AC3E}">
        <p14:creationId xmlns:p14="http://schemas.microsoft.com/office/powerpoint/2010/main" val="828161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F38E57C-A788-F747-9550-6A69924AC59D}" type="datetimeFigureOut">
              <a:rPr lang="en-US" smtClean="0"/>
              <a:t>10/05/2018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895E675-C0F5-6543-8E50-2814DA1C8B6E}" type="slidenum">
              <a:rPr lang="en-US" smtClean="0"/>
              <a:t>‹#›</a:t>
            </a:fld>
            <a:endParaRPr lang="en-US"/>
          </a:p>
        </p:txBody>
      </p:sp>
    </p:spTree>
    <p:extLst>
      <p:ext uri="{BB962C8B-B14F-4D97-AF65-F5344CB8AC3E}">
        <p14:creationId xmlns:p14="http://schemas.microsoft.com/office/powerpoint/2010/main" val="16945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F38E57C-A788-F747-9550-6A69924AC59D}" type="datetimeFigureOut">
              <a:rPr lang="en-US" smtClean="0"/>
              <a:t>10/05/2018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895E675-C0F5-6543-8E50-2814DA1C8B6E}" type="slidenum">
              <a:rPr lang="en-US" smtClean="0"/>
              <a:t>‹#›</a:t>
            </a:fld>
            <a:endParaRPr lang="en-US"/>
          </a:p>
        </p:txBody>
      </p:sp>
    </p:spTree>
    <p:extLst>
      <p:ext uri="{BB962C8B-B14F-4D97-AF65-F5344CB8AC3E}">
        <p14:creationId xmlns:p14="http://schemas.microsoft.com/office/powerpoint/2010/main" val="2532753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F38E57C-A788-F747-9550-6A69924AC59D}" type="datetimeFigureOut">
              <a:rPr lang="en-US" smtClean="0"/>
              <a:t>10/05/2018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895E675-C0F5-6543-8E50-2814DA1C8B6E}" type="slidenum">
              <a:rPr lang="en-US" smtClean="0"/>
              <a:t>‹#›</a:t>
            </a:fld>
            <a:endParaRPr lang="en-US"/>
          </a:p>
        </p:txBody>
      </p:sp>
    </p:spTree>
    <p:extLst>
      <p:ext uri="{BB962C8B-B14F-4D97-AF65-F5344CB8AC3E}">
        <p14:creationId xmlns:p14="http://schemas.microsoft.com/office/powerpoint/2010/main" val="3139181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73349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2.emf"/><Relationship Id="rId5" Type="http://schemas.openxmlformats.org/officeDocument/2006/relationships/package" Target="../embeddings/Microsoft_Excel_Worksheet4.xlsx"/><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2" Type="http://schemas.openxmlformats.org/officeDocument/2006/relationships/hyperlink" Target="https://www.cnn.com/2018/09/20/health/assisted-living-eviction-partner/index.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nn.com/2018/09/20/health/assisted-living-eviction-partner/index.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3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package" Target="../embeddings/Microsoft_Excel_Worksheet1.xlsx"/><Relationship Id="rId4" Type="http://schemas.openxmlformats.org/officeDocument/2006/relationships/chart" Target="../charts/char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mailto:ericka.walker@dc.gov" TargetMode="External"/><Relationship Id="rId2" Type="http://schemas.openxmlformats.org/officeDocument/2006/relationships/hyperlink" Target="mailto:sharon.mebane@dc.gov" TargetMode="Externa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gif"/><Relationship Id="rId4" Type="http://schemas.openxmlformats.org/officeDocument/2006/relationships/hyperlink" Target="mailto:caitlin.houck@dc.gov"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package" Target="../embeddings/Microsoft_Excel_Worksheet3.xlsx"/><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hyperlink" Target="https://www.cnn.com/2018/09/20/health/assisted-living-eviction-partner/index.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www.cnn.com/2018/09/20/health/assisted-living-eviction-partner/index.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file:///C:\Users\houckc\Downloads\B-1%20cat%20lis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6582" y="3424563"/>
            <a:ext cx="8021370" cy="917427"/>
          </a:xfrm>
        </p:spPr>
        <p:txBody>
          <a:bodyPr>
            <a:normAutofit fontScale="90000"/>
          </a:bodyPr>
          <a:lstStyle/>
          <a:p>
            <a:pPr algn="ctr"/>
            <a:r>
              <a:rPr lang="en-US"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Intermediate Care Facilities Division</a:t>
            </a:r>
            <a:r>
              <a:rPr lang="en-US" sz="3600" cap="all" dirty="0" smtClean="0"/>
              <a:t> </a:t>
            </a:r>
            <a:endParaRPr lang="en-US" sz="3600" cap="all" dirty="0"/>
          </a:p>
        </p:txBody>
      </p:sp>
      <p:sp>
        <p:nvSpPr>
          <p:cNvPr id="3" name="Subtitle 2"/>
          <p:cNvSpPr>
            <a:spLocks noGrp="1"/>
          </p:cNvSpPr>
          <p:nvPr>
            <p:ph type="subTitle" idx="1"/>
          </p:nvPr>
        </p:nvSpPr>
        <p:spPr>
          <a:xfrm>
            <a:off x="762000" y="4217623"/>
            <a:ext cx="7620000" cy="1757663"/>
          </a:xfrm>
        </p:spPr>
        <p:txBody>
          <a:bodyPr>
            <a:normAutofit fontScale="92500" lnSpcReduction="10000"/>
          </a:bodyPr>
          <a:lstStyle/>
          <a:p>
            <a:pPr lvl="0" algn="ctr"/>
            <a:r>
              <a:rPr lang="en-US" sz="31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Update on Assisted Living Rulemaking</a:t>
            </a:r>
          </a:p>
          <a:p>
            <a:pPr lvl="0" algn="ctr"/>
            <a:endParaRPr lang="en-US" sz="31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r>
              <a:rPr lang="en-US" sz="31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October 5</a:t>
            </a:r>
            <a:r>
              <a:rPr lang="en-US" sz="3100" b="1" baseline="30000"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r>
            <a:r>
              <a:rPr lang="en-US" sz="31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2018</a:t>
            </a:r>
            <a:r>
              <a:rPr lang="en-US" sz="31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31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en-US" sz="2000" dirty="0">
              <a:solidFill>
                <a:prstClr val="black">
                  <a:tint val="75000"/>
                </a:prstClr>
              </a:solidFill>
            </a:endParaRPr>
          </a:p>
          <a:p>
            <a:pPr>
              <a:spcBef>
                <a:spcPts val="0"/>
              </a:spcBef>
            </a:pPr>
            <a:endParaRPr lang="en-US" sz="2200" b="1" dirty="0"/>
          </a:p>
          <a:p>
            <a:endParaRPr lang="en-US" dirty="0"/>
          </a:p>
        </p:txBody>
      </p:sp>
    </p:spTree>
    <p:extLst>
      <p:ext uri="{BB962C8B-B14F-4D97-AF65-F5344CB8AC3E}">
        <p14:creationId xmlns:p14="http://schemas.microsoft.com/office/powerpoint/2010/main" val="41814679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76669"/>
            <a:ext cx="8229600" cy="4077478"/>
          </a:xfrm>
        </p:spPr>
        <p:txBody>
          <a:bodyPr/>
          <a:lstStyle/>
          <a:p>
            <a:pPr marL="365760" indent="0">
              <a:buNone/>
            </a:pPr>
            <a:endParaRPr lang="en-US" b="1" u="sng" dirty="0" smtClean="0"/>
          </a:p>
          <a:p>
            <a:endParaRPr lang="en-US" dirty="0"/>
          </a:p>
        </p:txBody>
      </p:sp>
      <p:sp>
        <p:nvSpPr>
          <p:cNvPr id="4" name="Content Placeholder 3"/>
          <p:cNvSpPr>
            <a:spLocks noGrp="1"/>
          </p:cNvSpPr>
          <p:nvPr>
            <p:ph idx="13"/>
          </p:nvPr>
        </p:nvSpPr>
        <p:spPr>
          <a:xfrm>
            <a:off x="457200" y="778574"/>
            <a:ext cx="8229600" cy="45719"/>
          </a:xfrm>
        </p:spPr>
        <p:txBody>
          <a:bodyPr/>
          <a:lstStyle/>
          <a:p>
            <a:endParaRPr lang="en-US" dirty="0"/>
          </a:p>
        </p:txBody>
      </p:sp>
      <p:sp>
        <p:nvSpPr>
          <p:cNvPr id="5" name="Content Placeholder 4"/>
          <p:cNvSpPr>
            <a:spLocks noGrp="1"/>
          </p:cNvSpPr>
          <p:nvPr>
            <p:ph idx="14"/>
          </p:nvPr>
        </p:nvSpPr>
        <p:spPr>
          <a:xfrm>
            <a:off x="457200" y="2357371"/>
            <a:ext cx="8229600" cy="3754180"/>
          </a:xfrm>
        </p:spPr>
        <p:txBody>
          <a:bodyPr/>
          <a:lstStyle/>
          <a:p>
            <a:r>
              <a:rPr lang="en-US" dirty="0" smtClean="0"/>
              <a:t>		</a:t>
            </a:r>
            <a:endParaRPr lang="en-US" dirty="0"/>
          </a:p>
        </p:txBody>
      </p:sp>
      <p:sp>
        <p:nvSpPr>
          <p:cNvPr id="6" name="Title 5"/>
          <p:cNvSpPr>
            <a:spLocks noGrp="1"/>
          </p:cNvSpPr>
          <p:nvPr>
            <p:ph type="title"/>
          </p:nvPr>
        </p:nvSpPr>
        <p:spPr/>
        <p:txBody>
          <a:bodyPr/>
          <a:lstStyle/>
          <a:p>
            <a:r>
              <a:rPr lang="en-US" sz="2800" dirty="0">
                <a:solidFill>
                  <a:srgbClr val="AC0D1C"/>
                </a:solidFill>
              </a:rPr>
              <a:t>Top 5 Grievances &amp; Complaints</a:t>
            </a:r>
            <a:r>
              <a:rPr lang="en-US" sz="2800" dirty="0">
                <a:solidFill>
                  <a:srgbClr val="C00000"/>
                </a:solidFill>
              </a:rPr>
              <a:t/>
            </a:r>
            <a:br>
              <a:rPr lang="en-US" sz="2800" dirty="0">
                <a:solidFill>
                  <a:srgbClr val="C00000"/>
                </a:solidFill>
              </a:rPr>
            </a:br>
            <a:endParaRPr lang="en-US" sz="2800" dirty="0">
              <a:solidFill>
                <a:srgbClr val="C00000"/>
              </a:solidFill>
            </a:endParaRPr>
          </a:p>
        </p:txBody>
      </p:sp>
      <p:pic>
        <p:nvPicPr>
          <p:cNvPr id="103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8883" y="869970"/>
            <a:ext cx="5980922" cy="5552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02012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76669"/>
            <a:ext cx="8229600" cy="4077478"/>
          </a:xfrm>
        </p:spPr>
        <p:txBody>
          <a:bodyPr/>
          <a:lstStyle/>
          <a:p>
            <a:pPr marL="365760" indent="0">
              <a:buNone/>
            </a:pPr>
            <a:endParaRPr lang="en-US" b="1" u="sng" dirty="0" smtClean="0"/>
          </a:p>
          <a:p>
            <a:endParaRPr lang="en-US" dirty="0"/>
          </a:p>
        </p:txBody>
      </p:sp>
      <p:sp>
        <p:nvSpPr>
          <p:cNvPr id="4" name="Content Placeholder 3"/>
          <p:cNvSpPr>
            <a:spLocks noGrp="1"/>
          </p:cNvSpPr>
          <p:nvPr>
            <p:ph idx="13"/>
          </p:nvPr>
        </p:nvSpPr>
        <p:spPr>
          <a:xfrm>
            <a:off x="457200" y="778574"/>
            <a:ext cx="8229600" cy="45719"/>
          </a:xfrm>
        </p:spPr>
        <p:txBody>
          <a:bodyPr/>
          <a:lstStyle/>
          <a:p>
            <a:endParaRPr lang="en-US" dirty="0"/>
          </a:p>
        </p:txBody>
      </p:sp>
      <p:sp>
        <p:nvSpPr>
          <p:cNvPr id="5" name="Content Placeholder 4"/>
          <p:cNvSpPr>
            <a:spLocks noGrp="1"/>
          </p:cNvSpPr>
          <p:nvPr>
            <p:ph idx="14"/>
          </p:nvPr>
        </p:nvSpPr>
        <p:spPr>
          <a:xfrm>
            <a:off x="457200" y="2357371"/>
            <a:ext cx="8229600" cy="3754180"/>
          </a:xfrm>
        </p:spPr>
        <p:txBody>
          <a:bodyPr/>
          <a:lstStyle/>
          <a:p>
            <a:r>
              <a:rPr lang="en-US" dirty="0" smtClean="0"/>
              <a:t>		</a:t>
            </a:r>
            <a:endParaRPr lang="en-US" dirty="0"/>
          </a:p>
        </p:txBody>
      </p:sp>
      <p:sp>
        <p:nvSpPr>
          <p:cNvPr id="6" name="Title 5"/>
          <p:cNvSpPr>
            <a:spLocks noGrp="1"/>
          </p:cNvSpPr>
          <p:nvPr>
            <p:ph type="title"/>
          </p:nvPr>
        </p:nvSpPr>
        <p:spPr>
          <a:xfrm>
            <a:off x="457200" y="250779"/>
            <a:ext cx="8229600" cy="774523"/>
          </a:xfrm>
        </p:spPr>
        <p:txBody>
          <a:bodyPr/>
          <a:lstStyle/>
          <a:p>
            <a:r>
              <a:rPr lang="en-US" sz="3200" dirty="0" smtClean="0">
                <a:solidFill>
                  <a:srgbClr val="AC0D1C"/>
                </a:solidFill>
              </a:rPr>
              <a:t>Data Comparison - National </a:t>
            </a:r>
            <a:r>
              <a:rPr lang="en-US" sz="2400" dirty="0" smtClean="0">
                <a:solidFill>
                  <a:srgbClr val="AC0D1C"/>
                </a:solidFill>
              </a:rPr>
              <a:t>vs</a:t>
            </a:r>
            <a:r>
              <a:rPr lang="en-US" sz="3200" dirty="0" smtClean="0">
                <a:solidFill>
                  <a:srgbClr val="AC0D1C"/>
                </a:solidFill>
              </a:rPr>
              <a:t>. DC</a:t>
            </a:r>
            <a:r>
              <a:rPr lang="en-US" sz="2800" dirty="0">
                <a:solidFill>
                  <a:srgbClr val="C00000"/>
                </a:solidFill>
              </a:rPr>
              <a:t/>
            </a:r>
            <a:br>
              <a:rPr lang="en-US" sz="2800" dirty="0">
                <a:solidFill>
                  <a:srgbClr val="C00000"/>
                </a:solidFill>
              </a:rPr>
            </a:br>
            <a:endParaRPr lang="en-US" sz="2800" dirty="0">
              <a:solidFill>
                <a:srgbClr val="C00000"/>
              </a:solidFill>
            </a:endParaRPr>
          </a:p>
        </p:txBody>
      </p:sp>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507" y="1224533"/>
            <a:ext cx="4157292" cy="5241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1913375642"/>
              </p:ext>
            </p:extLst>
          </p:nvPr>
        </p:nvGraphicFramePr>
        <p:xfrm>
          <a:off x="4855515" y="2458520"/>
          <a:ext cx="3762375" cy="2295525"/>
        </p:xfrm>
        <a:graphic>
          <a:graphicData uri="http://schemas.openxmlformats.org/presentationml/2006/ole">
            <mc:AlternateContent xmlns:mc="http://schemas.openxmlformats.org/markup-compatibility/2006">
              <mc:Choice xmlns:v="urn:schemas-microsoft-com:vml" Requires="v">
                <p:oleObj spid="_x0000_s8216" name="Worksheet" r:id="rId5" imgW="3762412" imgH="2295540" progId="Excel.Sheet.12">
                  <p:embed/>
                </p:oleObj>
              </mc:Choice>
              <mc:Fallback>
                <p:oleObj name="Worksheet" r:id="rId5" imgW="3762412" imgH="2295540" progId="Excel.Sheet.12">
                  <p:embed/>
                  <p:pic>
                    <p:nvPicPr>
                      <p:cNvPr id="0" name=""/>
                      <p:cNvPicPr/>
                      <p:nvPr/>
                    </p:nvPicPr>
                    <p:blipFill>
                      <a:blip r:embed="rId6"/>
                      <a:stretch>
                        <a:fillRect/>
                      </a:stretch>
                    </p:blipFill>
                    <p:spPr>
                      <a:xfrm>
                        <a:off x="4855515" y="2458520"/>
                        <a:ext cx="3762375" cy="2295525"/>
                      </a:xfrm>
                      <a:prstGeom prst="rect">
                        <a:avLst/>
                      </a:prstGeom>
                    </p:spPr>
                  </p:pic>
                </p:oleObj>
              </mc:Fallback>
            </mc:AlternateContent>
          </a:graphicData>
        </a:graphic>
      </p:graphicFrame>
    </p:spTree>
    <p:extLst>
      <p:ext uri="{BB962C8B-B14F-4D97-AF65-F5344CB8AC3E}">
        <p14:creationId xmlns:p14="http://schemas.microsoft.com/office/powerpoint/2010/main" val="21008816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Framing The </a:t>
            </a:r>
            <a:r>
              <a:rPr lang="en-US" sz="3200" dirty="0" err="1" smtClean="0"/>
              <a:t>ReguLatory</a:t>
            </a:r>
            <a:r>
              <a:rPr lang="en-US" sz="3200" dirty="0" smtClean="0"/>
              <a:t> Journey</a:t>
            </a:r>
            <a:endParaRPr lang="en-US" sz="3200" dirty="0"/>
          </a:p>
        </p:txBody>
      </p:sp>
      <p:sp>
        <p:nvSpPr>
          <p:cNvPr id="3" name="Content Placeholder 2"/>
          <p:cNvSpPr>
            <a:spLocks noGrp="1"/>
          </p:cNvSpPr>
          <p:nvPr>
            <p:ph idx="1"/>
          </p:nvPr>
        </p:nvSpPr>
        <p:spPr>
          <a:xfrm>
            <a:off x="457200" y="6139543"/>
            <a:ext cx="8229600" cy="214604"/>
          </a:xfrm>
        </p:spPr>
        <p:txBody>
          <a:bodyPr/>
          <a:lstStyle/>
          <a:p>
            <a:pPr marL="365760" indent="0">
              <a:buNone/>
            </a:pPr>
            <a:endParaRPr lang="en-US" dirty="0"/>
          </a:p>
        </p:txBody>
      </p:sp>
      <p:sp>
        <p:nvSpPr>
          <p:cNvPr id="4" name="Content Placeholder 3"/>
          <p:cNvSpPr>
            <a:spLocks noGrp="1"/>
          </p:cNvSpPr>
          <p:nvPr>
            <p:ph idx="13"/>
          </p:nvPr>
        </p:nvSpPr>
        <p:spPr>
          <a:xfrm>
            <a:off x="457200" y="835768"/>
            <a:ext cx="8229600" cy="426786"/>
          </a:xfrm>
        </p:spPr>
        <p:txBody>
          <a:bodyPr/>
          <a:lstStyle/>
          <a:p>
            <a:r>
              <a:rPr lang="en-US" dirty="0" smtClean="0"/>
              <a:t>“Kicked out of assisted living: what you can do” – 09/20/18</a:t>
            </a:r>
          </a:p>
          <a:p>
            <a:r>
              <a:rPr lang="en-US" sz="1000" b="0" dirty="0"/>
              <a:t>Source: </a:t>
            </a:r>
            <a:r>
              <a:rPr lang="en-US" sz="1000" b="0" dirty="0">
                <a:hlinkClick r:id="rId2"/>
              </a:rPr>
              <a:t>https://www.cnn.com/2018/09/20/health/assisted-living-eviction-partner/index.html</a:t>
            </a:r>
            <a:r>
              <a:rPr lang="en-US" sz="1000" b="0" dirty="0"/>
              <a:t> </a:t>
            </a:r>
          </a:p>
          <a:p>
            <a:endParaRPr lang="en-US" sz="1000" dirty="0"/>
          </a:p>
        </p:txBody>
      </p:sp>
      <p:sp>
        <p:nvSpPr>
          <p:cNvPr id="5" name="Content Placeholder 4"/>
          <p:cNvSpPr>
            <a:spLocks noGrp="1"/>
          </p:cNvSpPr>
          <p:nvPr>
            <p:ph idx="14"/>
          </p:nvPr>
        </p:nvSpPr>
        <p:spPr>
          <a:xfrm>
            <a:off x="457200" y="1968760"/>
            <a:ext cx="8229600" cy="4058816"/>
          </a:xfrm>
        </p:spPr>
        <p:txBody>
          <a:bodyPr/>
          <a:lstStyle/>
          <a:p>
            <a:r>
              <a:rPr lang="en-US" b="1" u="sng" dirty="0" smtClean="0"/>
              <a:t>Issues Raised:</a:t>
            </a:r>
          </a:p>
          <a:p>
            <a:pPr marL="742950" lvl="1" indent="-285750">
              <a:buFont typeface="Wingdings" panose="05000000000000000000" pitchFamily="2" charset="2"/>
              <a:buChar char="Ø"/>
            </a:pPr>
            <a:r>
              <a:rPr lang="en-US" sz="1800" dirty="0" smtClean="0"/>
              <a:t>Deteriorating health condition is certain, so ALRs evicting residents because of increased frailty is problematic</a:t>
            </a:r>
          </a:p>
          <a:p>
            <a:pPr marL="1428750" lvl="2" indent="-285750">
              <a:buFont typeface="Wingdings" panose="05000000000000000000" pitchFamily="2" charset="2"/>
              <a:buChar char="Ø"/>
            </a:pPr>
            <a:r>
              <a:rPr lang="en-US" sz="1400" dirty="0" smtClean="0"/>
              <a:t>“Resident’s </a:t>
            </a:r>
            <a:r>
              <a:rPr lang="en-US" sz="1400" dirty="0"/>
              <a:t>needs exceeds the ALR’s ability to provide care” </a:t>
            </a:r>
            <a:r>
              <a:rPr lang="en-US" sz="1400" dirty="0" smtClean="0"/>
              <a:t>= catchall category that allows </a:t>
            </a:r>
            <a:r>
              <a:rPr lang="en-US" sz="1400" dirty="0"/>
              <a:t>too much </a:t>
            </a:r>
            <a:r>
              <a:rPr lang="en-US" sz="1400" dirty="0" smtClean="0"/>
              <a:t>discretion</a:t>
            </a:r>
          </a:p>
          <a:p>
            <a:pPr marL="1428750" lvl="2" indent="-285750">
              <a:buFont typeface="Wingdings" panose="05000000000000000000" pitchFamily="2" charset="2"/>
              <a:buChar char="Ø"/>
            </a:pPr>
            <a:r>
              <a:rPr lang="en-US" sz="1400" dirty="0" smtClean="0"/>
              <a:t>Challenges: Aging in place, Risk vs. Rights</a:t>
            </a:r>
            <a:endParaRPr lang="en-US" sz="1800" dirty="0" smtClean="0"/>
          </a:p>
          <a:p>
            <a:pPr marL="742950" lvl="1" indent="-285750">
              <a:buFont typeface="Wingdings" panose="05000000000000000000" pitchFamily="2" charset="2"/>
              <a:buChar char="Ø"/>
            </a:pPr>
            <a:r>
              <a:rPr lang="en-US" sz="1800" dirty="0" smtClean="0"/>
              <a:t>Historically, regulatory language is loose and allows ALRs too much flexibility when making admission &amp; evictions decisions </a:t>
            </a:r>
          </a:p>
          <a:p>
            <a:pPr marL="1428750" lvl="2" indent="-285750">
              <a:buFont typeface="Wingdings" panose="05000000000000000000" pitchFamily="2" charset="2"/>
              <a:buChar char="Ø"/>
            </a:pPr>
            <a:r>
              <a:rPr lang="en-US" sz="1400" dirty="0" smtClean="0"/>
              <a:t>Amount of care the ALR is prepared to give is poorly defined</a:t>
            </a:r>
          </a:p>
          <a:p>
            <a:pPr marL="1885950" lvl="3" indent="-285750">
              <a:buFont typeface="Wingdings" panose="05000000000000000000" pitchFamily="2" charset="2"/>
              <a:buChar char="§"/>
            </a:pPr>
            <a:r>
              <a:rPr lang="en-US" sz="1400" dirty="0" smtClean="0"/>
              <a:t>Private 1-on-1 caregiver </a:t>
            </a:r>
          </a:p>
          <a:p>
            <a:pPr marL="1428750" lvl="2" indent="-285750">
              <a:buFont typeface="Wingdings" panose="05000000000000000000" pitchFamily="2" charset="2"/>
              <a:buChar char="Ø"/>
            </a:pPr>
            <a:r>
              <a:rPr lang="en-US" sz="1400" dirty="0" smtClean="0"/>
              <a:t>Compared to NHs, ALRs do not have burden of proof</a:t>
            </a:r>
          </a:p>
          <a:p>
            <a:pPr marL="742950" lvl="1" indent="-285750">
              <a:buFont typeface="Wingdings" panose="05000000000000000000" pitchFamily="2" charset="2"/>
              <a:buChar char="Ø"/>
            </a:pPr>
            <a:r>
              <a:rPr lang="en-US" sz="1800" dirty="0" smtClean="0"/>
              <a:t>Evictions target residents &amp; RPs who complain about not getting adequate assistance</a:t>
            </a:r>
          </a:p>
          <a:p>
            <a:pPr marL="1428750" lvl="2" indent="-285750">
              <a:buFont typeface="Wingdings" panose="05000000000000000000" pitchFamily="2" charset="2"/>
              <a:buChar char="Ø"/>
            </a:pPr>
            <a:r>
              <a:rPr lang="en-US" sz="1400" dirty="0" smtClean="0"/>
              <a:t>No clear path to appeal decision or minimum requirements for safe discharge	</a:t>
            </a:r>
            <a:r>
              <a:rPr lang="en-US" dirty="0" smtClean="0"/>
              <a:t>		</a:t>
            </a:r>
            <a:endParaRPr lang="en-US" dirty="0"/>
          </a:p>
        </p:txBody>
      </p:sp>
    </p:spTree>
    <p:extLst>
      <p:ext uri="{BB962C8B-B14F-4D97-AF65-F5344CB8AC3E}">
        <p14:creationId xmlns:p14="http://schemas.microsoft.com/office/powerpoint/2010/main" val="57637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Framing The </a:t>
            </a:r>
            <a:r>
              <a:rPr lang="en-US" sz="3200" dirty="0" err="1" smtClean="0"/>
              <a:t>ReguLatory</a:t>
            </a:r>
            <a:r>
              <a:rPr lang="en-US" sz="3200" dirty="0" smtClean="0"/>
              <a:t> Journey</a:t>
            </a:r>
            <a:endParaRPr lang="en-US" sz="3200" dirty="0"/>
          </a:p>
        </p:txBody>
      </p:sp>
      <p:sp>
        <p:nvSpPr>
          <p:cNvPr id="3" name="Content Placeholder 2"/>
          <p:cNvSpPr>
            <a:spLocks noGrp="1"/>
          </p:cNvSpPr>
          <p:nvPr>
            <p:ph idx="1"/>
          </p:nvPr>
        </p:nvSpPr>
        <p:spPr>
          <a:xfrm>
            <a:off x="457200" y="6139543"/>
            <a:ext cx="8229600" cy="214604"/>
          </a:xfrm>
        </p:spPr>
        <p:txBody>
          <a:bodyPr/>
          <a:lstStyle/>
          <a:p>
            <a:pPr marL="365760" indent="0">
              <a:buNone/>
            </a:pPr>
            <a:endParaRPr lang="en-US" dirty="0"/>
          </a:p>
        </p:txBody>
      </p:sp>
      <p:sp>
        <p:nvSpPr>
          <p:cNvPr id="4" name="Content Placeholder 3"/>
          <p:cNvSpPr>
            <a:spLocks noGrp="1"/>
          </p:cNvSpPr>
          <p:nvPr>
            <p:ph idx="13"/>
          </p:nvPr>
        </p:nvSpPr>
        <p:spPr>
          <a:xfrm>
            <a:off x="457200" y="835768"/>
            <a:ext cx="8229600" cy="426786"/>
          </a:xfrm>
        </p:spPr>
        <p:txBody>
          <a:bodyPr/>
          <a:lstStyle/>
          <a:p>
            <a:r>
              <a:rPr lang="en-US" dirty="0" smtClean="0"/>
              <a:t>“Kicked out of assisted living: what you can do” – 09/20/18</a:t>
            </a:r>
          </a:p>
          <a:p>
            <a:r>
              <a:rPr lang="en-US" sz="1000" b="0" dirty="0"/>
              <a:t>Source: </a:t>
            </a:r>
            <a:r>
              <a:rPr lang="en-US" sz="1000" b="0" dirty="0">
                <a:hlinkClick r:id="rId3"/>
              </a:rPr>
              <a:t>https://www.cnn.com/2018/09/20/health/assisted-living-eviction-partner/index.html</a:t>
            </a:r>
            <a:r>
              <a:rPr lang="en-US" sz="1000" b="0" dirty="0"/>
              <a:t> </a:t>
            </a:r>
          </a:p>
          <a:p>
            <a:endParaRPr lang="en-US" sz="1000" dirty="0"/>
          </a:p>
        </p:txBody>
      </p:sp>
      <p:sp>
        <p:nvSpPr>
          <p:cNvPr id="5" name="Content Placeholder 4"/>
          <p:cNvSpPr>
            <a:spLocks noGrp="1"/>
          </p:cNvSpPr>
          <p:nvPr>
            <p:ph idx="14"/>
          </p:nvPr>
        </p:nvSpPr>
        <p:spPr>
          <a:xfrm>
            <a:off x="457200" y="1968760"/>
            <a:ext cx="8229600" cy="4058816"/>
          </a:xfrm>
        </p:spPr>
        <p:txBody>
          <a:bodyPr/>
          <a:lstStyle/>
          <a:p>
            <a:pPr algn="ctr"/>
            <a:r>
              <a:rPr lang="en-US" b="1" u="sng" dirty="0" smtClean="0"/>
              <a:t>The Business of Managing Expectations</a:t>
            </a:r>
          </a:p>
          <a:p>
            <a:pPr marL="742950" lvl="1" indent="-285750">
              <a:buFont typeface="Wingdings" panose="05000000000000000000" pitchFamily="2" charset="2"/>
              <a:buChar char="Ø"/>
            </a:pPr>
            <a:r>
              <a:rPr lang="en-US" sz="1800" dirty="0" smtClean="0"/>
              <a:t>Be Clear about what your ALR will do &amp; will not do</a:t>
            </a:r>
          </a:p>
          <a:p>
            <a:pPr marL="1428750" lvl="2" indent="-285750">
              <a:buFont typeface="Wingdings" panose="05000000000000000000" pitchFamily="2" charset="2"/>
              <a:buChar char="§"/>
            </a:pPr>
            <a:r>
              <a:rPr lang="en-US" sz="1400" dirty="0" smtClean="0"/>
              <a:t>Marketing staff/materials</a:t>
            </a:r>
          </a:p>
          <a:p>
            <a:pPr marL="1428750" lvl="2" indent="-285750">
              <a:buFont typeface="Wingdings" panose="05000000000000000000" pitchFamily="2" charset="2"/>
              <a:buChar char="§"/>
            </a:pPr>
            <a:r>
              <a:rPr lang="en-US" sz="1400" dirty="0" smtClean="0"/>
              <a:t>Communication – prospective residents, RPs, GCMs, industry placement professionals</a:t>
            </a:r>
            <a:endParaRPr lang="en-US" sz="1800" dirty="0" smtClean="0"/>
          </a:p>
          <a:p>
            <a:pPr marL="742950" lvl="1" indent="-285750">
              <a:buFont typeface="Wingdings" panose="05000000000000000000" pitchFamily="2" charset="2"/>
              <a:buChar char="Ø"/>
            </a:pPr>
            <a:r>
              <a:rPr lang="en-US" sz="1800" dirty="0" smtClean="0"/>
              <a:t>Be clear in Admissions Agreement</a:t>
            </a:r>
          </a:p>
          <a:p>
            <a:pPr marL="1428750" lvl="2" indent="-285750">
              <a:buFont typeface="Wingdings" panose="05000000000000000000" pitchFamily="2" charset="2"/>
              <a:buChar char="§"/>
            </a:pPr>
            <a:r>
              <a:rPr lang="en-US" sz="1400" dirty="0" smtClean="0"/>
              <a:t>Educate referral sources</a:t>
            </a:r>
            <a:endParaRPr lang="en-US" sz="1400" dirty="0"/>
          </a:p>
          <a:p>
            <a:pPr marL="1428750" lvl="2" indent="-285750">
              <a:buFont typeface="Wingdings" panose="05000000000000000000" pitchFamily="2" charset="2"/>
              <a:buChar char="§"/>
            </a:pPr>
            <a:r>
              <a:rPr lang="en-US" sz="1400" dirty="0" smtClean="0"/>
              <a:t>Involuntary transfers &amp; Staffing levels </a:t>
            </a:r>
          </a:p>
          <a:p>
            <a:pPr marL="1428750" lvl="2" indent="-285750">
              <a:buFont typeface="Wingdings" panose="05000000000000000000" pitchFamily="2" charset="2"/>
              <a:buChar char="§"/>
            </a:pPr>
            <a:r>
              <a:rPr lang="en-US" sz="1400" dirty="0" smtClean="0"/>
              <a:t>Write in resident-specific requests </a:t>
            </a:r>
          </a:p>
          <a:p>
            <a:pPr marL="742950" lvl="1" indent="-285750">
              <a:buFont typeface="Wingdings" panose="05000000000000000000" pitchFamily="2" charset="2"/>
              <a:buChar char="Ø"/>
            </a:pPr>
            <a:r>
              <a:rPr lang="en-US" sz="1800" dirty="0" smtClean="0"/>
              <a:t>Use Collaborative Approach for LOC Challenges</a:t>
            </a:r>
          </a:p>
          <a:p>
            <a:pPr marL="1428750" lvl="2" indent="-285750">
              <a:buFont typeface="Wingdings" panose="05000000000000000000" pitchFamily="2" charset="2"/>
              <a:buChar char="§"/>
            </a:pPr>
            <a:r>
              <a:rPr lang="en-US" sz="1400" dirty="0" smtClean="0"/>
              <a:t>Communicate </a:t>
            </a:r>
            <a:r>
              <a:rPr lang="en-US" sz="1400" dirty="0"/>
              <a:t>early &amp; often	</a:t>
            </a:r>
            <a:endParaRPr lang="en-US" sz="1400" dirty="0" smtClean="0"/>
          </a:p>
          <a:p>
            <a:pPr marL="742950" lvl="1" indent="-285750">
              <a:buFont typeface="Wingdings" panose="05000000000000000000" pitchFamily="2" charset="2"/>
              <a:buChar char="Ø"/>
            </a:pPr>
            <a:r>
              <a:rPr lang="en-US" sz="1800" dirty="0" smtClean="0"/>
              <a:t>Build Relationships with LTC Ombudsman	</a:t>
            </a:r>
            <a:r>
              <a:rPr lang="en-US" sz="1400" dirty="0" smtClean="0"/>
              <a:t>		</a:t>
            </a:r>
            <a:endParaRPr lang="en-US" sz="1400" dirty="0"/>
          </a:p>
        </p:txBody>
      </p:sp>
    </p:spTree>
    <p:extLst>
      <p:ext uri="{BB962C8B-B14F-4D97-AF65-F5344CB8AC3E}">
        <p14:creationId xmlns:p14="http://schemas.microsoft.com/office/powerpoint/2010/main" val="15315998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
        <p:nvSpPr>
          <p:cNvPr id="10" name="Content Placeholder 9"/>
          <p:cNvSpPr>
            <a:spLocks noGrp="1"/>
          </p:cNvSpPr>
          <p:nvPr>
            <p:ph idx="13"/>
          </p:nvPr>
        </p:nvSpPr>
        <p:spPr/>
        <p:txBody>
          <a:bodyPr/>
          <a:lstStyle/>
          <a:p>
            <a:endParaRPr lang="en-US"/>
          </a:p>
        </p:txBody>
      </p:sp>
      <p:sp>
        <p:nvSpPr>
          <p:cNvPr id="11" name="Content Placeholder 10"/>
          <p:cNvSpPr>
            <a:spLocks noGrp="1"/>
          </p:cNvSpPr>
          <p:nvPr>
            <p:ph idx="14"/>
          </p:nvPr>
        </p:nvSpPr>
        <p:spPr/>
        <p:txBody>
          <a:bodyPr/>
          <a:lstStyle/>
          <a:p>
            <a:endParaRPr lang="en-US"/>
          </a:p>
        </p:txBody>
      </p:sp>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46040" y="391886"/>
            <a:ext cx="4655975" cy="5738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9404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The Rulemaking Process</a:t>
            </a:r>
          </a:p>
        </p:txBody>
      </p:sp>
      <p:sp>
        <p:nvSpPr>
          <p:cNvPr id="4" name="Content Placeholder 3"/>
          <p:cNvSpPr>
            <a:spLocks noGrp="1"/>
          </p:cNvSpPr>
          <p:nvPr>
            <p:ph idx="13"/>
          </p:nvPr>
        </p:nvSpPr>
        <p:spPr/>
        <p:txBody>
          <a:bodyPr/>
          <a:lstStyle/>
          <a:p>
            <a:r>
              <a:rPr lang="en-US" dirty="0">
                <a:latin typeface="Times New Roman" panose="02020603050405020304" pitchFamily="18" charset="0"/>
                <a:cs typeface="Times New Roman" panose="02020603050405020304" pitchFamily="18" charset="0"/>
              </a:rPr>
              <a:t>Steps in the process: Past, present, Future</a:t>
            </a:r>
          </a:p>
        </p:txBody>
      </p:sp>
      <p:sp>
        <p:nvSpPr>
          <p:cNvPr id="5" name="Content Placeholder 4"/>
          <p:cNvSpPr>
            <a:spLocks noGrp="1"/>
          </p:cNvSpPr>
          <p:nvPr>
            <p:ph idx="14"/>
          </p:nvPr>
        </p:nvSpPr>
        <p:spPr/>
        <p:txBody>
          <a:bodyPr/>
          <a:lstStyle/>
          <a:p>
            <a:pPr marL="285750" indent="-285750">
              <a:buFont typeface="Arial" panose="020B0604020202020204" pitchFamily="34" charset="0"/>
              <a:buChar char="•"/>
            </a:pPr>
            <a:r>
              <a:rPr lang="en-US" strike="sngStrike" dirty="0">
                <a:solidFill>
                  <a:schemeClr val="bg1">
                    <a:lumMod val="50000"/>
                  </a:schemeClr>
                </a:solidFill>
              </a:rPr>
              <a:t>Proposed Rulemaking Published in D.C. Register for public comment.</a:t>
            </a:r>
          </a:p>
          <a:p>
            <a:pPr marL="285750" indent="-285750">
              <a:buFont typeface="Arial" panose="020B0604020202020204" pitchFamily="34" charset="0"/>
              <a:buChar char="•"/>
            </a:pPr>
            <a:r>
              <a:rPr lang="en-US" strike="sngStrike" dirty="0">
                <a:solidFill>
                  <a:schemeClr val="bg1">
                    <a:lumMod val="50000"/>
                  </a:schemeClr>
                </a:solidFill>
              </a:rPr>
              <a:t>30-Day Comment Period: August 24 – September 24, 2018.</a:t>
            </a:r>
          </a:p>
          <a:p>
            <a:pPr marL="285750" indent="-285750">
              <a:buFont typeface="Arial" panose="020B0604020202020204" pitchFamily="34" charset="0"/>
              <a:buChar char="•"/>
            </a:pPr>
            <a:r>
              <a:rPr lang="en-US" b="1" dirty="0">
                <a:effectLst>
                  <a:outerShdw blurRad="38100" dist="38100" dir="2700000" algn="tl">
                    <a:srgbClr val="000000">
                      <a:alpha val="43137"/>
                    </a:srgbClr>
                  </a:outerShdw>
                </a:effectLst>
              </a:rPr>
              <a:t>Agency Reviews and Considers Each Comment’s Recommendation.</a:t>
            </a:r>
          </a:p>
          <a:p>
            <a:pPr marL="285750" indent="-285750">
              <a:buFont typeface="Arial" panose="020B0604020202020204" pitchFamily="34" charset="0"/>
              <a:buChar char="•"/>
            </a:pPr>
            <a:r>
              <a:rPr lang="en-US" dirty="0"/>
              <a:t>Either: (A) Agency adopts recommendations from Comments, rewrites rulemaking to implement the comments, and restarts proposed rulemaking process, including internal and external agency approvals; or (B) Agency does not adopt recommendations from comments, publishes rules in final form, addresses why comment recommendations were not implemented, and rules take permanent effect.</a:t>
            </a:r>
          </a:p>
        </p:txBody>
      </p:sp>
    </p:spTree>
    <p:extLst>
      <p:ext uri="{BB962C8B-B14F-4D97-AF65-F5344CB8AC3E}">
        <p14:creationId xmlns:p14="http://schemas.microsoft.com/office/powerpoint/2010/main" val="31801980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919" y="405266"/>
            <a:ext cx="8229600" cy="774523"/>
          </a:xfrm>
        </p:spPr>
        <p:txBody>
          <a:bodyPr/>
          <a:lstStyle/>
          <a:p>
            <a:r>
              <a:rPr lang="en-US" sz="3200" u="sng" dirty="0" smtClean="0">
                <a:solidFill>
                  <a:srgbClr val="AC0D1C"/>
                </a:solidFill>
                <a:latin typeface="Times New Roman" panose="02020603050405020304" pitchFamily="18" charset="0"/>
                <a:cs typeface="Times New Roman" panose="02020603050405020304" pitchFamily="18" charset="0"/>
              </a:rPr>
              <a:t>Presentation Structure</a:t>
            </a:r>
            <a:endParaRPr lang="en-US" sz="3200" u="sng" dirty="0">
              <a:solidFill>
                <a:srgbClr val="AC0D1C"/>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79919" y="3906895"/>
            <a:ext cx="8500187" cy="2307628"/>
          </a:xfrm>
        </p:spPr>
        <p:txBody>
          <a:bodyPr/>
          <a:lstStyle/>
          <a:p>
            <a:r>
              <a:rPr lang="en-US" dirty="0"/>
              <a:t>The rules we will cover became effective on an emergency basis on August 16th, and were published in the </a:t>
            </a:r>
            <a:r>
              <a:rPr lang="en-US" i="1" dirty="0"/>
              <a:t>D.C. Register</a:t>
            </a:r>
            <a:r>
              <a:rPr lang="en-US" dirty="0"/>
              <a:t> on August 24, 2018.  </a:t>
            </a:r>
            <a:r>
              <a:rPr lang="en-US" i="1" dirty="0"/>
              <a:t>[Remove this, if no longer relevant.]</a:t>
            </a:r>
            <a:endParaRPr lang="en-US" dirty="0"/>
          </a:p>
          <a:p>
            <a:r>
              <a:rPr lang="en-US" dirty="0"/>
              <a:t>All references to licensure</a:t>
            </a:r>
            <a:r>
              <a:rPr lang="en-US" dirty="0">
                <a:solidFill>
                  <a:srgbClr val="0070C0"/>
                </a:solidFill>
              </a:rPr>
              <a:t> </a:t>
            </a:r>
            <a:r>
              <a:rPr lang="en-US" dirty="0"/>
              <a:t>requirements of the ALA will not be enforced until the Board of Long Term Care has published licensing provisions.</a:t>
            </a:r>
          </a:p>
          <a:p>
            <a:r>
              <a:rPr lang="en-US" dirty="0"/>
              <a:t>Rulemaking references to the “Director” and “Department” mean the Intermediate Care Facilities Division, in practice.</a:t>
            </a:r>
          </a:p>
          <a:p>
            <a:r>
              <a:rPr lang="en-US" dirty="0"/>
              <a:t>* </a:t>
            </a:r>
            <a:r>
              <a:rPr lang="en-US" i="1" dirty="0"/>
              <a:t>- denotes a new provision not already expressed or implied within the Act</a:t>
            </a:r>
          </a:p>
          <a:p>
            <a:endParaRPr lang="en-US" dirty="0"/>
          </a:p>
        </p:txBody>
      </p:sp>
      <p:sp>
        <p:nvSpPr>
          <p:cNvPr id="4" name="Content Placeholder 3"/>
          <p:cNvSpPr>
            <a:spLocks noGrp="1"/>
          </p:cNvSpPr>
          <p:nvPr>
            <p:ph idx="13"/>
          </p:nvPr>
        </p:nvSpPr>
        <p:spPr>
          <a:xfrm>
            <a:off x="279919" y="3469402"/>
            <a:ext cx="8229600" cy="426786"/>
          </a:xfrm>
        </p:spPr>
        <p:txBody>
          <a:bodyPr/>
          <a:lstStyle/>
          <a:p>
            <a:r>
              <a:rPr lang="en-US" sz="2800" dirty="0" smtClean="0">
                <a:latin typeface="Times New Roman" panose="02020603050405020304" pitchFamily="18" charset="0"/>
                <a:cs typeface="Times New Roman" panose="02020603050405020304" pitchFamily="18" charset="0"/>
              </a:rPr>
              <a:t>Other Things to keep in mind </a:t>
            </a:r>
            <a:endParaRPr lang="en-US" sz="2800"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4"/>
          </p:nvPr>
        </p:nvSpPr>
        <p:spPr>
          <a:xfrm>
            <a:off x="391886" y="1079381"/>
            <a:ext cx="8229600" cy="1082886"/>
          </a:xfrm>
        </p:spPr>
        <p:txBody>
          <a:bodyPr/>
          <a:lstStyle/>
          <a:p>
            <a:r>
              <a:rPr lang="en-US" dirty="0" smtClean="0"/>
              <a:t>Organized by 5 operational categories</a:t>
            </a:r>
          </a:p>
          <a:p>
            <a:r>
              <a:rPr lang="en-US" dirty="0"/>
              <a:t>	</a:t>
            </a:r>
            <a:r>
              <a:rPr lang="en-US" dirty="0" smtClean="0"/>
              <a:t>Licensing &amp; Inspection</a:t>
            </a:r>
          </a:p>
          <a:p>
            <a:r>
              <a:rPr lang="en-US" dirty="0"/>
              <a:t>	</a:t>
            </a:r>
            <a:r>
              <a:rPr lang="en-US" dirty="0" smtClean="0"/>
              <a:t>Administration</a:t>
            </a:r>
          </a:p>
          <a:p>
            <a:r>
              <a:rPr lang="en-US" dirty="0"/>
              <a:t>	</a:t>
            </a:r>
            <a:r>
              <a:rPr lang="en-US" dirty="0" smtClean="0"/>
              <a:t>Resident Rights</a:t>
            </a:r>
          </a:p>
          <a:p>
            <a:r>
              <a:rPr lang="en-US" dirty="0"/>
              <a:t>	</a:t>
            </a:r>
            <a:r>
              <a:rPr lang="en-US" dirty="0" smtClean="0"/>
              <a:t>Services Provided</a:t>
            </a:r>
          </a:p>
          <a:p>
            <a:r>
              <a:rPr lang="en-US" dirty="0"/>
              <a:t>	</a:t>
            </a:r>
            <a:r>
              <a:rPr lang="en-US" dirty="0" smtClean="0"/>
              <a:t>Personnel</a:t>
            </a:r>
          </a:p>
          <a:p>
            <a:r>
              <a:rPr lang="en-US" dirty="0" smtClean="0"/>
              <a:t>Emergency Preparedness Program – Overview </a:t>
            </a:r>
            <a:r>
              <a:rPr lang="en-US" dirty="0"/>
              <a:t>	</a:t>
            </a:r>
          </a:p>
        </p:txBody>
      </p:sp>
    </p:spTree>
    <p:extLst>
      <p:ext uri="{BB962C8B-B14F-4D97-AF65-F5344CB8AC3E}">
        <p14:creationId xmlns:p14="http://schemas.microsoft.com/office/powerpoint/2010/main" val="40520585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Licensing &amp; Inspection</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8314" y="2014662"/>
            <a:ext cx="6923315" cy="3513013"/>
          </a:xfrm>
        </p:spPr>
      </p:pic>
      <p:sp>
        <p:nvSpPr>
          <p:cNvPr id="4" name="Content Placeholder 3"/>
          <p:cNvSpPr>
            <a:spLocks noGrp="1"/>
          </p:cNvSpPr>
          <p:nvPr>
            <p:ph idx="13"/>
          </p:nvPr>
        </p:nvSpPr>
        <p:spPr/>
        <p:txBody>
          <a:bodyPr/>
          <a:lstStyle/>
          <a:p>
            <a:endParaRPr lang="en-US" dirty="0"/>
          </a:p>
        </p:txBody>
      </p:sp>
      <p:sp>
        <p:nvSpPr>
          <p:cNvPr id="5" name="Content Placeholder 4"/>
          <p:cNvSpPr>
            <a:spLocks noGrp="1"/>
          </p:cNvSpPr>
          <p:nvPr>
            <p:ph idx="14"/>
          </p:nvPr>
        </p:nvSpPr>
        <p:spPr/>
        <p:txBody>
          <a:bodyPr/>
          <a:lstStyle/>
          <a:p>
            <a:endParaRPr lang="en-US" dirty="0"/>
          </a:p>
        </p:txBody>
      </p:sp>
    </p:spTree>
    <p:extLst>
      <p:ext uri="{BB962C8B-B14F-4D97-AF65-F5344CB8AC3E}">
        <p14:creationId xmlns:p14="http://schemas.microsoft.com/office/powerpoint/2010/main" val="27036802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Licensing &amp; Inspection</a:t>
            </a:r>
            <a:endParaRPr lang="en-US" dirty="0"/>
          </a:p>
        </p:txBody>
      </p:sp>
      <p:sp>
        <p:nvSpPr>
          <p:cNvPr id="3" name="Content Placeholder 2"/>
          <p:cNvSpPr>
            <a:spLocks noGrp="1"/>
          </p:cNvSpPr>
          <p:nvPr>
            <p:ph idx="1"/>
          </p:nvPr>
        </p:nvSpPr>
        <p:spPr>
          <a:xfrm>
            <a:off x="457200" y="3770943"/>
            <a:ext cx="8229600" cy="2307628"/>
          </a:xfrm>
        </p:spPr>
        <p:txBody>
          <a:bodyPr/>
          <a:lstStyle/>
          <a:p>
            <a:r>
              <a:rPr lang="en-US" dirty="0" smtClean="0"/>
              <a:t>10104.01: If applicant is a corporation, the background checks may be conducted on the directors, officers, and stock holders owning or controlling ≥ 10%.</a:t>
            </a:r>
          </a:p>
          <a:p>
            <a:r>
              <a:rPr lang="en-US" dirty="0" smtClean="0"/>
              <a:t>10104.02 (b) and (c): Scope of background check can include (b) history of performance and compliance in District of Columbia and other jurisdictions; and (c) arrest and criminal records</a:t>
            </a:r>
            <a:endParaRPr lang="en-US" dirty="0"/>
          </a:p>
        </p:txBody>
      </p:sp>
      <p:sp>
        <p:nvSpPr>
          <p:cNvPr id="4" name="Content Placeholder 3"/>
          <p:cNvSpPr>
            <a:spLocks noGrp="1"/>
          </p:cNvSpPr>
          <p:nvPr>
            <p:ph idx="13"/>
          </p:nvPr>
        </p:nvSpPr>
        <p:spPr/>
        <p:txBody>
          <a:bodyPr/>
          <a:lstStyle/>
          <a:p>
            <a:r>
              <a:rPr lang="en-US" dirty="0" smtClean="0"/>
              <a:t>10104 qualification and eligibility*</a:t>
            </a:r>
            <a:endParaRPr lang="en-US" dirty="0"/>
          </a:p>
        </p:txBody>
      </p:sp>
      <p:sp>
        <p:nvSpPr>
          <p:cNvPr id="5" name="Content Placeholder 4"/>
          <p:cNvSpPr>
            <a:spLocks noGrp="1"/>
          </p:cNvSpPr>
          <p:nvPr>
            <p:ph idx="14"/>
          </p:nvPr>
        </p:nvSpPr>
        <p:spPr>
          <a:xfrm>
            <a:off x="457200" y="2307957"/>
            <a:ext cx="8229600" cy="1694876"/>
          </a:xfrm>
        </p:spPr>
        <p:txBody>
          <a:bodyPr/>
          <a:lstStyle/>
          <a:p>
            <a:r>
              <a:rPr lang="en-US" b="1" dirty="0" smtClean="0"/>
              <a:t>Purpose</a:t>
            </a:r>
            <a:r>
              <a:rPr lang="en-US" dirty="0" smtClean="0"/>
              <a:t>: </a:t>
            </a:r>
            <a:r>
              <a:rPr lang="en-US" i="1" dirty="0" smtClean="0"/>
              <a:t>To clarify the applicant screening process, both for initial applicants and renewal applications, by specifying </a:t>
            </a:r>
            <a:r>
              <a:rPr lang="en-US" i="1" u="sng" dirty="0" smtClean="0"/>
              <a:t>who</a:t>
            </a:r>
            <a:r>
              <a:rPr lang="en-US" i="1" dirty="0" smtClean="0"/>
              <a:t> receives a background check and the </a:t>
            </a:r>
            <a:r>
              <a:rPr lang="en-US" i="1" u="sng" dirty="0" smtClean="0"/>
              <a:t>scope</a:t>
            </a:r>
            <a:r>
              <a:rPr lang="en-US" i="1" dirty="0" smtClean="0"/>
              <a:t> of the screening.</a:t>
            </a:r>
          </a:p>
          <a:p>
            <a:endParaRPr lang="en-US" dirty="0" smtClean="0"/>
          </a:p>
        </p:txBody>
      </p:sp>
    </p:spTree>
    <p:extLst>
      <p:ext uri="{BB962C8B-B14F-4D97-AF65-F5344CB8AC3E}">
        <p14:creationId xmlns:p14="http://schemas.microsoft.com/office/powerpoint/2010/main" val="19349046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Licensing &amp; Inspection</a:t>
            </a:r>
            <a:endParaRPr lang="en-US" dirty="0"/>
          </a:p>
        </p:txBody>
      </p:sp>
      <p:sp>
        <p:nvSpPr>
          <p:cNvPr id="3" name="Content Placeholder 2"/>
          <p:cNvSpPr>
            <a:spLocks noGrp="1"/>
          </p:cNvSpPr>
          <p:nvPr>
            <p:ph idx="1"/>
          </p:nvPr>
        </p:nvSpPr>
        <p:spPr>
          <a:xfrm>
            <a:off x="457200" y="3388386"/>
            <a:ext cx="8229600" cy="2592535"/>
          </a:xfrm>
        </p:spPr>
        <p:txBody>
          <a:bodyPr/>
          <a:lstStyle/>
          <a:p>
            <a:r>
              <a:rPr lang="en-US" dirty="0" smtClean="0"/>
              <a:t>10106.04: ALR license application should include evidence of current, licensed ALA . </a:t>
            </a:r>
            <a:r>
              <a:rPr lang="en-US" i="1" dirty="0" smtClean="0"/>
              <a:t>This will not be enforced until there is a licensing scheme for </a:t>
            </a:r>
            <a:r>
              <a:rPr lang="en-US" i="1" dirty="0" err="1" smtClean="0"/>
              <a:t>ALAs.</a:t>
            </a:r>
            <a:endParaRPr lang="en-US" i="1" dirty="0" smtClean="0"/>
          </a:p>
          <a:p>
            <a:r>
              <a:rPr lang="en-US" dirty="0" smtClean="0"/>
              <a:t>10106.06 (a)-(d): Initial application should include (a) policies &amp; procedures specified in Section 10110; (b) floor plan specifying dimensions of the ALR, exits, and planned room usage; (c) proof of passed inspection by DC Fire &amp; EMS</a:t>
            </a:r>
          </a:p>
          <a:p>
            <a:r>
              <a:rPr lang="en-US" dirty="0" smtClean="0"/>
              <a:t>10106.07: clarifies the order of pre-licensure activity, with on-site inspection occurring first and then followed by P&amp;P review</a:t>
            </a:r>
            <a:endParaRPr lang="en-US" dirty="0"/>
          </a:p>
        </p:txBody>
      </p:sp>
      <p:sp>
        <p:nvSpPr>
          <p:cNvPr id="4" name="Content Placeholder 3"/>
          <p:cNvSpPr>
            <a:spLocks noGrp="1"/>
          </p:cNvSpPr>
          <p:nvPr>
            <p:ph idx="13"/>
          </p:nvPr>
        </p:nvSpPr>
        <p:spPr/>
        <p:txBody>
          <a:bodyPr/>
          <a:lstStyle/>
          <a:p>
            <a:r>
              <a:rPr lang="en-US" dirty="0" smtClean="0"/>
              <a:t>10106 initial </a:t>
            </a:r>
            <a:r>
              <a:rPr lang="en-US" dirty="0" err="1" smtClean="0"/>
              <a:t>alr</a:t>
            </a:r>
            <a:r>
              <a:rPr lang="en-US" dirty="0" smtClean="0"/>
              <a:t> licensure</a:t>
            </a:r>
            <a:endParaRPr lang="en-US" dirty="0"/>
          </a:p>
        </p:txBody>
      </p:sp>
      <p:sp>
        <p:nvSpPr>
          <p:cNvPr id="5" name="Content Placeholder 4"/>
          <p:cNvSpPr>
            <a:spLocks noGrp="1"/>
          </p:cNvSpPr>
          <p:nvPr>
            <p:ph idx="14"/>
          </p:nvPr>
        </p:nvSpPr>
        <p:spPr>
          <a:xfrm>
            <a:off x="457200" y="2373271"/>
            <a:ext cx="8229600" cy="1694876"/>
          </a:xfrm>
        </p:spPr>
        <p:txBody>
          <a:bodyPr/>
          <a:lstStyle/>
          <a:p>
            <a:r>
              <a:rPr lang="en-US" b="1" dirty="0" smtClean="0"/>
              <a:t>Purpose</a:t>
            </a:r>
            <a:r>
              <a:rPr lang="en-US" dirty="0" smtClean="0"/>
              <a:t>: </a:t>
            </a:r>
            <a:r>
              <a:rPr lang="en-US" i="1" dirty="0" smtClean="0"/>
              <a:t>To clarify initial licensing requirements, including contents of application and timing of pre-licensure inspection activity.</a:t>
            </a:r>
            <a:endParaRPr lang="en-US" i="1" dirty="0"/>
          </a:p>
          <a:p>
            <a:endParaRPr lang="en-US" dirty="0" smtClean="0"/>
          </a:p>
        </p:txBody>
      </p:sp>
    </p:spTree>
    <p:extLst>
      <p:ext uri="{BB962C8B-B14F-4D97-AF65-F5344CB8AC3E}">
        <p14:creationId xmlns:p14="http://schemas.microsoft.com/office/powerpoint/2010/main" val="1931108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675041"/>
            <a:ext cx="8229600" cy="774523"/>
          </a:xfrm>
        </p:spPr>
        <p:txBody>
          <a:bodyPr>
            <a:normAutofit/>
          </a:bodyPr>
          <a:lstStyle/>
          <a:p>
            <a:pPr algn="ctr"/>
            <a:r>
              <a:rPr lang="en-US" sz="4400" cap="none" dirty="0" smtClean="0">
                <a:solidFill>
                  <a:prstClr val="black"/>
                </a:solidFill>
                <a:latin typeface="Times New Roman" panose="02020603050405020304" pitchFamily="18" charset="0"/>
                <a:cs typeface="Times New Roman" panose="02020603050405020304" pitchFamily="18" charset="0"/>
              </a:rPr>
              <a:t>Mission</a:t>
            </a:r>
            <a:endParaRPr lang="en-US" sz="4000" dirty="0"/>
          </a:p>
        </p:txBody>
      </p:sp>
      <p:sp>
        <p:nvSpPr>
          <p:cNvPr id="3" name="Content Placeholder 2"/>
          <p:cNvSpPr>
            <a:spLocks noGrp="1"/>
          </p:cNvSpPr>
          <p:nvPr>
            <p:ph idx="1"/>
          </p:nvPr>
        </p:nvSpPr>
        <p:spPr>
          <a:xfrm>
            <a:off x="457200" y="1110344"/>
            <a:ext cx="8229600" cy="4236098"/>
          </a:xfrm>
        </p:spPr>
        <p:txBody>
          <a:bodyPr/>
          <a:lstStyle/>
          <a:p>
            <a:pPr marL="0" indent="0" algn="ctr">
              <a:buNone/>
            </a:pPr>
            <a:endParaRPr lang="en-US" sz="2400" dirty="0" smtClean="0"/>
          </a:p>
          <a:p>
            <a:pPr marL="0" indent="0">
              <a:spcBef>
                <a:spcPts val="0"/>
              </a:spcBef>
              <a:buNone/>
            </a:pPr>
            <a:endParaRPr lang="en-US" sz="2000" dirty="0"/>
          </a:p>
          <a:p>
            <a:pPr marL="0" indent="0">
              <a:spcBef>
                <a:spcPts val="0"/>
              </a:spcBef>
              <a:buNone/>
            </a:pPr>
            <a:endParaRPr lang="en-US" sz="2400" dirty="0"/>
          </a:p>
          <a:p>
            <a:pPr marL="365760" indent="0">
              <a:spcBef>
                <a:spcPts val="0"/>
              </a:spcBef>
              <a:buNone/>
            </a:pPr>
            <a:r>
              <a:rPr lang="en-US" sz="2400" dirty="0" smtClean="0"/>
              <a:t>The mission of the Health Regulation and Licensing Administration (HRLA) is to protect the health of the residents of the District of Columbia and those that do business here by fostering excellence in health professional practice and building quality and safety in health-systems and facilities through an effective regulatory framework.</a:t>
            </a:r>
          </a:p>
        </p:txBody>
      </p:sp>
      <p:sp>
        <p:nvSpPr>
          <p:cNvPr id="4" name="Content Placeholder 3"/>
          <p:cNvSpPr>
            <a:spLocks noGrp="1"/>
          </p:cNvSpPr>
          <p:nvPr>
            <p:ph idx="13"/>
          </p:nvPr>
        </p:nvSpPr>
        <p:spPr>
          <a:xfrm>
            <a:off x="457200" y="1449564"/>
            <a:ext cx="8229600" cy="426786"/>
          </a:xfrm>
        </p:spPr>
        <p:txBody>
          <a:bodyPr/>
          <a:lstStyle/>
          <a:p>
            <a:endParaRPr lang="en-US" dirty="0"/>
          </a:p>
        </p:txBody>
      </p:sp>
    </p:spTree>
    <p:extLst>
      <p:ext uri="{BB962C8B-B14F-4D97-AF65-F5344CB8AC3E}">
        <p14:creationId xmlns:p14="http://schemas.microsoft.com/office/powerpoint/2010/main" val="1544985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Licensing &amp; Inspection</a:t>
            </a:r>
            <a:endParaRPr lang="en-US" dirty="0"/>
          </a:p>
        </p:txBody>
      </p:sp>
      <p:sp>
        <p:nvSpPr>
          <p:cNvPr id="3" name="Content Placeholder 2"/>
          <p:cNvSpPr>
            <a:spLocks noGrp="1"/>
          </p:cNvSpPr>
          <p:nvPr>
            <p:ph idx="1"/>
          </p:nvPr>
        </p:nvSpPr>
        <p:spPr>
          <a:xfrm>
            <a:off x="457200" y="3509684"/>
            <a:ext cx="8229600" cy="2592535"/>
          </a:xfrm>
        </p:spPr>
        <p:txBody>
          <a:bodyPr/>
          <a:lstStyle/>
          <a:p>
            <a:r>
              <a:rPr lang="en-US" dirty="0" smtClean="0"/>
              <a:t>10107.02: The ALR shall submit the remedy in a written, signed, and dated plan POC. The POC shall be submitted to the Department no later than 15 working days following the ALR’s receipt of the SOD.</a:t>
            </a:r>
            <a:endParaRPr lang="en-US" i="1" dirty="0" smtClean="0"/>
          </a:p>
        </p:txBody>
      </p:sp>
      <p:sp>
        <p:nvSpPr>
          <p:cNvPr id="4" name="Content Placeholder 3"/>
          <p:cNvSpPr>
            <a:spLocks noGrp="1"/>
          </p:cNvSpPr>
          <p:nvPr>
            <p:ph idx="13"/>
          </p:nvPr>
        </p:nvSpPr>
        <p:spPr/>
        <p:txBody>
          <a:bodyPr/>
          <a:lstStyle/>
          <a:p>
            <a:r>
              <a:rPr lang="en-US" dirty="0" smtClean="0"/>
              <a:t>10107 licensure inspections</a:t>
            </a:r>
            <a:endParaRPr lang="en-US" dirty="0"/>
          </a:p>
        </p:txBody>
      </p:sp>
      <p:sp>
        <p:nvSpPr>
          <p:cNvPr id="5" name="Content Placeholder 4"/>
          <p:cNvSpPr>
            <a:spLocks noGrp="1"/>
          </p:cNvSpPr>
          <p:nvPr>
            <p:ph idx="14"/>
          </p:nvPr>
        </p:nvSpPr>
        <p:spPr>
          <a:xfrm>
            <a:off x="457200" y="2335948"/>
            <a:ext cx="8229600" cy="1694876"/>
          </a:xfrm>
        </p:spPr>
        <p:txBody>
          <a:bodyPr/>
          <a:lstStyle/>
          <a:p>
            <a:r>
              <a:rPr lang="en-US" b="1" dirty="0" smtClean="0"/>
              <a:t>Purpose</a:t>
            </a:r>
            <a:r>
              <a:rPr lang="en-US" dirty="0" smtClean="0"/>
              <a:t>: </a:t>
            </a:r>
            <a:r>
              <a:rPr lang="en-US" i="1" dirty="0" smtClean="0"/>
              <a:t>To clarify how the ALR should respond if accepting the Department’s suggested remedy for compliance.</a:t>
            </a:r>
            <a:endParaRPr lang="en-US" i="1" dirty="0"/>
          </a:p>
          <a:p>
            <a:endParaRPr lang="en-US" dirty="0" smtClean="0"/>
          </a:p>
        </p:txBody>
      </p:sp>
    </p:spTree>
    <p:extLst>
      <p:ext uri="{BB962C8B-B14F-4D97-AF65-F5344CB8AC3E}">
        <p14:creationId xmlns:p14="http://schemas.microsoft.com/office/powerpoint/2010/main" val="15933546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Licensing &amp; Inspection</a:t>
            </a:r>
            <a:endParaRPr lang="en-US" dirty="0"/>
          </a:p>
        </p:txBody>
      </p:sp>
      <p:sp>
        <p:nvSpPr>
          <p:cNvPr id="3" name="Content Placeholder 2"/>
          <p:cNvSpPr>
            <a:spLocks noGrp="1"/>
          </p:cNvSpPr>
          <p:nvPr>
            <p:ph idx="1"/>
          </p:nvPr>
        </p:nvSpPr>
        <p:spPr>
          <a:xfrm>
            <a:off x="457200" y="3509684"/>
            <a:ext cx="8229600" cy="2592535"/>
          </a:xfrm>
        </p:spPr>
        <p:txBody>
          <a:bodyPr/>
          <a:lstStyle/>
          <a:p>
            <a:r>
              <a:rPr lang="en-US" dirty="0" smtClean="0"/>
              <a:t>10126.02: Inspections of an ALR … follow procedures set forth in D.C. Official Code § 44-505. </a:t>
            </a:r>
            <a:r>
              <a:rPr lang="en-US" dirty="0"/>
              <a:t> </a:t>
            </a:r>
          </a:p>
        </p:txBody>
      </p:sp>
      <p:sp>
        <p:nvSpPr>
          <p:cNvPr id="4" name="Content Placeholder 3"/>
          <p:cNvSpPr>
            <a:spLocks noGrp="1"/>
          </p:cNvSpPr>
          <p:nvPr>
            <p:ph idx="13"/>
          </p:nvPr>
        </p:nvSpPr>
        <p:spPr/>
        <p:txBody>
          <a:bodyPr/>
          <a:lstStyle/>
          <a:p>
            <a:r>
              <a:rPr lang="en-US" dirty="0" smtClean="0"/>
              <a:t>10126 inspections</a:t>
            </a:r>
            <a:endParaRPr lang="en-US" dirty="0"/>
          </a:p>
        </p:txBody>
      </p:sp>
      <p:sp>
        <p:nvSpPr>
          <p:cNvPr id="5" name="Content Placeholder 4"/>
          <p:cNvSpPr>
            <a:spLocks noGrp="1"/>
          </p:cNvSpPr>
          <p:nvPr>
            <p:ph idx="14"/>
          </p:nvPr>
        </p:nvSpPr>
        <p:spPr>
          <a:xfrm>
            <a:off x="457200" y="2382601"/>
            <a:ext cx="8229600" cy="1694876"/>
          </a:xfrm>
        </p:spPr>
        <p:txBody>
          <a:bodyPr/>
          <a:lstStyle/>
          <a:p>
            <a:r>
              <a:rPr lang="en-US" b="1" dirty="0" smtClean="0"/>
              <a:t>Purpose</a:t>
            </a:r>
            <a:r>
              <a:rPr lang="en-US" dirty="0" smtClean="0"/>
              <a:t>: </a:t>
            </a:r>
            <a:r>
              <a:rPr lang="en-US" i="1" dirty="0" smtClean="0"/>
              <a:t>To clarify the guidelines for the licensing inspection procedures conducted by the Department.</a:t>
            </a:r>
            <a:endParaRPr lang="en-US" i="1" dirty="0"/>
          </a:p>
          <a:p>
            <a:endParaRPr lang="en-US" dirty="0" smtClean="0"/>
          </a:p>
        </p:txBody>
      </p:sp>
    </p:spTree>
    <p:extLst>
      <p:ext uri="{BB962C8B-B14F-4D97-AF65-F5344CB8AC3E}">
        <p14:creationId xmlns:p14="http://schemas.microsoft.com/office/powerpoint/2010/main" val="3563350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administration</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2009377"/>
            <a:ext cx="7235725" cy="3564109"/>
          </a:xfrm>
        </p:spPr>
      </p:pic>
      <p:sp>
        <p:nvSpPr>
          <p:cNvPr id="5" name="Content Placeholder 4"/>
          <p:cNvSpPr>
            <a:spLocks noGrp="1"/>
          </p:cNvSpPr>
          <p:nvPr>
            <p:ph idx="14"/>
          </p:nvPr>
        </p:nvSpPr>
        <p:spPr/>
        <p:txBody>
          <a:bodyPr/>
          <a:lstStyle/>
          <a:p>
            <a:endParaRPr lang="en-US"/>
          </a:p>
        </p:txBody>
      </p:sp>
      <p:sp>
        <p:nvSpPr>
          <p:cNvPr id="8" name="Content Placeholder 7"/>
          <p:cNvSpPr>
            <a:spLocks noGrp="1"/>
          </p:cNvSpPr>
          <p:nvPr>
            <p:ph idx="13"/>
          </p:nvPr>
        </p:nvSpPr>
        <p:spPr/>
        <p:txBody>
          <a:bodyPr/>
          <a:lstStyle/>
          <a:p>
            <a:endParaRPr lang="en-US"/>
          </a:p>
        </p:txBody>
      </p:sp>
    </p:spTree>
    <p:extLst>
      <p:ext uri="{BB962C8B-B14F-4D97-AF65-F5344CB8AC3E}">
        <p14:creationId xmlns:p14="http://schemas.microsoft.com/office/powerpoint/2010/main" val="3374467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administration</a:t>
            </a:r>
            <a:endParaRPr lang="en-US" dirty="0"/>
          </a:p>
        </p:txBody>
      </p:sp>
      <p:sp>
        <p:nvSpPr>
          <p:cNvPr id="3" name="Content Placeholder 2"/>
          <p:cNvSpPr>
            <a:spLocks noGrp="1"/>
          </p:cNvSpPr>
          <p:nvPr>
            <p:ph idx="1"/>
          </p:nvPr>
        </p:nvSpPr>
        <p:spPr>
          <a:xfrm>
            <a:off x="457200" y="3509684"/>
            <a:ext cx="8229600" cy="2592535"/>
          </a:xfrm>
        </p:spPr>
        <p:txBody>
          <a:bodyPr/>
          <a:lstStyle/>
          <a:p>
            <a:r>
              <a:rPr lang="en-US" dirty="0" smtClean="0"/>
              <a:t>10103.04: There can be no advertisement of the ALR’s facility or services in any manner that is false, misleading, or fraudulent. Facilities or services that are provided at an additional cost must be identified in a manner (i.e. Resident Agreement) that indicates such.</a:t>
            </a:r>
          </a:p>
          <a:p>
            <a:pPr lvl="1"/>
            <a:r>
              <a:rPr lang="en-US" i="1" dirty="0" smtClean="0"/>
              <a:t>Example: media materials that advertise 24-hour nursing care when the ALR does not staff 24/7 skilled nurses on premises</a:t>
            </a:r>
          </a:p>
        </p:txBody>
      </p:sp>
      <p:sp>
        <p:nvSpPr>
          <p:cNvPr id="4" name="Content Placeholder 3"/>
          <p:cNvSpPr>
            <a:spLocks noGrp="1"/>
          </p:cNvSpPr>
          <p:nvPr>
            <p:ph idx="13"/>
          </p:nvPr>
        </p:nvSpPr>
        <p:spPr/>
        <p:txBody>
          <a:bodyPr/>
          <a:lstStyle/>
          <a:p>
            <a:r>
              <a:rPr lang="en-US" dirty="0" smtClean="0"/>
              <a:t>10103 restrictions</a:t>
            </a:r>
            <a:endParaRPr lang="en-US" dirty="0"/>
          </a:p>
        </p:txBody>
      </p:sp>
      <p:sp>
        <p:nvSpPr>
          <p:cNvPr id="5" name="Content Placeholder 4"/>
          <p:cNvSpPr>
            <a:spLocks noGrp="1"/>
          </p:cNvSpPr>
          <p:nvPr>
            <p:ph idx="14"/>
          </p:nvPr>
        </p:nvSpPr>
        <p:spPr>
          <a:xfrm>
            <a:off x="457200" y="2279964"/>
            <a:ext cx="8229600" cy="1694876"/>
          </a:xfrm>
        </p:spPr>
        <p:txBody>
          <a:bodyPr/>
          <a:lstStyle/>
          <a:p>
            <a:r>
              <a:rPr lang="en-US" b="1" dirty="0" smtClean="0"/>
              <a:t>Purpose</a:t>
            </a:r>
            <a:r>
              <a:rPr lang="en-US" dirty="0" smtClean="0"/>
              <a:t>: </a:t>
            </a:r>
            <a:r>
              <a:rPr lang="en-US" i="1" dirty="0" smtClean="0"/>
              <a:t>For the ALR to provide an upfront disclosure to residents of additional costs for its facilities or services.</a:t>
            </a:r>
          </a:p>
          <a:p>
            <a:endParaRPr lang="en-US" b="1" dirty="0" smtClean="0"/>
          </a:p>
        </p:txBody>
      </p:sp>
    </p:spTree>
    <p:extLst>
      <p:ext uri="{BB962C8B-B14F-4D97-AF65-F5344CB8AC3E}">
        <p14:creationId xmlns:p14="http://schemas.microsoft.com/office/powerpoint/2010/main" val="3382742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administration</a:t>
            </a:r>
            <a:endParaRPr lang="en-US" dirty="0"/>
          </a:p>
        </p:txBody>
      </p:sp>
      <p:sp>
        <p:nvSpPr>
          <p:cNvPr id="3" name="Content Placeholder 2"/>
          <p:cNvSpPr>
            <a:spLocks noGrp="1"/>
          </p:cNvSpPr>
          <p:nvPr>
            <p:ph idx="1"/>
          </p:nvPr>
        </p:nvSpPr>
        <p:spPr>
          <a:xfrm>
            <a:off x="457200" y="3276419"/>
            <a:ext cx="8229600" cy="2592535"/>
          </a:xfrm>
        </p:spPr>
        <p:txBody>
          <a:bodyPr/>
          <a:lstStyle/>
          <a:p>
            <a:r>
              <a:rPr lang="en-US" dirty="0" smtClean="0"/>
              <a:t>10110.01 (a): Medication 				</a:t>
            </a:r>
          </a:p>
          <a:p>
            <a:r>
              <a:rPr lang="en-US" dirty="0" smtClean="0"/>
              <a:t>10110.01 (b): ISPs					</a:t>
            </a:r>
            <a:endParaRPr lang="en-US" dirty="0"/>
          </a:p>
          <a:p>
            <a:r>
              <a:rPr lang="en-US" dirty="0"/>
              <a:t>10110.01 </a:t>
            </a:r>
            <a:r>
              <a:rPr lang="en-US" dirty="0" smtClean="0"/>
              <a:t>(c): Private Duty*	</a:t>
            </a:r>
            <a:endParaRPr lang="en-US" dirty="0"/>
          </a:p>
          <a:p>
            <a:r>
              <a:rPr lang="en-US" dirty="0"/>
              <a:t>10110.01 </a:t>
            </a:r>
            <a:r>
              <a:rPr lang="en-US" dirty="0" smtClean="0"/>
              <a:t>(d): Companions </a:t>
            </a:r>
            <a:r>
              <a:rPr lang="en-US" dirty="0"/>
              <a:t>*</a:t>
            </a:r>
            <a:r>
              <a:rPr lang="en-US" dirty="0" smtClean="0"/>
              <a:t>	</a:t>
            </a:r>
          </a:p>
          <a:p>
            <a:r>
              <a:rPr lang="en-US" dirty="0"/>
              <a:t>10110.01 </a:t>
            </a:r>
            <a:r>
              <a:rPr lang="en-US" dirty="0" smtClean="0"/>
              <a:t>(e): Admission/Transfer/Discharge</a:t>
            </a:r>
            <a:r>
              <a:rPr lang="en-US" dirty="0"/>
              <a:t>	</a:t>
            </a:r>
            <a:endParaRPr lang="en-US" dirty="0" smtClean="0"/>
          </a:p>
          <a:p>
            <a:r>
              <a:rPr lang="en-US" dirty="0" smtClean="0"/>
              <a:t>10110.01 (f): Complaints &amp; Grievances</a:t>
            </a:r>
            <a:r>
              <a:rPr lang="en-US" dirty="0"/>
              <a:t>	</a:t>
            </a:r>
            <a:endParaRPr lang="en-US" dirty="0" smtClean="0"/>
          </a:p>
          <a:p>
            <a:r>
              <a:rPr lang="en-US" dirty="0" smtClean="0"/>
              <a:t>10110.01 (g): Abuse/Neglect/Exploitation/Unusual Incidents</a:t>
            </a:r>
          </a:p>
          <a:p>
            <a:pPr marL="365760" indent="0">
              <a:buNone/>
            </a:pPr>
            <a:endParaRPr lang="en-US" dirty="0"/>
          </a:p>
          <a:p>
            <a:endParaRPr lang="en-US" dirty="0"/>
          </a:p>
        </p:txBody>
      </p:sp>
      <p:sp>
        <p:nvSpPr>
          <p:cNvPr id="4" name="Content Placeholder 3"/>
          <p:cNvSpPr>
            <a:spLocks noGrp="1"/>
          </p:cNvSpPr>
          <p:nvPr>
            <p:ph idx="13"/>
          </p:nvPr>
        </p:nvSpPr>
        <p:spPr/>
        <p:txBody>
          <a:bodyPr/>
          <a:lstStyle/>
          <a:p>
            <a:r>
              <a:rPr lang="en-US" dirty="0" smtClean="0"/>
              <a:t>10110 required policies and procedures*</a:t>
            </a:r>
            <a:endParaRPr lang="en-US" dirty="0"/>
          </a:p>
        </p:txBody>
      </p:sp>
      <p:sp>
        <p:nvSpPr>
          <p:cNvPr id="5" name="Content Placeholder 4"/>
          <p:cNvSpPr>
            <a:spLocks noGrp="1"/>
          </p:cNvSpPr>
          <p:nvPr>
            <p:ph idx="14"/>
          </p:nvPr>
        </p:nvSpPr>
        <p:spPr>
          <a:xfrm>
            <a:off x="457200" y="2242643"/>
            <a:ext cx="8229600" cy="1694876"/>
          </a:xfrm>
        </p:spPr>
        <p:txBody>
          <a:bodyPr/>
          <a:lstStyle/>
          <a:p>
            <a:r>
              <a:rPr lang="en-US" b="1" dirty="0" smtClean="0"/>
              <a:t>Purpose</a:t>
            </a:r>
            <a:r>
              <a:rPr lang="en-US" dirty="0" smtClean="0"/>
              <a:t>: </a:t>
            </a:r>
            <a:r>
              <a:rPr lang="en-US" i="1" dirty="0" smtClean="0"/>
              <a:t>To clarify and to expand the minimum required policies and procedures that the ALR must develop and implement.</a:t>
            </a:r>
            <a:endParaRPr lang="en-US" i="1" dirty="0"/>
          </a:p>
          <a:p>
            <a:endParaRPr lang="en-US" b="1" dirty="0" smtClean="0"/>
          </a:p>
        </p:txBody>
      </p:sp>
    </p:spTree>
    <p:extLst>
      <p:ext uri="{BB962C8B-B14F-4D97-AF65-F5344CB8AC3E}">
        <p14:creationId xmlns:p14="http://schemas.microsoft.com/office/powerpoint/2010/main" val="2066248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administration</a:t>
            </a:r>
            <a:endParaRPr lang="en-US" dirty="0"/>
          </a:p>
        </p:txBody>
      </p:sp>
      <p:sp>
        <p:nvSpPr>
          <p:cNvPr id="3" name="Content Placeholder 2"/>
          <p:cNvSpPr>
            <a:spLocks noGrp="1"/>
          </p:cNvSpPr>
          <p:nvPr>
            <p:ph idx="1"/>
          </p:nvPr>
        </p:nvSpPr>
        <p:spPr>
          <a:xfrm>
            <a:off x="457200" y="2009378"/>
            <a:ext cx="8229600" cy="4092842"/>
          </a:xfrm>
        </p:spPr>
        <p:txBody>
          <a:bodyPr/>
          <a:lstStyle/>
          <a:p>
            <a:r>
              <a:rPr lang="en-US" dirty="0" smtClean="0"/>
              <a:t>10110.01 (h): Level of Care Needs 		  </a:t>
            </a:r>
          </a:p>
          <a:p>
            <a:r>
              <a:rPr lang="en-US" dirty="0"/>
              <a:t>10110.01 </a:t>
            </a:r>
            <a:r>
              <a:rPr lang="en-US" dirty="0" smtClean="0"/>
              <a:t>(</a:t>
            </a:r>
            <a:r>
              <a:rPr lang="en-US" dirty="0" err="1" smtClean="0"/>
              <a:t>i</a:t>
            </a:r>
            <a:r>
              <a:rPr lang="en-US" dirty="0" smtClean="0"/>
              <a:t>): Illicit Drug Use 			 </a:t>
            </a:r>
            <a:endParaRPr lang="en-US" dirty="0"/>
          </a:p>
          <a:p>
            <a:r>
              <a:rPr lang="en-US" dirty="0"/>
              <a:t>10110.01 </a:t>
            </a:r>
            <a:r>
              <a:rPr lang="en-US" dirty="0" smtClean="0"/>
              <a:t>(j): Infection Control</a:t>
            </a:r>
            <a:r>
              <a:rPr lang="en-US" b="1" dirty="0" smtClean="0"/>
              <a:t> 			</a:t>
            </a:r>
            <a:r>
              <a:rPr lang="en-US" dirty="0" smtClean="0"/>
              <a:t> </a:t>
            </a:r>
            <a:endParaRPr lang="en-US" dirty="0"/>
          </a:p>
          <a:p>
            <a:r>
              <a:rPr lang="en-US" dirty="0"/>
              <a:t>10110.01 </a:t>
            </a:r>
            <a:r>
              <a:rPr lang="en-US" dirty="0" smtClean="0"/>
              <a:t>(k):</a:t>
            </a:r>
            <a:r>
              <a:rPr lang="en-US" b="1" dirty="0"/>
              <a:t> </a:t>
            </a:r>
            <a:r>
              <a:rPr lang="en-US" dirty="0" smtClean="0"/>
              <a:t>Emergency Preparedness </a:t>
            </a:r>
            <a:endParaRPr lang="en-US" dirty="0"/>
          </a:p>
          <a:p>
            <a:r>
              <a:rPr lang="en-US" dirty="0" smtClean="0"/>
              <a:t>10110.01 (l): A/V Monitoring 			</a:t>
            </a:r>
          </a:p>
          <a:p>
            <a:r>
              <a:rPr lang="en-US" dirty="0" smtClean="0"/>
              <a:t>10110.01 (m): Visitation				</a:t>
            </a:r>
            <a:endParaRPr lang="en-US" dirty="0"/>
          </a:p>
          <a:p>
            <a:r>
              <a:rPr lang="en-US" dirty="0" smtClean="0"/>
              <a:t>10110.01 (n): Contractor Supervision	</a:t>
            </a:r>
          </a:p>
          <a:p>
            <a:r>
              <a:rPr lang="en-US" dirty="0" smtClean="0"/>
              <a:t>10110.01 (o): Availability of ALA</a:t>
            </a:r>
            <a:r>
              <a:rPr lang="en-US" dirty="0" smtClean="0">
                <a:solidFill>
                  <a:srgbClr val="00B050"/>
                </a:solidFill>
              </a:rPr>
              <a:t>		</a:t>
            </a:r>
          </a:p>
          <a:p>
            <a:r>
              <a:rPr lang="en-US" dirty="0" smtClean="0"/>
              <a:t>10110.01 (p): Contacting RN			</a:t>
            </a:r>
          </a:p>
          <a:p>
            <a:r>
              <a:rPr lang="en-US" dirty="0" smtClean="0"/>
              <a:t>10110.01 (q): Health Emergencies*	</a:t>
            </a:r>
            <a:endParaRPr lang="en-US" dirty="0"/>
          </a:p>
          <a:p>
            <a:pPr lvl="1"/>
            <a:r>
              <a:rPr lang="en-US" dirty="0" smtClean="0"/>
              <a:t>To clarify when the ALR expects the RN to respond to an INC/injury versus when emergency medical services are required </a:t>
            </a:r>
            <a:endParaRPr lang="en-US" dirty="0"/>
          </a:p>
          <a:p>
            <a:endParaRPr lang="en-US" dirty="0" smtClean="0"/>
          </a:p>
          <a:p>
            <a:endParaRPr lang="en-US" dirty="0"/>
          </a:p>
        </p:txBody>
      </p:sp>
      <p:sp>
        <p:nvSpPr>
          <p:cNvPr id="4" name="Content Placeholder 3"/>
          <p:cNvSpPr>
            <a:spLocks noGrp="1"/>
          </p:cNvSpPr>
          <p:nvPr>
            <p:ph idx="13"/>
          </p:nvPr>
        </p:nvSpPr>
        <p:spPr/>
        <p:txBody>
          <a:bodyPr/>
          <a:lstStyle/>
          <a:p>
            <a:r>
              <a:rPr lang="en-US" dirty="0" smtClean="0"/>
              <a:t>10110 required policies and procedures*</a:t>
            </a:r>
            <a:endParaRPr lang="en-US" dirty="0"/>
          </a:p>
        </p:txBody>
      </p:sp>
      <p:sp>
        <p:nvSpPr>
          <p:cNvPr id="6" name="Content Placeholder 5"/>
          <p:cNvSpPr>
            <a:spLocks noGrp="1"/>
          </p:cNvSpPr>
          <p:nvPr>
            <p:ph idx="14"/>
          </p:nvPr>
        </p:nvSpPr>
        <p:spPr/>
        <p:txBody>
          <a:bodyPr/>
          <a:lstStyle/>
          <a:p>
            <a:endParaRPr lang="en-US" dirty="0"/>
          </a:p>
        </p:txBody>
      </p:sp>
    </p:spTree>
    <p:extLst>
      <p:ext uri="{BB962C8B-B14F-4D97-AF65-F5344CB8AC3E}">
        <p14:creationId xmlns:p14="http://schemas.microsoft.com/office/powerpoint/2010/main" val="2709435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administration</a:t>
            </a:r>
            <a:endParaRPr lang="en-US" dirty="0"/>
          </a:p>
        </p:txBody>
      </p:sp>
      <p:sp>
        <p:nvSpPr>
          <p:cNvPr id="3" name="Content Placeholder 2"/>
          <p:cNvSpPr>
            <a:spLocks noGrp="1"/>
          </p:cNvSpPr>
          <p:nvPr>
            <p:ph idx="1"/>
          </p:nvPr>
        </p:nvSpPr>
        <p:spPr>
          <a:xfrm>
            <a:off x="457200" y="3071146"/>
            <a:ext cx="8229600" cy="2592535"/>
          </a:xfrm>
        </p:spPr>
        <p:txBody>
          <a:bodyPr/>
          <a:lstStyle/>
          <a:p>
            <a:r>
              <a:rPr lang="en-US" dirty="0" smtClean="0"/>
              <a:t>10125.01: Report results of internal investigations within 15 days of conclusion of investigation or 30 days of initial allegation</a:t>
            </a:r>
            <a:endParaRPr lang="en-US" i="1" dirty="0" smtClean="0"/>
          </a:p>
          <a:p>
            <a:r>
              <a:rPr lang="en-US" dirty="0" smtClean="0"/>
              <a:t>10125.02: Notifications to Department by phone immediately, follow-up written notification within 24 hours or next business day.</a:t>
            </a:r>
          </a:p>
          <a:p>
            <a:pPr lvl="1"/>
            <a:r>
              <a:rPr lang="en-US" dirty="0" smtClean="0"/>
              <a:t>Hotline Phone Number: 202-442-4779</a:t>
            </a:r>
          </a:p>
          <a:p>
            <a:pPr lvl="1"/>
            <a:r>
              <a:rPr lang="en-US" dirty="0" smtClean="0"/>
              <a:t>Incident Report Form: </a:t>
            </a:r>
            <a:r>
              <a:rPr lang="en-US" u="sng" dirty="0"/>
              <a:t>https://dchealth.dc.gov/node/165502</a:t>
            </a:r>
            <a:endParaRPr lang="en-US" u="sng" dirty="0" smtClean="0"/>
          </a:p>
          <a:p>
            <a:r>
              <a:rPr lang="en-US" dirty="0" smtClean="0"/>
              <a:t>10125.03: Defines Unusual Incident as any event that results in actual or potential significant harm to resident’s welfare or wellbeing (i.e., </a:t>
            </a:r>
            <a:r>
              <a:rPr lang="en-US" i="1" dirty="0" smtClean="0"/>
              <a:t>accidents, injury, theft, death, or events involving law enforcement or EMS)</a:t>
            </a:r>
            <a:endParaRPr lang="en-US" i="1" dirty="0"/>
          </a:p>
        </p:txBody>
      </p:sp>
      <p:sp>
        <p:nvSpPr>
          <p:cNvPr id="4" name="Content Placeholder 3"/>
          <p:cNvSpPr>
            <a:spLocks noGrp="1"/>
          </p:cNvSpPr>
          <p:nvPr>
            <p:ph idx="13"/>
          </p:nvPr>
        </p:nvSpPr>
        <p:spPr>
          <a:xfrm>
            <a:off x="457200" y="1146081"/>
            <a:ext cx="8229600" cy="426786"/>
          </a:xfrm>
        </p:spPr>
        <p:txBody>
          <a:bodyPr/>
          <a:lstStyle/>
          <a:p>
            <a:r>
              <a:rPr lang="en-US" dirty="0" smtClean="0"/>
              <a:t>10125 reporting abuse, neglect, exploitation, and unusual incidents</a:t>
            </a:r>
            <a:endParaRPr lang="en-US" dirty="0"/>
          </a:p>
        </p:txBody>
      </p:sp>
      <p:sp>
        <p:nvSpPr>
          <p:cNvPr id="5" name="Content Placeholder 4"/>
          <p:cNvSpPr>
            <a:spLocks noGrp="1"/>
          </p:cNvSpPr>
          <p:nvPr>
            <p:ph idx="14"/>
          </p:nvPr>
        </p:nvSpPr>
        <p:spPr>
          <a:xfrm>
            <a:off x="457200" y="2251699"/>
            <a:ext cx="8229600" cy="1694876"/>
          </a:xfrm>
        </p:spPr>
        <p:txBody>
          <a:bodyPr/>
          <a:lstStyle/>
          <a:p>
            <a:r>
              <a:rPr lang="en-US" b="1" dirty="0" smtClean="0"/>
              <a:t>Purpose</a:t>
            </a:r>
            <a:r>
              <a:rPr lang="en-US" dirty="0" smtClean="0"/>
              <a:t>: </a:t>
            </a:r>
            <a:r>
              <a:rPr lang="en-US" i="1" dirty="0"/>
              <a:t>To clarify the </a:t>
            </a:r>
            <a:r>
              <a:rPr lang="en-US" i="1" dirty="0" smtClean="0"/>
              <a:t>definition of an Unusual Incident and to address the timing of notification to the Department.</a:t>
            </a:r>
            <a:endParaRPr lang="en-US" dirty="0" smtClean="0"/>
          </a:p>
        </p:txBody>
      </p:sp>
    </p:spTree>
    <p:extLst>
      <p:ext uri="{BB962C8B-B14F-4D97-AF65-F5344CB8AC3E}">
        <p14:creationId xmlns:p14="http://schemas.microsoft.com/office/powerpoint/2010/main" val="34682086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administration</a:t>
            </a:r>
          </a:p>
        </p:txBody>
      </p:sp>
      <p:sp>
        <p:nvSpPr>
          <p:cNvPr id="4" name="Content Placeholder 3"/>
          <p:cNvSpPr>
            <a:spLocks noGrp="1"/>
          </p:cNvSpPr>
          <p:nvPr>
            <p:ph idx="13"/>
          </p:nvPr>
        </p:nvSpPr>
        <p:spPr>
          <a:xfrm>
            <a:off x="559837" y="1027205"/>
            <a:ext cx="8229600" cy="426786"/>
          </a:xfrm>
        </p:spPr>
        <p:txBody>
          <a:bodyPr/>
          <a:lstStyle/>
          <a:p>
            <a:r>
              <a:rPr lang="en-US" dirty="0" smtClean="0"/>
              <a:t>Incident Report form</a:t>
            </a:r>
            <a:endParaRPr lang="en-US" dirty="0"/>
          </a:p>
          <a:p>
            <a:endParaRPr lang="en-US" dirty="0"/>
          </a:p>
        </p:txBody>
      </p:sp>
      <p:sp>
        <p:nvSpPr>
          <p:cNvPr id="5" name="Content Placeholder 4"/>
          <p:cNvSpPr>
            <a:spLocks noGrp="1"/>
          </p:cNvSpPr>
          <p:nvPr>
            <p:ph idx="14"/>
          </p:nvPr>
        </p:nvSpPr>
        <p:spPr/>
        <p:txBody>
          <a:bodyPr/>
          <a:lstStyle/>
          <a:p>
            <a:endParaRPr lang="en-US"/>
          </a:p>
        </p:txBody>
      </p:sp>
      <p:pic>
        <p:nvPicPr>
          <p:cNvPr id="1027"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 r="56520"/>
          <a:stretch/>
        </p:blipFill>
        <p:spPr bwMode="auto">
          <a:xfrm>
            <a:off x="457200" y="1520890"/>
            <a:ext cx="8058149" cy="4805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40265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administration</a:t>
            </a:r>
            <a:endParaRPr lang="en-US" dirty="0"/>
          </a:p>
        </p:txBody>
      </p:sp>
      <p:sp>
        <p:nvSpPr>
          <p:cNvPr id="3" name="Content Placeholder 2"/>
          <p:cNvSpPr>
            <a:spLocks noGrp="1"/>
          </p:cNvSpPr>
          <p:nvPr>
            <p:ph idx="1"/>
          </p:nvPr>
        </p:nvSpPr>
        <p:spPr>
          <a:xfrm>
            <a:off x="457200" y="2453950"/>
            <a:ext cx="8229600" cy="3564294"/>
          </a:xfrm>
        </p:spPr>
        <p:txBody>
          <a:bodyPr/>
          <a:lstStyle/>
          <a:p>
            <a:r>
              <a:rPr lang="en-US" dirty="0" smtClean="0"/>
              <a:t>Follow a systematic process</a:t>
            </a:r>
          </a:p>
          <a:p>
            <a:pPr lvl="1"/>
            <a:r>
              <a:rPr lang="en-US" dirty="0" smtClean="0"/>
              <a:t>Policy: should describe how to conduct investigation</a:t>
            </a:r>
          </a:p>
          <a:p>
            <a:pPr lvl="2"/>
            <a:r>
              <a:rPr lang="en-US" dirty="0" smtClean="0"/>
              <a:t>Interview victim(s), alleged perpetrator(s), all witnesses &amp; key parties</a:t>
            </a:r>
          </a:p>
          <a:p>
            <a:pPr lvl="3"/>
            <a:r>
              <a:rPr lang="en-US" dirty="0" smtClean="0"/>
              <a:t>Obtain written statements to add to Investigative Report</a:t>
            </a:r>
          </a:p>
          <a:p>
            <a:pPr lvl="2"/>
            <a:r>
              <a:rPr lang="en-US" dirty="0" smtClean="0"/>
              <a:t>Observations: Assess Resident(s), Circumstances of the Environment</a:t>
            </a:r>
          </a:p>
          <a:p>
            <a:pPr lvl="1"/>
            <a:r>
              <a:rPr lang="en-US" dirty="0" smtClean="0"/>
              <a:t>Were Policies/Processes followed?</a:t>
            </a:r>
          </a:p>
          <a:p>
            <a:r>
              <a:rPr lang="en-US" dirty="0" smtClean="0"/>
              <a:t>Ensure safety of residents – during &amp; after</a:t>
            </a:r>
          </a:p>
          <a:p>
            <a:pPr lvl="1"/>
            <a:r>
              <a:rPr lang="en-US" dirty="0" smtClean="0"/>
              <a:t>Appropriate response will be determined by your findings</a:t>
            </a:r>
          </a:p>
          <a:p>
            <a:pPr lvl="2"/>
            <a:r>
              <a:rPr lang="en-US" dirty="0" smtClean="0"/>
              <a:t>Interventions – protective &amp; preventive</a:t>
            </a:r>
          </a:p>
          <a:p>
            <a:pPr lvl="2"/>
            <a:r>
              <a:rPr lang="en-US" dirty="0" smtClean="0"/>
              <a:t>Opportunity for Staff Training </a:t>
            </a:r>
            <a:endParaRPr lang="en-US" dirty="0"/>
          </a:p>
        </p:txBody>
      </p:sp>
      <p:sp>
        <p:nvSpPr>
          <p:cNvPr id="4" name="Content Placeholder 3"/>
          <p:cNvSpPr>
            <a:spLocks noGrp="1"/>
          </p:cNvSpPr>
          <p:nvPr>
            <p:ph idx="13"/>
          </p:nvPr>
        </p:nvSpPr>
        <p:spPr>
          <a:xfrm>
            <a:off x="457200" y="1146081"/>
            <a:ext cx="8229600" cy="426786"/>
          </a:xfrm>
        </p:spPr>
        <p:txBody>
          <a:bodyPr/>
          <a:lstStyle/>
          <a:p>
            <a:r>
              <a:rPr lang="en-US" dirty="0" smtClean="0"/>
              <a:t>10125 reporting abuse, neglect, exploitation, and unusual incidents</a:t>
            </a:r>
            <a:endParaRPr lang="en-US" dirty="0"/>
          </a:p>
        </p:txBody>
      </p:sp>
      <p:sp>
        <p:nvSpPr>
          <p:cNvPr id="5" name="Content Placeholder 4"/>
          <p:cNvSpPr>
            <a:spLocks noGrp="1"/>
          </p:cNvSpPr>
          <p:nvPr>
            <p:ph idx="14"/>
          </p:nvPr>
        </p:nvSpPr>
        <p:spPr>
          <a:xfrm>
            <a:off x="457200" y="2083748"/>
            <a:ext cx="8229600" cy="603468"/>
          </a:xfrm>
        </p:spPr>
        <p:txBody>
          <a:bodyPr/>
          <a:lstStyle/>
          <a:p>
            <a:r>
              <a:rPr lang="en-US" b="1" dirty="0" smtClean="0"/>
              <a:t>Components of a Complete, Thorough Investigation</a:t>
            </a:r>
            <a:endParaRPr lang="en-US" dirty="0" smtClean="0"/>
          </a:p>
        </p:txBody>
      </p:sp>
    </p:spTree>
    <p:extLst>
      <p:ext uri="{BB962C8B-B14F-4D97-AF65-F5344CB8AC3E}">
        <p14:creationId xmlns:p14="http://schemas.microsoft.com/office/powerpoint/2010/main" val="2767820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administration</a:t>
            </a:r>
            <a:endParaRPr lang="en-US" dirty="0"/>
          </a:p>
        </p:txBody>
      </p:sp>
      <p:sp>
        <p:nvSpPr>
          <p:cNvPr id="3" name="Content Placeholder 2"/>
          <p:cNvSpPr>
            <a:spLocks noGrp="1"/>
          </p:cNvSpPr>
          <p:nvPr>
            <p:ph idx="1"/>
          </p:nvPr>
        </p:nvSpPr>
        <p:spPr>
          <a:xfrm>
            <a:off x="457200" y="2295329"/>
            <a:ext cx="8229600" cy="3564294"/>
          </a:xfrm>
        </p:spPr>
        <p:txBody>
          <a:bodyPr/>
          <a:lstStyle/>
          <a:p>
            <a:r>
              <a:rPr lang="en-US" dirty="0" smtClean="0"/>
              <a:t>Investigative Report</a:t>
            </a:r>
          </a:p>
          <a:p>
            <a:pPr lvl="1"/>
            <a:r>
              <a:rPr lang="en-US" dirty="0" smtClean="0"/>
              <a:t>Tells a story</a:t>
            </a:r>
          </a:p>
          <a:p>
            <a:pPr lvl="2"/>
            <a:r>
              <a:rPr lang="en-US" dirty="0" smtClean="0"/>
              <a:t>Summary of findings – </a:t>
            </a:r>
            <a:r>
              <a:rPr lang="en-US" i="1" dirty="0" smtClean="0"/>
              <a:t>who, what, when, where, how</a:t>
            </a:r>
          </a:p>
          <a:p>
            <a:pPr lvl="2"/>
            <a:r>
              <a:rPr lang="en-US" dirty="0" smtClean="0"/>
              <a:t>Includes written eyewitness statements </a:t>
            </a:r>
          </a:p>
          <a:p>
            <a:pPr lvl="2"/>
            <a:r>
              <a:rPr lang="en-US" dirty="0" smtClean="0"/>
              <a:t>Includes how protection of residents was ensured during &amp; after </a:t>
            </a:r>
          </a:p>
          <a:p>
            <a:pPr lvl="1"/>
            <a:r>
              <a:rPr lang="en-US" dirty="0" smtClean="0"/>
              <a:t>Gaps/Missing Information </a:t>
            </a:r>
            <a:r>
              <a:rPr lang="en-US" dirty="0" smtClean="0">
                <a:sym typeface="Wingdings" panose="05000000000000000000" pitchFamily="2" charset="2"/>
              </a:rPr>
              <a:t> need to investigate further</a:t>
            </a:r>
          </a:p>
          <a:p>
            <a:pPr lvl="1"/>
            <a:r>
              <a:rPr lang="en-US" dirty="0" smtClean="0">
                <a:sym typeface="Wingdings" panose="05000000000000000000" pitchFamily="2" charset="2"/>
              </a:rPr>
              <a:t>MPD involvement does not preclude conducting internal investigation (unless specifically directed to do so)</a:t>
            </a:r>
            <a:endParaRPr lang="en-US" dirty="0" smtClean="0"/>
          </a:p>
          <a:p>
            <a:r>
              <a:rPr lang="en-US" dirty="0" smtClean="0"/>
              <a:t>Post-Investigation Activity</a:t>
            </a:r>
          </a:p>
          <a:p>
            <a:pPr lvl="1"/>
            <a:r>
              <a:rPr lang="en-US" dirty="0" smtClean="0"/>
              <a:t>If no determination about what happened, need to put additional systems in place</a:t>
            </a:r>
          </a:p>
          <a:p>
            <a:pPr lvl="1"/>
            <a:r>
              <a:rPr lang="en-US" dirty="0" smtClean="0"/>
              <a:t>Collect data, Track &amp; Trend to evaluate your systems</a:t>
            </a:r>
          </a:p>
        </p:txBody>
      </p:sp>
      <p:sp>
        <p:nvSpPr>
          <p:cNvPr id="4" name="Content Placeholder 3"/>
          <p:cNvSpPr>
            <a:spLocks noGrp="1"/>
          </p:cNvSpPr>
          <p:nvPr>
            <p:ph idx="13"/>
          </p:nvPr>
        </p:nvSpPr>
        <p:spPr>
          <a:xfrm>
            <a:off x="457200" y="932688"/>
            <a:ext cx="8229600" cy="426786"/>
          </a:xfrm>
        </p:spPr>
        <p:txBody>
          <a:bodyPr/>
          <a:lstStyle/>
          <a:p>
            <a:r>
              <a:rPr lang="en-US" dirty="0" smtClean="0"/>
              <a:t>10125 reporting abuse, neglect, exploitation, and unusual incidents</a:t>
            </a:r>
            <a:endParaRPr lang="en-US" dirty="0"/>
          </a:p>
        </p:txBody>
      </p:sp>
      <p:sp>
        <p:nvSpPr>
          <p:cNvPr id="5" name="Content Placeholder 4"/>
          <p:cNvSpPr>
            <a:spLocks noGrp="1"/>
          </p:cNvSpPr>
          <p:nvPr>
            <p:ph idx="14"/>
          </p:nvPr>
        </p:nvSpPr>
        <p:spPr>
          <a:xfrm>
            <a:off x="457200" y="1850482"/>
            <a:ext cx="8229600" cy="603468"/>
          </a:xfrm>
        </p:spPr>
        <p:txBody>
          <a:bodyPr/>
          <a:lstStyle/>
          <a:p>
            <a:r>
              <a:rPr lang="en-US" b="1" dirty="0" smtClean="0"/>
              <a:t>Components of a Complete, Thorough Investigation</a:t>
            </a:r>
            <a:endParaRPr lang="en-US" dirty="0" smtClean="0"/>
          </a:p>
        </p:txBody>
      </p:sp>
    </p:spTree>
    <p:extLst>
      <p:ext uri="{BB962C8B-B14F-4D97-AF65-F5344CB8AC3E}">
        <p14:creationId xmlns:p14="http://schemas.microsoft.com/office/powerpoint/2010/main" val="117044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idx="13"/>
          </p:nvPr>
        </p:nvSpPr>
        <p:spPr/>
        <p:txBody>
          <a:bodyPr/>
          <a:lstStyle/>
          <a:p>
            <a:endParaRPr lang="en-US"/>
          </a:p>
        </p:txBody>
      </p:sp>
      <p:sp>
        <p:nvSpPr>
          <p:cNvPr id="5" name="Content Placeholder 4"/>
          <p:cNvSpPr>
            <a:spLocks noGrp="1"/>
          </p:cNvSpPr>
          <p:nvPr>
            <p:ph idx="14"/>
          </p:nvPr>
        </p:nvSpPr>
        <p:spPr/>
        <p:txBody>
          <a:bodyPr/>
          <a:lstStyle/>
          <a:p>
            <a:endParaRPr lang="en-US"/>
          </a:p>
        </p:txBody>
      </p:sp>
      <p:pic>
        <p:nvPicPr>
          <p:cNvPr id="1126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453991"/>
            <a:ext cx="8229600" cy="3332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49793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266"/>
            <a:ext cx="8229600" cy="774523"/>
          </a:xfrm>
        </p:spPr>
        <p:txBody>
          <a:bodyPr/>
          <a:lstStyle/>
          <a:p>
            <a:pPr algn="ctr"/>
            <a:r>
              <a:rPr lang="en-US" dirty="0" smtClean="0"/>
              <a:t>Scenario #1</a:t>
            </a:r>
            <a:endParaRPr lang="en-US" dirty="0"/>
          </a:p>
        </p:txBody>
      </p:sp>
      <p:sp>
        <p:nvSpPr>
          <p:cNvPr id="3" name="Content Placeholder 2"/>
          <p:cNvSpPr>
            <a:spLocks noGrp="1"/>
          </p:cNvSpPr>
          <p:nvPr>
            <p:ph idx="1"/>
          </p:nvPr>
        </p:nvSpPr>
        <p:spPr>
          <a:xfrm>
            <a:off x="0" y="783771"/>
            <a:ext cx="9041363" cy="3564294"/>
          </a:xfrm>
        </p:spPr>
        <p:txBody>
          <a:bodyPr/>
          <a:lstStyle/>
          <a:p>
            <a:r>
              <a:rPr lang="en-US" sz="1600" dirty="0" smtClean="0"/>
              <a:t>During an annual inspection, the Department learned that a resident of the ALR had been hospitalized after falling from a bed. Upon interview, the </a:t>
            </a:r>
            <a:r>
              <a:rPr lang="en-US" sz="1600" dirty="0"/>
              <a:t>ALA reported that </a:t>
            </a:r>
            <a:r>
              <a:rPr lang="en-US" sz="1600" dirty="0" smtClean="0"/>
              <a:t>four days earlier, around 8:30 AM, </a:t>
            </a:r>
            <a:r>
              <a:rPr lang="en-US" sz="1600" dirty="0"/>
              <a:t>the staff heard a "thump" from an upstairs bedroom. The ALA responded immediately and observed </a:t>
            </a:r>
            <a:r>
              <a:rPr lang="en-US" sz="1600" dirty="0" smtClean="0"/>
              <a:t>the resident </a:t>
            </a:r>
            <a:r>
              <a:rPr lang="en-US" sz="1600" dirty="0"/>
              <a:t>on the floor near </a:t>
            </a:r>
            <a:r>
              <a:rPr lang="en-US" sz="1600" dirty="0" smtClean="0"/>
              <a:t>his </a:t>
            </a:r>
            <a:r>
              <a:rPr lang="en-US" sz="1600" dirty="0"/>
              <a:t>bed. </a:t>
            </a:r>
            <a:r>
              <a:rPr lang="en-US" sz="1600" dirty="0" smtClean="0"/>
              <a:t>With </a:t>
            </a:r>
            <a:r>
              <a:rPr lang="en-US" sz="1600" dirty="0"/>
              <a:t>assistance from a HHA, the resident was placed back </a:t>
            </a:r>
            <a:r>
              <a:rPr lang="en-US" sz="1600" dirty="0" smtClean="0"/>
              <a:t>into </a:t>
            </a:r>
            <a:r>
              <a:rPr lang="en-US" sz="1600" dirty="0"/>
              <a:t>bed. </a:t>
            </a:r>
            <a:r>
              <a:rPr lang="en-US" sz="1600" dirty="0" smtClean="0"/>
              <a:t>After </a:t>
            </a:r>
            <a:r>
              <a:rPr lang="en-US" sz="1600" dirty="0"/>
              <a:t>complaining of pain and not wanting to be touched, EMS was </a:t>
            </a:r>
            <a:r>
              <a:rPr lang="en-US" sz="1600" dirty="0" smtClean="0"/>
              <a:t>called, approximately </a:t>
            </a:r>
            <a:r>
              <a:rPr lang="en-US" sz="1600" dirty="0"/>
              <a:t>two hours after the incident. </a:t>
            </a:r>
            <a:r>
              <a:rPr lang="en-US" sz="1600" dirty="0" smtClean="0"/>
              <a:t>The </a:t>
            </a:r>
            <a:r>
              <a:rPr lang="en-US" sz="1600" dirty="0"/>
              <a:t>resident was transported by EMS to a local hospital and diagnosed with a hip </a:t>
            </a:r>
            <a:r>
              <a:rPr lang="en-US" sz="1600" dirty="0" smtClean="0"/>
              <a:t>fracture.</a:t>
            </a:r>
          </a:p>
          <a:p>
            <a:r>
              <a:rPr lang="en-US" sz="1600" dirty="0" smtClean="0"/>
              <a:t>The </a:t>
            </a:r>
            <a:r>
              <a:rPr lang="en-US" sz="1600" dirty="0"/>
              <a:t>ALA stated that the fall was not witnessed, but the resident had a history of </a:t>
            </a:r>
            <a:r>
              <a:rPr lang="en-US" sz="1600" dirty="0" smtClean="0"/>
              <a:t>falls </a:t>
            </a:r>
            <a:r>
              <a:rPr lang="en-US" sz="1600" dirty="0"/>
              <a:t>from the bed. </a:t>
            </a:r>
            <a:r>
              <a:rPr lang="en-US" sz="1600" dirty="0" smtClean="0"/>
              <a:t>The resident </a:t>
            </a:r>
            <a:r>
              <a:rPr lang="en-US" sz="1600" dirty="0"/>
              <a:t>fell three (3) </a:t>
            </a:r>
            <a:r>
              <a:rPr lang="en-US" sz="1600" dirty="0" smtClean="0"/>
              <a:t>previous times since his admission 3 months ago by </a:t>
            </a:r>
            <a:r>
              <a:rPr lang="en-US" sz="1600" dirty="0"/>
              <a:t>"jumping over the bedrails." </a:t>
            </a:r>
            <a:r>
              <a:rPr lang="en-US" sz="1600" dirty="0" smtClean="0"/>
              <a:t>The </a:t>
            </a:r>
            <a:r>
              <a:rPr lang="en-US" sz="1600" dirty="0"/>
              <a:t>ALA </a:t>
            </a:r>
            <a:r>
              <a:rPr lang="en-US" sz="1600" dirty="0" smtClean="0"/>
              <a:t>stated that the </a:t>
            </a:r>
            <a:r>
              <a:rPr lang="en-US" sz="1600" dirty="0"/>
              <a:t>bedrails </a:t>
            </a:r>
            <a:r>
              <a:rPr lang="en-US" sz="1600" dirty="0" smtClean="0"/>
              <a:t>were kept </a:t>
            </a:r>
            <a:r>
              <a:rPr lang="en-US" sz="1600" dirty="0"/>
              <a:t>in an upright </a:t>
            </a:r>
            <a:r>
              <a:rPr lang="en-US" sz="1600" dirty="0" smtClean="0"/>
              <a:t>position to prevent him from falling out of bed and to promote bed mobility. Further </a:t>
            </a:r>
            <a:r>
              <a:rPr lang="en-US" sz="1600" dirty="0"/>
              <a:t>interview with the ALA revealed that the resident was non-ambulatory, but due to his mental status, would "jump out" of the bed thinking he could walk. </a:t>
            </a:r>
            <a:r>
              <a:rPr lang="en-US" sz="1600" dirty="0" smtClean="0"/>
              <a:t>He was often agitated and impulsive.  </a:t>
            </a:r>
            <a:endParaRPr lang="en-US" sz="1600" dirty="0"/>
          </a:p>
          <a:p>
            <a:r>
              <a:rPr lang="en-US" sz="1600" dirty="0" smtClean="0"/>
              <a:t>The resident’s bed </a:t>
            </a:r>
            <a:r>
              <a:rPr lang="en-US" sz="1600" dirty="0"/>
              <a:t>was observed to have rails on both sides. </a:t>
            </a:r>
            <a:r>
              <a:rPr lang="en-US" sz="1600" dirty="0" smtClean="0"/>
              <a:t>The </a:t>
            </a:r>
            <a:r>
              <a:rPr lang="en-US" sz="1600" dirty="0"/>
              <a:t>bedrails extended from the head to the foot of the bed. </a:t>
            </a:r>
            <a:r>
              <a:rPr lang="en-US" sz="1600" dirty="0" smtClean="0"/>
              <a:t>The </a:t>
            </a:r>
            <a:r>
              <a:rPr lang="en-US" sz="1600" dirty="0"/>
              <a:t>bed was observed at a height that could be lowered, and there </a:t>
            </a:r>
            <a:r>
              <a:rPr lang="en-US" sz="1600" dirty="0" smtClean="0"/>
              <a:t>was </a:t>
            </a:r>
            <a:r>
              <a:rPr lang="en-US" sz="1600" dirty="0"/>
              <a:t>no safety mat observed on the floor next the bed</a:t>
            </a:r>
            <a:r>
              <a:rPr lang="en-US" sz="1600" dirty="0" smtClean="0"/>
              <a:t>.</a:t>
            </a:r>
            <a:endParaRPr lang="en-US" sz="1600" dirty="0"/>
          </a:p>
          <a:p>
            <a:r>
              <a:rPr lang="en-US" sz="1600" dirty="0"/>
              <a:t>R</a:t>
            </a:r>
            <a:r>
              <a:rPr lang="en-US" sz="1600" dirty="0" smtClean="0"/>
              <a:t>eview </a:t>
            </a:r>
            <a:r>
              <a:rPr lang="en-US" sz="1600" dirty="0"/>
              <a:t>of the habilitation and clinical records showed no documented evidence of </a:t>
            </a:r>
            <a:r>
              <a:rPr lang="en-US" sz="1600" dirty="0" smtClean="0"/>
              <a:t>the resident’s </a:t>
            </a:r>
            <a:r>
              <a:rPr lang="en-US" sz="1600" dirty="0"/>
              <a:t>attempts to climb over the </a:t>
            </a:r>
            <a:r>
              <a:rPr lang="en-US" sz="1600" dirty="0" smtClean="0"/>
              <a:t>bed </a:t>
            </a:r>
            <a:r>
              <a:rPr lang="en-US" sz="1600" dirty="0"/>
              <a:t>and no evidence of any </a:t>
            </a:r>
            <a:r>
              <a:rPr lang="en-US" sz="1600" dirty="0" smtClean="0"/>
              <a:t>prior falls</a:t>
            </a:r>
            <a:r>
              <a:rPr lang="en-US" sz="1600" dirty="0"/>
              <a:t>.  </a:t>
            </a:r>
          </a:p>
          <a:p>
            <a:r>
              <a:rPr lang="en-US" sz="1600" dirty="0" smtClean="0"/>
              <a:t>Two additional residents were </a:t>
            </a:r>
            <a:r>
              <a:rPr lang="en-US" sz="1600" dirty="0"/>
              <a:t>observed laying in their hospital beds listening to music and watching TV. </a:t>
            </a:r>
            <a:r>
              <a:rPr lang="en-US" sz="1600" dirty="0" smtClean="0"/>
              <a:t>Both </a:t>
            </a:r>
            <a:r>
              <a:rPr lang="en-US" sz="1600" dirty="0"/>
              <a:t>sides of the beds were observed with raised rails that extended from the head to the foot of the bed. The ALA said, "The bed rails are always up when the residents' are in the bed". </a:t>
            </a:r>
            <a:r>
              <a:rPr lang="en-US" sz="1600" dirty="0" smtClean="0"/>
              <a:t>The </a:t>
            </a:r>
            <a:r>
              <a:rPr lang="en-US" sz="1600" dirty="0"/>
              <a:t>beds were at a height that could be </a:t>
            </a:r>
            <a:r>
              <a:rPr lang="en-US" sz="1600" dirty="0" smtClean="0"/>
              <a:t>lowered. </a:t>
            </a:r>
            <a:endParaRPr lang="en-US" sz="1600" dirty="0"/>
          </a:p>
        </p:txBody>
      </p:sp>
      <p:sp>
        <p:nvSpPr>
          <p:cNvPr id="4" name="Content Placeholder 3"/>
          <p:cNvSpPr>
            <a:spLocks noGrp="1"/>
          </p:cNvSpPr>
          <p:nvPr>
            <p:ph idx="13"/>
          </p:nvPr>
        </p:nvSpPr>
        <p:spPr>
          <a:xfrm>
            <a:off x="457200" y="1146081"/>
            <a:ext cx="8229600" cy="426786"/>
          </a:xfrm>
        </p:spPr>
        <p:txBody>
          <a:bodyPr/>
          <a:lstStyle/>
          <a:p>
            <a:endParaRPr lang="en-US" dirty="0"/>
          </a:p>
        </p:txBody>
      </p:sp>
      <p:sp>
        <p:nvSpPr>
          <p:cNvPr id="5" name="Content Placeholder 4"/>
          <p:cNvSpPr>
            <a:spLocks noGrp="1"/>
          </p:cNvSpPr>
          <p:nvPr>
            <p:ph idx="14"/>
          </p:nvPr>
        </p:nvSpPr>
        <p:spPr>
          <a:xfrm>
            <a:off x="457200" y="2083748"/>
            <a:ext cx="8229600" cy="603468"/>
          </a:xfrm>
        </p:spPr>
        <p:txBody>
          <a:bodyPr/>
          <a:lstStyle/>
          <a:p>
            <a:endParaRPr lang="en-US" dirty="0" smtClean="0"/>
          </a:p>
        </p:txBody>
      </p:sp>
    </p:spTree>
    <p:extLst>
      <p:ext uri="{BB962C8B-B14F-4D97-AF65-F5344CB8AC3E}">
        <p14:creationId xmlns:p14="http://schemas.microsoft.com/office/powerpoint/2010/main" val="1170444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Resident rights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0314" y="1741714"/>
            <a:ext cx="4234543" cy="4441373"/>
          </a:xfrm>
        </p:spPr>
      </p:pic>
      <p:sp>
        <p:nvSpPr>
          <p:cNvPr id="4" name="Content Placeholder 3"/>
          <p:cNvSpPr>
            <a:spLocks noGrp="1"/>
          </p:cNvSpPr>
          <p:nvPr>
            <p:ph idx="13"/>
          </p:nvPr>
        </p:nvSpPr>
        <p:spPr/>
        <p:txBody>
          <a:bodyPr/>
          <a:lstStyle/>
          <a:p>
            <a:endParaRPr lang="en-US"/>
          </a:p>
        </p:txBody>
      </p:sp>
      <p:sp>
        <p:nvSpPr>
          <p:cNvPr id="5" name="Content Placeholder 4"/>
          <p:cNvSpPr>
            <a:spLocks noGrp="1"/>
          </p:cNvSpPr>
          <p:nvPr>
            <p:ph idx="14"/>
          </p:nvPr>
        </p:nvSpPr>
        <p:spPr/>
        <p:txBody>
          <a:bodyPr/>
          <a:lstStyle/>
          <a:p>
            <a:endParaRPr lang="en-US" dirty="0"/>
          </a:p>
        </p:txBody>
      </p:sp>
    </p:spTree>
    <p:extLst>
      <p:ext uri="{BB962C8B-B14F-4D97-AF65-F5344CB8AC3E}">
        <p14:creationId xmlns:p14="http://schemas.microsoft.com/office/powerpoint/2010/main" val="94368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Resident rights</a:t>
            </a:r>
          </a:p>
        </p:txBody>
      </p:sp>
      <p:sp>
        <p:nvSpPr>
          <p:cNvPr id="3" name="Content Placeholder 2"/>
          <p:cNvSpPr>
            <a:spLocks noGrp="1"/>
          </p:cNvSpPr>
          <p:nvPr>
            <p:ph idx="1"/>
          </p:nvPr>
        </p:nvSpPr>
        <p:spPr>
          <a:xfrm>
            <a:off x="457200" y="2427429"/>
            <a:ext cx="8229600" cy="2592535"/>
          </a:xfrm>
        </p:spPr>
        <p:txBody>
          <a:bodyPr/>
          <a:lstStyle/>
          <a:p>
            <a:r>
              <a:rPr lang="en-US" dirty="0"/>
              <a:t>10109.03: Resident has the right to view a copy of the ALR policies and procedures required by the regulations, upon his or her demand.  </a:t>
            </a:r>
            <a:endParaRPr lang="en-US" i="1" dirty="0"/>
          </a:p>
          <a:p>
            <a:r>
              <a:rPr lang="en-US" dirty="0"/>
              <a:t>10109.04: (a)&amp;(b) Residents have right to hold resident group meetings and invite family to the meetings.  (c) ALR must designate a staff member to liaison between the resident group and the ALR.</a:t>
            </a:r>
          </a:p>
          <a:p>
            <a:r>
              <a:rPr lang="en-US" dirty="0"/>
              <a:t>10109.05: Resident group’s written complaints/grievances/requests concerning issues of resident care or life must receive prompt response.</a:t>
            </a:r>
          </a:p>
          <a:p>
            <a:r>
              <a:rPr lang="en-US" dirty="0"/>
              <a:t>10109.06: ALR to demonstrate that it has responded to resident group’s complaint/grievance/request.  Rules do not imply that ALR must implement every request. </a:t>
            </a:r>
          </a:p>
          <a:p>
            <a:r>
              <a:rPr lang="en-US" dirty="0"/>
              <a:t>10109.07: Staff, family members, visitors, and other guests may attend resident group meetings only at the group’s invitation. (Does not prevent surrogate from attending with, or in place of, the resident.) </a:t>
            </a:r>
          </a:p>
        </p:txBody>
      </p:sp>
      <p:sp>
        <p:nvSpPr>
          <p:cNvPr id="4" name="Content Placeholder 3"/>
          <p:cNvSpPr>
            <a:spLocks noGrp="1"/>
          </p:cNvSpPr>
          <p:nvPr>
            <p:ph idx="13"/>
          </p:nvPr>
        </p:nvSpPr>
        <p:spPr>
          <a:xfrm>
            <a:off x="457200" y="1146080"/>
            <a:ext cx="8229600" cy="426786"/>
          </a:xfrm>
        </p:spPr>
        <p:txBody>
          <a:bodyPr/>
          <a:lstStyle/>
          <a:p>
            <a:r>
              <a:rPr lang="en-US" dirty="0"/>
              <a:t>10109 resident’s rights and quality of life</a:t>
            </a:r>
          </a:p>
        </p:txBody>
      </p:sp>
      <p:sp>
        <p:nvSpPr>
          <p:cNvPr id="5" name="Content Placeholder 4"/>
          <p:cNvSpPr>
            <a:spLocks noGrp="1"/>
          </p:cNvSpPr>
          <p:nvPr>
            <p:ph idx="14"/>
          </p:nvPr>
        </p:nvSpPr>
        <p:spPr>
          <a:xfrm>
            <a:off x="457200" y="1685551"/>
            <a:ext cx="8229600" cy="931786"/>
          </a:xfrm>
        </p:spPr>
        <p:txBody>
          <a:bodyPr anchor="t"/>
          <a:lstStyle/>
          <a:p>
            <a:r>
              <a:rPr lang="en-US" b="1" dirty="0"/>
              <a:t>Purpose</a:t>
            </a:r>
            <a:r>
              <a:rPr lang="en-US" dirty="0"/>
              <a:t>:  </a:t>
            </a:r>
            <a:r>
              <a:rPr lang="en-US" i="1" dirty="0"/>
              <a:t>To promote and facilitate resident self-determination through support of resident choice and agency, and ALR transparency.</a:t>
            </a:r>
          </a:p>
        </p:txBody>
      </p:sp>
    </p:spTree>
    <p:extLst>
      <p:ext uri="{BB962C8B-B14F-4D97-AF65-F5344CB8AC3E}">
        <p14:creationId xmlns:p14="http://schemas.microsoft.com/office/powerpoint/2010/main" val="42413483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Resident rights</a:t>
            </a:r>
            <a:endParaRPr lang="en-US" dirty="0"/>
          </a:p>
        </p:txBody>
      </p:sp>
      <p:sp>
        <p:nvSpPr>
          <p:cNvPr id="4" name="Content Placeholder 3"/>
          <p:cNvSpPr>
            <a:spLocks noGrp="1"/>
          </p:cNvSpPr>
          <p:nvPr>
            <p:ph idx="13"/>
          </p:nvPr>
        </p:nvSpPr>
        <p:spPr/>
        <p:txBody>
          <a:bodyPr/>
          <a:lstStyle/>
          <a:p>
            <a:r>
              <a:rPr lang="en-US" dirty="0" smtClean="0"/>
              <a:t>10115 discharge and transfer</a:t>
            </a:r>
            <a:endParaRPr lang="en-US" dirty="0"/>
          </a:p>
        </p:txBody>
      </p:sp>
      <p:sp>
        <p:nvSpPr>
          <p:cNvPr id="5" name="Content Placeholder 4"/>
          <p:cNvSpPr>
            <a:spLocks noGrp="1"/>
          </p:cNvSpPr>
          <p:nvPr>
            <p:ph idx="14"/>
          </p:nvPr>
        </p:nvSpPr>
        <p:spPr>
          <a:xfrm>
            <a:off x="457200" y="2009377"/>
            <a:ext cx="8229600" cy="1694876"/>
          </a:xfrm>
        </p:spPr>
        <p:txBody>
          <a:bodyPr/>
          <a:lstStyle/>
          <a:p>
            <a:r>
              <a:rPr lang="en-US" b="1" dirty="0" smtClean="0"/>
              <a:t>Purpose</a:t>
            </a:r>
            <a:r>
              <a:rPr lang="en-US" dirty="0" smtClean="0"/>
              <a:t>: </a:t>
            </a:r>
            <a:r>
              <a:rPr lang="en-US" i="1" dirty="0" smtClean="0"/>
              <a:t>To clarify the grounds and procedures for involuntary discharge.</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75453" y="2416629"/>
            <a:ext cx="5066523" cy="3788227"/>
          </a:xfrm>
        </p:spPr>
      </p:pic>
    </p:spTree>
    <p:extLst>
      <p:ext uri="{BB962C8B-B14F-4D97-AF65-F5344CB8AC3E}">
        <p14:creationId xmlns:p14="http://schemas.microsoft.com/office/powerpoint/2010/main" val="41782733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idx="13"/>
          </p:nvPr>
        </p:nvSpPr>
        <p:spPr/>
        <p:txBody>
          <a:bodyPr/>
          <a:lstStyle/>
          <a:p>
            <a:endParaRPr lang="en-US"/>
          </a:p>
        </p:txBody>
      </p:sp>
      <p:sp>
        <p:nvSpPr>
          <p:cNvPr id="5" name="Content Placeholder 4"/>
          <p:cNvSpPr>
            <a:spLocks noGrp="1"/>
          </p:cNvSpPr>
          <p:nvPr>
            <p:ph idx="14"/>
          </p:nvPr>
        </p:nvSpPr>
        <p:spPr/>
        <p:txBody>
          <a:bodyPr/>
          <a:lstStyle/>
          <a:p>
            <a:endParaRPr lang="en-US"/>
          </a:p>
        </p:txBody>
      </p:sp>
      <p:pic>
        <p:nvPicPr>
          <p:cNvPr id="1229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40767" y="970384"/>
            <a:ext cx="4963886" cy="5085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59188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211" y="111393"/>
            <a:ext cx="8229600" cy="774523"/>
          </a:xfrm>
        </p:spPr>
        <p:txBody>
          <a:bodyPr>
            <a:noAutofit/>
          </a:bodyPr>
          <a:lstStyle/>
          <a:p>
            <a:pPr algn="ctr"/>
            <a:r>
              <a:rPr lang="en-US" sz="2400" dirty="0"/>
              <a:t>PROCEDURAL REQUIREMENTS </a:t>
            </a:r>
            <a:r>
              <a:rPr lang="en-US" sz="2400" dirty="0" smtClean="0"/>
              <a:t>FOR THE </a:t>
            </a:r>
            <a:r>
              <a:rPr lang="en-US" sz="2400" dirty="0"/>
              <a:t>TRANSFER, DISCHARGE OR </a:t>
            </a:r>
            <a:r>
              <a:rPr lang="en-US" sz="2400" dirty="0" smtClean="0"/>
              <a:t>RELOCATION OF </a:t>
            </a:r>
            <a:r>
              <a:rPr lang="en-US" sz="2400" dirty="0"/>
              <a:t>RESIDENTS</a:t>
            </a:r>
          </a:p>
        </p:txBody>
      </p:sp>
      <p:sp>
        <p:nvSpPr>
          <p:cNvPr id="3" name="Content Placeholder 2"/>
          <p:cNvSpPr txBox="1">
            <a:spLocks/>
          </p:cNvSpPr>
          <p:nvPr/>
        </p:nvSpPr>
        <p:spPr>
          <a:xfrm>
            <a:off x="457200" y="2006082"/>
            <a:ext cx="8229600" cy="419628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n-US" sz="2400" dirty="0" smtClean="0"/>
          </a:p>
        </p:txBody>
      </p:sp>
      <p:sp>
        <p:nvSpPr>
          <p:cNvPr id="14" name="Round Single Corner Rectangle 8"/>
          <p:cNvSpPr/>
          <p:nvPr/>
        </p:nvSpPr>
        <p:spPr>
          <a:xfrm>
            <a:off x="783771" y="4248696"/>
            <a:ext cx="3746240" cy="14243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latin typeface="Arial" panose="020B0604020202020204" pitchFamily="34" charset="0"/>
                <a:cs typeface="Arial" panose="020B0604020202020204" pitchFamily="34" charset="0"/>
              </a:rPr>
              <a:t>Communication </a:t>
            </a:r>
            <a:r>
              <a:rPr lang="en-US" sz="2100" kern="1200" dirty="0" err="1" smtClean="0">
                <a:latin typeface="Arial" panose="020B0604020202020204" pitchFamily="34" charset="0"/>
                <a:cs typeface="Arial" panose="020B0604020202020204" pitchFamily="34" charset="0"/>
              </a:rPr>
              <a:t>lan</a:t>
            </a:r>
            <a:endParaRPr lang="en-US" sz="2100" kern="12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430" y="1510685"/>
            <a:ext cx="7389845" cy="503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5" y="2014538"/>
            <a:ext cx="9226550"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20558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211" y="111393"/>
            <a:ext cx="8229600" cy="774523"/>
          </a:xfrm>
        </p:spPr>
        <p:txBody>
          <a:bodyPr>
            <a:noAutofit/>
          </a:bodyPr>
          <a:lstStyle/>
          <a:p>
            <a:pPr algn="ctr"/>
            <a:r>
              <a:rPr lang="en-US" sz="2400" dirty="0"/>
              <a:t>PROCEDURAL REQUIREMENTS </a:t>
            </a:r>
            <a:r>
              <a:rPr lang="en-US" sz="2400" dirty="0" smtClean="0"/>
              <a:t>FOR THE </a:t>
            </a:r>
            <a:r>
              <a:rPr lang="en-US" sz="2400" dirty="0"/>
              <a:t>TRANSFER, DISCHARGE OR </a:t>
            </a:r>
            <a:r>
              <a:rPr lang="en-US" sz="2400" dirty="0" smtClean="0"/>
              <a:t>RELOCATION OF </a:t>
            </a:r>
            <a:r>
              <a:rPr lang="en-US" sz="2400" dirty="0"/>
              <a:t>RESIDENTS</a:t>
            </a:r>
          </a:p>
        </p:txBody>
      </p:sp>
      <p:sp>
        <p:nvSpPr>
          <p:cNvPr id="3" name="Content Placeholder 2"/>
          <p:cNvSpPr txBox="1">
            <a:spLocks/>
          </p:cNvSpPr>
          <p:nvPr/>
        </p:nvSpPr>
        <p:spPr>
          <a:xfrm>
            <a:off x="457200" y="2006082"/>
            <a:ext cx="8229600" cy="419628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n-US" sz="2400" dirty="0" smtClean="0"/>
          </a:p>
        </p:txBody>
      </p:sp>
      <p:sp>
        <p:nvSpPr>
          <p:cNvPr id="14" name="Round Single Corner Rectangle 8"/>
          <p:cNvSpPr/>
          <p:nvPr/>
        </p:nvSpPr>
        <p:spPr>
          <a:xfrm>
            <a:off x="783771" y="4248696"/>
            <a:ext cx="3746240" cy="14243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latin typeface="Arial" panose="020B0604020202020204" pitchFamily="34" charset="0"/>
                <a:cs typeface="Arial" panose="020B0604020202020204" pitchFamily="34" charset="0"/>
              </a:rPr>
              <a:t>Communication </a:t>
            </a:r>
            <a:r>
              <a:rPr lang="en-US" sz="2100" kern="1200" dirty="0" err="1" smtClean="0">
                <a:latin typeface="Arial" panose="020B0604020202020204" pitchFamily="34" charset="0"/>
                <a:cs typeface="Arial" panose="020B0604020202020204" pitchFamily="34" charset="0"/>
              </a:rPr>
              <a:t>lan</a:t>
            </a:r>
            <a:endParaRPr lang="en-US" sz="2100" kern="12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155" y="1250302"/>
            <a:ext cx="7389845" cy="503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 y="1271588"/>
            <a:ext cx="9226550" cy="431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91617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211" y="111393"/>
            <a:ext cx="8229600" cy="774523"/>
          </a:xfrm>
        </p:spPr>
        <p:txBody>
          <a:bodyPr>
            <a:noAutofit/>
          </a:bodyPr>
          <a:lstStyle/>
          <a:p>
            <a:pPr algn="ctr"/>
            <a:r>
              <a:rPr lang="en-US" sz="2400" dirty="0"/>
              <a:t>PROCEDURAL REQUIREMENTS </a:t>
            </a:r>
            <a:r>
              <a:rPr lang="en-US" sz="2400" dirty="0" smtClean="0"/>
              <a:t>FOR THE </a:t>
            </a:r>
            <a:r>
              <a:rPr lang="en-US" sz="2400" dirty="0"/>
              <a:t>TRANSFER, DISCHARGE OR </a:t>
            </a:r>
            <a:r>
              <a:rPr lang="en-US" sz="2400" dirty="0" smtClean="0"/>
              <a:t>RELOCATION OF </a:t>
            </a:r>
            <a:r>
              <a:rPr lang="en-US" sz="2400" dirty="0"/>
              <a:t>RESIDENTS</a:t>
            </a:r>
          </a:p>
        </p:txBody>
      </p:sp>
      <p:sp>
        <p:nvSpPr>
          <p:cNvPr id="3" name="Content Placeholder 2"/>
          <p:cNvSpPr txBox="1">
            <a:spLocks/>
          </p:cNvSpPr>
          <p:nvPr/>
        </p:nvSpPr>
        <p:spPr>
          <a:xfrm>
            <a:off x="457200" y="2006082"/>
            <a:ext cx="8229600" cy="419628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n-US" sz="2400" dirty="0" smtClean="0"/>
          </a:p>
        </p:txBody>
      </p:sp>
      <p:sp>
        <p:nvSpPr>
          <p:cNvPr id="14" name="Round Single Corner Rectangle 8"/>
          <p:cNvSpPr/>
          <p:nvPr/>
        </p:nvSpPr>
        <p:spPr>
          <a:xfrm>
            <a:off x="783771" y="4248696"/>
            <a:ext cx="3746240" cy="14243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latin typeface="Arial" panose="020B0604020202020204" pitchFamily="34" charset="0"/>
                <a:cs typeface="Arial" panose="020B0604020202020204" pitchFamily="34" charset="0"/>
              </a:rPr>
              <a:t>Communication </a:t>
            </a:r>
            <a:r>
              <a:rPr lang="en-US" sz="2100" kern="1200" dirty="0" err="1" smtClean="0">
                <a:latin typeface="Arial" panose="020B0604020202020204" pitchFamily="34" charset="0"/>
                <a:cs typeface="Arial" panose="020B0604020202020204" pitchFamily="34" charset="0"/>
              </a:rPr>
              <a:t>lan</a:t>
            </a:r>
            <a:endParaRPr lang="en-US" sz="2100" kern="12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155" y="1250302"/>
            <a:ext cx="7389845" cy="503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 y="1797050"/>
            <a:ext cx="9226550" cy="326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88300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211" y="111393"/>
            <a:ext cx="8229600" cy="774523"/>
          </a:xfrm>
        </p:spPr>
        <p:txBody>
          <a:bodyPr>
            <a:noAutofit/>
          </a:bodyPr>
          <a:lstStyle/>
          <a:p>
            <a:pPr algn="ctr"/>
            <a:r>
              <a:rPr lang="en-US" sz="2400" dirty="0"/>
              <a:t>PROCEDURAL REQUIREMENTS </a:t>
            </a:r>
            <a:r>
              <a:rPr lang="en-US" sz="2400" dirty="0" smtClean="0"/>
              <a:t>FOR THE </a:t>
            </a:r>
            <a:r>
              <a:rPr lang="en-US" sz="2400" dirty="0"/>
              <a:t>TRANSFER, DISCHARGE OR </a:t>
            </a:r>
            <a:r>
              <a:rPr lang="en-US" sz="2400" dirty="0" smtClean="0"/>
              <a:t>RELOCATION OF </a:t>
            </a:r>
            <a:r>
              <a:rPr lang="en-US" sz="2400" dirty="0"/>
              <a:t>RESIDENTS</a:t>
            </a:r>
          </a:p>
        </p:txBody>
      </p:sp>
      <p:sp>
        <p:nvSpPr>
          <p:cNvPr id="3" name="Content Placeholder 2"/>
          <p:cNvSpPr txBox="1">
            <a:spLocks/>
          </p:cNvSpPr>
          <p:nvPr/>
        </p:nvSpPr>
        <p:spPr>
          <a:xfrm>
            <a:off x="457200" y="2006082"/>
            <a:ext cx="8229600" cy="419628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n-US" sz="2400" dirty="0" smtClean="0"/>
          </a:p>
        </p:txBody>
      </p:sp>
      <p:sp>
        <p:nvSpPr>
          <p:cNvPr id="14" name="Round Single Corner Rectangle 8"/>
          <p:cNvSpPr/>
          <p:nvPr/>
        </p:nvSpPr>
        <p:spPr>
          <a:xfrm>
            <a:off x="783771" y="4248696"/>
            <a:ext cx="3746240" cy="14243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latin typeface="Arial" panose="020B0604020202020204" pitchFamily="34" charset="0"/>
                <a:cs typeface="Arial" panose="020B0604020202020204" pitchFamily="34" charset="0"/>
              </a:rPr>
              <a:t>Communication </a:t>
            </a:r>
            <a:r>
              <a:rPr lang="en-US" sz="2100" kern="1200" dirty="0" err="1" smtClean="0">
                <a:latin typeface="Arial" panose="020B0604020202020204" pitchFamily="34" charset="0"/>
                <a:cs typeface="Arial" panose="020B0604020202020204" pitchFamily="34" charset="0"/>
              </a:rPr>
              <a:t>lan</a:t>
            </a:r>
            <a:endParaRPr lang="en-US" sz="2100" kern="12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840" y="1856792"/>
            <a:ext cx="7389845" cy="503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 y="2527300"/>
            <a:ext cx="9226550"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4224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Services provided</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8943" y="2009377"/>
            <a:ext cx="6607627" cy="4097509"/>
          </a:xfrm>
        </p:spPr>
      </p:pic>
      <p:sp>
        <p:nvSpPr>
          <p:cNvPr id="4" name="Content Placeholder 3"/>
          <p:cNvSpPr>
            <a:spLocks noGrp="1"/>
          </p:cNvSpPr>
          <p:nvPr>
            <p:ph idx="13"/>
          </p:nvPr>
        </p:nvSpPr>
        <p:spPr/>
        <p:txBody>
          <a:bodyPr/>
          <a:lstStyle/>
          <a:p>
            <a:endParaRPr lang="en-US"/>
          </a:p>
        </p:txBody>
      </p:sp>
      <p:sp>
        <p:nvSpPr>
          <p:cNvPr id="5" name="Content Placeholder 4"/>
          <p:cNvSpPr>
            <a:spLocks noGrp="1"/>
          </p:cNvSpPr>
          <p:nvPr>
            <p:ph idx="14"/>
          </p:nvPr>
        </p:nvSpPr>
        <p:spPr/>
        <p:txBody>
          <a:bodyPr/>
          <a:lstStyle/>
          <a:p>
            <a:endParaRPr lang="en-US"/>
          </a:p>
        </p:txBody>
      </p:sp>
    </p:spTree>
    <p:extLst>
      <p:ext uri="{BB962C8B-B14F-4D97-AF65-F5344CB8AC3E}">
        <p14:creationId xmlns:p14="http://schemas.microsoft.com/office/powerpoint/2010/main" val="2517552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26" y="59951"/>
            <a:ext cx="8229600" cy="774523"/>
          </a:xfrm>
        </p:spPr>
        <p:txBody>
          <a:bodyPr>
            <a:normAutofit/>
          </a:bodyPr>
          <a:lstStyle/>
          <a:p>
            <a:pPr algn="ctr"/>
            <a:r>
              <a:rPr lang="en-US" sz="4400" cap="none" dirty="0" smtClean="0">
                <a:solidFill>
                  <a:prstClr val="black"/>
                </a:solidFill>
                <a:latin typeface="Times New Roman" panose="02020603050405020304" pitchFamily="18" charset="0"/>
                <a:cs typeface="Times New Roman" panose="02020603050405020304" pitchFamily="18" charset="0"/>
              </a:rPr>
              <a:t>Regulatory Roadmap</a:t>
            </a:r>
            <a:endParaRPr lang="en-US" sz="4000" dirty="0"/>
          </a:p>
        </p:txBody>
      </p:sp>
      <p:sp>
        <p:nvSpPr>
          <p:cNvPr id="3" name="Content Placeholder 2"/>
          <p:cNvSpPr>
            <a:spLocks noGrp="1"/>
          </p:cNvSpPr>
          <p:nvPr>
            <p:ph idx="1"/>
          </p:nvPr>
        </p:nvSpPr>
        <p:spPr/>
        <p:txBody>
          <a:bodyPr/>
          <a:lstStyle/>
          <a:p>
            <a:pPr marL="0" indent="0" algn="ctr">
              <a:buNone/>
            </a:pPr>
            <a:endParaRPr lang="en-US" sz="2400" dirty="0" smtClean="0"/>
          </a:p>
          <a:p>
            <a:pPr marL="0" indent="0">
              <a:spcBef>
                <a:spcPts val="0"/>
              </a:spcBef>
              <a:buNone/>
            </a:pPr>
            <a:endParaRPr lang="en-US" sz="2000" dirty="0"/>
          </a:p>
          <a:p>
            <a:pPr marL="0" indent="0">
              <a:spcBef>
                <a:spcPts val="0"/>
              </a:spcBef>
              <a:buNone/>
            </a:pPr>
            <a:endParaRPr lang="en-US" sz="2400" dirty="0"/>
          </a:p>
        </p:txBody>
      </p:sp>
      <p:sp>
        <p:nvSpPr>
          <p:cNvPr id="5" name="Content Placeholder 4"/>
          <p:cNvSpPr>
            <a:spLocks noGrp="1"/>
          </p:cNvSpPr>
          <p:nvPr>
            <p:ph idx="13"/>
          </p:nvPr>
        </p:nvSpPr>
        <p:spPr>
          <a:xfrm>
            <a:off x="457200" y="763526"/>
            <a:ext cx="8229600" cy="66898"/>
          </a:xfrm>
        </p:spPr>
        <p:txBody>
          <a:bodyPr/>
          <a:lstStyle/>
          <a:p>
            <a:endParaRPr lang="en-US" dirty="0"/>
          </a:p>
        </p:txBody>
      </p:sp>
      <p:sp>
        <p:nvSpPr>
          <p:cNvPr id="6" name="Content Placeholder 5"/>
          <p:cNvSpPr>
            <a:spLocks noGrp="1"/>
          </p:cNvSpPr>
          <p:nvPr>
            <p:ph idx="14"/>
          </p:nvPr>
        </p:nvSpPr>
        <p:spPr>
          <a:xfrm>
            <a:off x="457200" y="830424"/>
            <a:ext cx="8229600" cy="5047861"/>
          </a:xfrm>
        </p:spPr>
        <p:txBody>
          <a:bodyPr/>
          <a:lstStyle/>
          <a:p>
            <a:r>
              <a:rPr lang="en-US" sz="2400" dirty="0" smtClean="0">
                <a:effectLst>
                  <a:outerShdw blurRad="38100" dist="38100" dir="2700000" algn="tl">
                    <a:srgbClr val="000000">
                      <a:alpha val="43137"/>
                    </a:srgbClr>
                  </a:outerShdw>
                </a:effectLst>
              </a:rPr>
              <a:t>Review Local Data</a:t>
            </a:r>
          </a:p>
          <a:p>
            <a:pPr marL="742950" lvl="1" indent="-285750">
              <a:buFont typeface="Courier New" panose="02070309020205020404" pitchFamily="49" charset="0"/>
              <a:buChar char="o"/>
            </a:pPr>
            <a:r>
              <a:rPr lang="en-US" sz="2000" dirty="0"/>
              <a:t>	</a:t>
            </a:r>
            <a:r>
              <a:rPr lang="en-US" sz="2000" dirty="0" smtClean="0"/>
              <a:t>Within Context of National trends		</a:t>
            </a:r>
          </a:p>
          <a:p>
            <a:pPr marL="742950" lvl="1" indent="-285750">
              <a:buFont typeface="Courier New" panose="02070309020205020404" pitchFamily="49" charset="0"/>
              <a:buChar char="o"/>
            </a:pPr>
            <a:r>
              <a:rPr lang="en-US" sz="2000" dirty="0"/>
              <a:t>	</a:t>
            </a:r>
            <a:r>
              <a:rPr lang="en-US" sz="2000" dirty="0" smtClean="0"/>
              <a:t>Within Context of Rulemaking</a:t>
            </a:r>
          </a:p>
          <a:p>
            <a:endParaRPr lang="en-US" dirty="0" smtClean="0"/>
          </a:p>
          <a:p>
            <a:r>
              <a:rPr lang="en-US" sz="2400" dirty="0" smtClean="0">
                <a:effectLst>
                  <a:outerShdw blurRad="38100" dist="38100" dir="2700000" algn="tl">
                    <a:srgbClr val="000000">
                      <a:alpha val="43137"/>
                    </a:srgbClr>
                  </a:outerShdw>
                </a:effectLst>
              </a:rPr>
              <a:t>Industry Challenges</a:t>
            </a:r>
          </a:p>
          <a:p>
            <a:pPr marL="800100" lvl="1" indent="-342900">
              <a:buFont typeface="Courier New" panose="02070309020205020404" pitchFamily="49" charset="0"/>
              <a:buChar char="o"/>
            </a:pPr>
            <a:r>
              <a:rPr lang="en-US" sz="2000" dirty="0" smtClean="0"/>
              <a:t>Aging in Place vs. Balance of Risk/Rights</a:t>
            </a:r>
          </a:p>
          <a:p>
            <a:pPr marL="800100" lvl="1" indent="-342900">
              <a:buFont typeface="Courier New" panose="02070309020205020404" pitchFamily="49" charset="0"/>
              <a:buChar char="o"/>
            </a:pPr>
            <a:r>
              <a:rPr lang="en-US" sz="2000" dirty="0" smtClean="0"/>
              <a:t>Flexibility vs. Resident Protections</a:t>
            </a:r>
          </a:p>
          <a:p>
            <a:pPr marL="1485900" lvl="2" indent="-342900">
              <a:buFont typeface="Courier New" panose="02070309020205020404" pitchFamily="49" charset="0"/>
              <a:buChar char="o"/>
            </a:pPr>
            <a:r>
              <a:rPr lang="en-US" sz="1800" i="1" dirty="0" smtClean="0"/>
              <a:t>Terms of Admissions, Discharges, Services Provided</a:t>
            </a:r>
          </a:p>
          <a:p>
            <a:pPr marL="800100" lvl="1" indent="-342900">
              <a:buFont typeface="Courier New" panose="02070309020205020404" pitchFamily="49" charset="0"/>
              <a:buChar char="o"/>
            </a:pPr>
            <a:r>
              <a:rPr lang="en-US" sz="2000" dirty="0" smtClean="0"/>
              <a:t>Consumer Expectations</a:t>
            </a:r>
            <a:endParaRPr lang="en-US" sz="2000" dirty="0"/>
          </a:p>
          <a:p>
            <a:endParaRPr lang="en-US" sz="2000" dirty="0"/>
          </a:p>
          <a:p>
            <a:r>
              <a:rPr lang="en-US" sz="2400" dirty="0" smtClean="0">
                <a:effectLst>
                  <a:outerShdw blurRad="38100" dist="38100" dir="2700000" algn="tl">
                    <a:srgbClr val="000000">
                      <a:alpha val="43137"/>
                    </a:srgbClr>
                  </a:outerShdw>
                </a:effectLst>
              </a:rPr>
              <a:t>The New Rulemaking</a:t>
            </a:r>
          </a:p>
          <a:p>
            <a:pPr marL="800100" lvl="1" indent="-342900">
              <a:buFont typeface="Courier New" panose="02070309020205020404" pitchFamily="49" charset="0"/>
              <a:buChar char="o"/>
            </a:pPr>
            <a:r>
              <a:rPr lang="en-US" sz="2000" dirty="0" smtClean="0"/>
              <a:t>Rulemaking Process</a:t>
            </a:r>
          </a:p>
          <a:p>
            <a:pPr marL="800100" lvl="1" indent="-342900">
              <a:buFont typeface="Courier New" panose="02070309020205020404" pitchFamily="49" charset="0"/>
              <a:buChar char="o"/>
            </a:pPr>
            <a:r>
              <a:rPr lang="en-US" sz="2000" dirty="0" smtClean="0"/>
              <a:t>Compliance Expectations</a:t>
            </a:r>
            <a:endParaRPr lang="en-US" sz="20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5499" y="3844212"/>
            <a:ext cx="3252627" cy="2491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1017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Services provided</a:t>
            </a:r>
            <a:endParaRPr lang="en-US" dirty="0"/>
          </a:p>
        </p:txBody>
      </p:sp>
      <p:sp>
        <p:nvSpPr>
          <p:cNvPr id="3" name="Content Placeholder 2"/>
          <p:cNvSpPr>
            <a:spLocks noGrp="1"/>
          </p:cNvSpPr>
          <p:nvPr>
            <p:ph idx="1"/>
          </p:nvPr>
        </p:nvSpPr>
        <p:spPr>
          <a:xfrm>
            <a:off x="457200" y="3509684"/>
            <a:ext cx="8229600" cy="2592535"/>
          </a:xfrm>
        </p:spPr>
        <p:txBody>
          <a:bodyPr/>
          <a:lstStyle/>
          <a:p>
            <a:r>
              <a:rPr lang="en-US" dirty="0" smtClean="0"/>
              <a:t>10108.02: An ALR can deny admission to a prospective resident if, at the time of the pre-admission assessment, the individual does not require the services of the ALR.</a:t>
            </a:r>
            <a:endParaRPr lang="en-US" i="1" dirty="0" smtClean="0"/>
          </a:p>
          <a:p>
            <a:r>
              <a:rPr lang="en-US" dirty="0" smtClean="0"/>
              <a:t>10108.03: AN ALR may not admit a resident who is dangerous to himself or others, or who behaves in a manner that negatively impacts the community such that the ALR could not eliminate the behavior/danger through appropriate treatment measures.</a:t>
            </a:r>
          </a:p>
        </p:txBody>
      </p:sp>
      <p:sp>
        <p:nvSpPr>
          <p:cNvPr id="4" name="Content Placeholder 3"/>
          <p:cNvSpPr>
            <a:spLocks noGrp="1"/>
          </p:cNvSpPr>
          <p:nvPr>
            <p:ph idx="13"/>
          </p:nvPr>
        </p:nvSpPr>
        <p:spPr/>
        <p:txBody>
          <a:bodyPr/>
          <a:lstStyle/>
          <a:p>
            <a:r>
              <a:rPr lang="en-US" dirty="0" smtClean="0"/>
              <a:t>10108 admissions*</a:t>
            </a:r>
            <a:endParaRPr lang="en-US" dirty="0"/>
          </a:p>
        </p:txBody>
      </p:sp>
      <p:sp>
        <p:nvSpPr>
          <p:cNvPr id="5" name="Content Placeholder 4"/>
          <p:cNvSpPr>
            <a:spLocks noGrp="1"/>
          </p:cNvSpPr>
          <p:nvPr>
            <p:ph idx="14"/>
          </p:nvPr>
        </p:nvSpPr>
        <p:spPr>
          <a:xfrm>
            <a:off x="457200" y="2177328"/>
            <a:ext cx="8229600" cy="1694876"/>
          </a:xfrm>
        </p:spPr>
        <p:txBody>
          <a:bodyPr/>
          <a:lstStyle/>
          <a:p>
            <a:r>
              <a:rPr lang="en-US" b="1" dirty="0" smtClean="0"/>
              <a:t>Purpose</a:t>
            </a:r>
            <a:r>
              <a:rPr lang="en-US" dirty="0" smtClean="0"/>
              <a:t>: </a:t>
            </a:r>
            <a:r>
              <a:rPr lang="en-US" i="1" dirty="0" smtClean="0"/>
              <a:t>To add provisions that address when a prospective resident does not require the services of the ALR and when the prospective resident displays behavior which negatively impacts the community.</a:t>
            </a:r>
          </a:p>
          <a:p>
            <a:endParaRPr lang="en-US" dirty="0"/>
          </a:p>
        </p:txBody>
      </p:sp>
    </p:spTree>
    <p:extLst>
      <p:ext uri="{BB962C8B-B14F-4D97-AF65-F5344CB8AC3E}">
        <p14:creationId xmlns:p14="http://schemas.microsoft.com/office/powerpoint/2010/main" val="39438317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Services provided</a:t>
            </a:r>
            <a:endParaRPr lang="en-US" dirty="0"/>
          </a:p>
        </p:txBody>
      </p:sp>
      <p:sp>
        <p:nvSpPr>
          <p:cNvPr id="3" name="Content Placeholder 2"/>
          <p:cNvSpPr>
            <a:spLocks noGrp="1"/>
          </p:cNvSpPr>
          <p:nvPr>
            <p:ph idx="1"/>
          </p:nvPr>
        </p:nvSpPr>
        <p:spPr>
          <a:xfrm>
            <a:off x="457200" y="3248427"/>
            <a:ext cx="8229600" cy="2592535"/>
          </a:xfrm>
        </p:spPr>
        <p:txBody>
          <a:bodyPr/>
          <a:lstStyle/>
          <a:p>
            <a:r>
              <a:rPr lang="en-US" dirty="0" smtClean="0"/>
              <a:t>10111.01: The ALR must provide (1) advanced oral &amp; written notice and (2) </a:t>
            </a:r>
            <a:r>
              <a:rPr lang="en-US" dirty="0"/>
              <a:t>full </a:t>
            </a:r>
            <a:r>
              <a:rPr lang="en-US" dirty="0" smtClean="0"/>
              <a:t>disclosure of dollar amount and frequency of recurring charge for any item or service that will be at a cost additional to aggregate services most recently billed.</a:t>
            </a:r>
          </a:p>
          <a:p>
            <a:r>
              <a:rPr lang="en-US" dirty="0" smtClean="0"/>
              <a:t>10111.02: This written notice should be signed by resident (or surrogate) and retained in resident’s record.</a:t>
            </a:r>
          </a:p>
          <a:p>
            <a:r>
              <a:rPr lang="en-US" dirty="0" smtClean="0"/>
              <a:t>10111.03: Emergency circumstances that necessitate the immediate provision of an item or service are the exception to the requirements of 10111.01. </a:t>
            </a:r>
          </a:p>
        </p:txBody>
      </p:sp>
      <p:sp>
        <p:nvSpPr>
          <p:cNvPr id="4" name="Content Placeholder 3"/>
          <p:cNvSpPr>
            <a:spLocks noGrp="1"/>
          </p:cNvSpPr>
          <p:nvPr>
            <p:ph idx="13"/>
          </p:nvPr>
        </p:nvSpPr>
        <p:spPr/>
        <p:txBody>
          <a:bodyPr/>
          <a:lstStyle/>
          <a:p>
            <a:r>
              <a:rPr lang="en-US" dirty="0" smtClean="0"/>
              <a:t>10111 disclosure</a:t>
            </a:r>
            <a:endParaRPr lang="en-US" dirty="0"/>
          </a:p>
        </p:txBody>
      </p:sp>
      <p:sp>
        <p:nvSpPr>
          <p:cNvPr id="5" name="Content Placeholder 4"/>
          <p:cNvSpPr>
            <a:spLocks noGrp="1"/>
          </p:cNvSpPr>
          <p:nvPr>
            <p:ph idx="14"/>
          </p:nvPr>
        </p:nvSpPr>
        <p:spPr>
          <a:xfrm>
            <a:off x="457200" y="2261303"/>
            <a:ext cx="8229600" cy="1694876"/>
          </a:xfrm>
        </p:spPr>
        <p:txBody>
          <a:bodyPr/>
          <a:lstStyle/>
          <a:p>
            <a:r>
              <a:rPr lang="en-US" b="1" dirty="0" smtClean="0"/>
              <a:t>Purpose</a:t>
            </a:r>
            <a:r>
              <a:rPr lang="en-US" dirty="0" smtClean="0"/>
              <a:t>: </a:t>
            </a:r>
            <a:r>
              <a:rPr lang="en-US" i="1" dirty="0" smtClean="0"/>
              <a:t>To expand on the advanced notification and full disclosure requirements of the ALR related to a la carte service provision.</a:t>
            </a:r>
          </a:p>
        </p:txBody>
      </p:sp>
    </p:spTree>
    <p:extLst>
      <p:ext uri="{BB962C8B-B14F-4D97-AF65-F5344CB8AC3E}">
        <p14:creationId xmlns:p14="http://schemas.microsoft.com/office/powerpoint/2010/main" val="26650533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Services provided</a:t>
            </a:r>
            <a:endParaRPr lang="en-US" dirty="0"/>
          </a:p>
        </p:txBody>
      </p:sp>
      <p:sp>
        <p:nvSpPr>
          <p:cNvPr id="3" name="Content Placeholder 2"/>
          <p:cNvSpPr>
            <a:spLocks noGrp="1"/>
          </p:cNvSpPr>
          <p:nvPr>
            <p:ph idx="1"/>
          </p:nvPr>
        </p:nvSpPr>
        <p:spPr>
          <a:xfrm>
            <a:off x="457200" y="3509684"/>
            <a:ext cx="8229600" cy="2592535"/>
          </a:xfrm>
        </p:spPr>
        <p:txBody>
          <a:bodyPr/>
          <a:lstStyle/>
          <a:p>
            <a:r>
              <a:rPr lang="en-US" dirty="0" smtClean="0"/>
              <a:t>10112.01: ALR must report on a resident’s financial record on a quarterly basis and also within 24 hours upon request by resident or surrogate.</a:t>
            </a:r>
          </a:p>
          <a:p>
            <a:r>
              <a:rPr lang="en-US" dirty="0" smtClean="0"/>
              <a:t>10112.02: The final accounting of a resident’s funds shall be given within 30 days to responsible party in event of discharge, death, or eviction.</a:t>
            </a:r>
          </a:p>
          <a:p>
            <a:r>
              <a:rPr lang="en-US" dirty="0" smtClean="0"/>
              <a:t>10112.03:All terms of financial provisions within resident’s agreement shall be available for review prior to admission.</a:t>
            </a:r>
          </a:p>
        </p:txBody>
      </p:sp>
      <p:sp>
        <p:nvSpPr>
          <p:cNvPr id="4" name="Content Placeholder 3"/>
          <p:cNvSpPr>
            <a:spLocks noGrp="1"/>
          </p:cNvSpPr>
          <p:nvPr>
            <p:ph idx="13"/>
          </p:nvPr>
        </p:nvSpPr>
        <p:spPr/>
        <p:txBody>
          <a:bodyPr/>
          <a:lstStyle/>
          <a:p>
            <a:r>
              <a:rPr lang="en-US" dirty="0" smtClean="0"/>
              <a:t>10112 financial agreements</a:t>
            </a:r>
            <a:endParaRPr lang="en-US" dirty="0"/>
          </a:p>
        </p:txBody>
      </p:sp>
      <p:sp>
        <p:nvSpPr>
          <p:cNvPr id="5" name="Content Placeholder 4"/>
          <p:cNvSpPr>
            <a:spLocks noGrp="1"/>
          </p:cNvSpPr>
          <p:nvPr>
            <p:ph idx="14"/>
          </p:nvPr>
        </p:nvSpPr>
        <p:spPr>
          <a:xfrm>
            <a:off x="457200" y="2335949"/>
            <a:ext cx="8229600" cy="1694876"/>
          </a:xfrm>
        </p:spPr>
        <p:txBody>
          <a:bodyPr/>
          <a:lstStyle/>
          <a:p>
            <a:r>
              <a:rPr lang="en-US" b="1" dirty="0" smtClean="0"/>
              <a:t>Purpose</a:t>
            </a:r>
            <a:r>
              <a:rPr lang="en-US" dirty="0" smtClean="0"/>
              <a:t>: </a:t>
            </a:r>
            <a:r>
              <a:rPr lang="en-US" i="1" dirty="0" smtClean="0"/>
              <a:t>To expand on requirements of the ALR for the accounting and frequency of financial record reporting. </a:t>
            </a:r>
          </a:p>
        </p:txBody>
      </p:sp>
    </p:spTree>
    <p:extLst>
      <p:ext uri="{BB962C8B-B14F-4D97-AF65-F5344CB8AC3E}">
        <p14:creationId xmlns:p14="http://schemas.microsoft.com/office/powerpoint/2010/main" val="37288806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Services provided</a:t>
            </a:r>
            <a:endParaRPr lang="en-US" dirty="0"/>
          </a:p>
        </p:txBody>
      </p:sp>
      <p:sp>
        <p:nvSpPr>
          <p:cNvPr id="3" name="Content Placeholder 2"/>
          <p:cNvSpPr>
            <a:spLocks noGrp="1"/>
          </p:cNvSpPr>
          <p:nvPr>
            <p:ph idx="1"/>
          </p:nvPr>
        </p:nvSpPr>
        <p:spPr>
          <a:xfrm>
            <a:off x="457200" y="2604615"/>
            <a:ext cx="8229600" cy="2592535"/>
          </a:xfrm>
        </p:spPr>
        <p:txBody>
          <a:bodyPr/>
          <a:lstStyle/>
          <a:p>
            <a:r>
              <a:rPr lang="en-US" dirty="0" smtClean="0"/>
              <a:t>10113.01: pre-admission ISP ≤ 30 days prior to admission</a:t>
            </a:r>
          </a:p>
          <a:p>
            <a:r>
              <a:rPr lang="en-US" dirty="0" smtClean="0"/>
              <a:t>10113.02: post move-in ISP to be based on (a) medical, rehabilitation, psychosocial, and (b) functional assessments of the resident at time of admission, and (c) resident preferences.</a:t>
            </a:r>
            <a:endParaRPr lang="en-US" i="1" dirty="0" smtClean="0"/>
          </a:p>
          <a:p>
            <a:r>
              <a:rPr lang="en-US" dirty="0" smtClean="0"/>
              <a:t>10113.03: post move-in assessment to be completed within 48 hours of admission.</a:t>
            </a:r>
          </a:p>
          <a:p>
            <a:r>
              <a:rPr lang="en-US" dirty="0" smtClean="0"/>
              <a:t>10113.04: ALR must obtain signed statement that resident was (a) invited to participate in ISP review and (b) did or did not participate</a:t>
            </a:r>
          </a:p>
          <a:p>
            <a:r>
              <a:rPr lang="en-US" dirty="0" smtClean="0"/>
              <a:t>10113.05: ALR must provide ≥ 7 days notice prior to ISP review meeting, unless otherwise impractical r/t a significant change in condition.</a:t>
            </a:r>
          </a:p>
          <a:p>
            <a:r>
              <a:rPr lang="en-US" dirty="0" smtClean="0"/>
              <a:t>10113.06: Whether a resident agrees or disagrees shall not prevent ISP from being implemented by ALR.</a:t>
            </a:r>
            <a:endParaRPr lang="en-US" dirty="0"/>
          </a:p>
        </p:txBody>
      </p:sp>
      <p:sp>
        <p:nvSpPr>
          <p:cNvPr id="4" name="Content Placeholder 3"/>
          <p:cNvSpPr>
            <a:spLocks noGrp="1"/>
          </p:cNvSpPr>
          <p:nvPr>
            <p:ph idx="13"/>
          </p:nvPr>
        </p:nvSpPr>
        <p:spPr>
          <a:xfrm>
            <a:off x="457200" y="1027205"/>
            <a:ext cx="8229600" cy="426786"/>
          </a:xfrm>
        </p:spPr>
        <p:txBody>
          <a:bodyPr/>
          <a:lstStyle/>
          <a:p>
            <a:r>
              <a:rPr lang="en-US" dirty="0" smtClean="0"/>
              <a:t>10113 individualized service plans (</a:t>
            </a:r>
            <a:r>
              <a:rPr lang="en-US" dirty="0" err="1" smtClean="0"/>
              <a:t>isp</a:t>
            </a:r>
            <a:r>
              <a:rPr lang="en-US" sz="1600" dirty="0" err="1" smtClean="0"/>
              <a:t>s</a:t>
            </a:r>
            <a:r>
              <a:rPr lang="en-US" dirty="0" smtClean="0"/>
              <a:t>)</a:t>
            </a:r>
            <a:endParaRPr lang="en-US" dirty="0"/>
          </a:p>
        </p:txBody>
      </p:sp>
      <p:sp>
        <p:nvSpPr>
          <p:cNvPr id="5" name="Content Placeholder 4"/>
          <p:cNvSpPr>
            <a:spLocks noGrp="1"/>
          </p:cNvSpPr>
          <p:nvPr>
            <p:ph idx="14"/>
          </p:nvPr>
        </p:nvSpPr>
        <p:spPr>
          <a:xfrm>
            <a:off x="457200" y="1625237"/>
            <a:ext cx="8229600" cy="1694876"/>
          </a:xfrm>
        </p:spPr>
        <p:txBody>
          <a:bodyPr/>
          <a:lstStyle/>
          <a:p>
            <a:r>
              <a:rPr lang="en-US" b="1" dirty="0" smtClean="0"/>
              <a:t>Purpose</a:t>
            </a:r>
            <a:r>
              <a:rPr lang="en-US" dirty="0" smtClean="0"/>
              <a:t>: </a:t>
            </a:r>
            <a:r>
              <a:rPr lang="en-US" i="1" dirty="0" smtClean="0"/>
              <a:t>To clarify what information the post move-in ISP contains, the timeframe in which the post move-in assessment must  be completed, and documented evidence of the resident’s participation in each ISP review.</a:t>
            </a:r>
          </a:p>
        </p:txBody>
      </p:sp>
    </p:spTree>
    <p:extLst>
      <p:ext uri="{BB962C8B-B14F-4D97-AF65-F5344CB8AC3E}">
        <p14:creationId xmlns:p14="http://schemas.microsoft.com/office/powerpoint/2010/main" val="26599475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Services provided</a:t>
            </a:r>
            <a:endParaRPr lang="en-US" dirty="0"/>
          </a:p>
        </p:txBody>
      </p:sp>
      <p:sp>
        <p:nvSpPr>
          <p:cNvPr id="3" name="Content Placeholder 2"/>
          <p:cNvSpPr>
            <a:spLocks noGrp="1"/>
          </p:cNvSpPr>
          <p:nvPr>
            <p:ph idx="1"/>
          </p:nvPr>
        </p:nvSpPr>
        <p:spPr>
          <a:xfrm>
            <a:off x="457200" y="3910900"/>
            <a:ext cx="8229600" cy="2592535"/>
          </a:xfrm>
        </p:spPr>
        <p:txBody>
          <a:bodyPr/>
          <a:lstStyle/>
          <a:p>
            <a:r>
              <a:rPr lang="en-US" dirty="0" smtClean="0"/>
              <a:t>10121.01: Within 30 days prior to admission, the ALR shall consult with a prospective resident’s healthcare practitioner regarding the resident’s ability to self-administer medication.</a:t>
            </a:r>
            <a:endParaRPr lang="en-US" dirty="0"/>
          </a:p>
        </p:txBody>
      </p:sp>
      <p:sp>
        <p:nvSpPr>
          <p:cNvPr id="4" name="Content Placeholder 3"/>
          <p:cNvSpPr>
            <a:spLocks noGrp="1"/>
          </p:cNvSpPr>
          <p:nvPr>
            <p:ph idx="13"/>
          </p:nvPr>
        </p:nvSpPr>
        <p:spPr/>
        <p:txBody>
          <a:bodyPr/>
          <a:lstStyle/>
          <a:p>
            <a:r>
              <a:rPr lang="en-US" dirty="0" smtClean="0"/>
              <a:t>10121 pre-admission medication management assessment</a:t>
            </a:r>
            <a:endParaRPr lang="en-US" dirty="0"/>
          </a:p>
        </p:txBody>
      </p:sp>
      <p:sp>
        <p:nvSpPr>
          <p:cNvPr id="5" name="Content Placeholder 4"/>
          <p:cNvSpPr>
            <a:spLocks noGrp="1"/>
          </p:cNvSpPr>
          <p:nvPr>
            <p:ph idx="14"/>
          </p:nvPr>
        </p:nvSpPr>
        <p:spPr>
          <a:xfrm>
            <a:off x="457200" y="2690511"/>
            <a:ext cx="8229600" cy="1694876"/>
          </a:xfrm>
        </p:spPr>
        <p:txBody>
          <a:bodyPr/>
          <a:lstStyle/>
          <a:p>
            <a:r>
              <a:rPr lang="en-US" b="1" dirty="0" smtClean="0"/>
              <a:t>Purpose</a:t>
            </a:r>
            <a:r>
              <a:rPr lang="en-US" dirty="0" smtClean="0"/>
              <a:t>: </a:t>
            </a:r>
            <a:r>
              <a:rPr lang="en-US" i="1" dirty="0" smtClean="0"/>
              <a:t>To add a provision for the pre-admission assessment of a prospective resident for the self-administration of medications.</a:t>
            </a:r>
          </a:p>
        </p:txBody>
      </p:sp>
    </p:spTree>
    <p:extLst>
      <p:ext uri="{BB962C8B-B14F-4D97-AF65-F5344CB8AC3E}">
        <p14:creationId xmlns:p14="http://schemas.microsoft.com/office/powerpoint/2010/main" val="27565239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Services provided</a:t>
            </a:r>
            <a:endParaRPr lang="en-US" dirty="0"/>
          </a:p>
        </p:txBody>
      </p:sp>
      <p:sp>
        <p:nvSpPr>
          <p:cNvPr id="3" name="Content Placeholder 2"/>
          <p:cNvSpPr>
            <a:spLocks noGrp="1"/>
          </p:cNvSpPr>
          <p:nvPr>
            <p:ph idx="1"/>
          </p:nvPr>
        </p:nvSpPr>
        <p:spPr>
          <a:xfrm>
            <a:off x="457200" y="2791228"/>
            <a:ext cx="8229600" cy="2592535"/>
          </a:xfrm>
        </p:spPr>
        <p:txBody>
          <a:bodyPr/>
          <a:lstStyle/>
          <a:p>
            <a:r>
              <a:rPr lang="en-US" dirty="0" smtClean="0"/>
              <a:t>10124.02: Determine whether resident can self-administer (a) independently or (b) with a reminder and/or physical assistance based on demonstrated completion of associated tasks</a:t>
            </a:r>
          </a:p>
          <a:p>
            <a:pPr lvl="1"/>
            <a:r>
              <a:rPr lang="en-US" dirty="0" smtClean="0"/>
              <a:t>(c</a:t>
            </a:r>
            <a:r>
              <a:rPr lang="en-US" dirty="0"/>
              <a:t>) resident deemed not capable of self-administering if needing assistance with any of tasks (b)(1)-(6</a:t>
            </a:r>
            <a:r>
              <a:rPr lang="en-US" dirty="0" smtClean="0"/>
              <a:t>)</a:t>
            </a:r>
          </a:p>
          <a:p>
            <a:pPr lvl="1"/>
            <a:r>
              <a:rPr lang="en-US" dirty="0" smtClean="0"/>
              <a:t>Intent of provision is to make this determination per each med assessment</a:t>
            </a:r>
            <a:endParaRPr lang="en-US" dirty="0"/>
          </a:p>
          <a:p>
            <a:r>
              <a:rPr lang="en-US" dirty="0" smtClean="0"/>
              <a:t>10124.07: ALA  must report medication error to PCP, prescriber, pharmacist, and resident (or surrogate).</a:t>
            </a:r>
          </a:p>
          <a:p>
            <a:r>
              <a:rPr lang="en-US" dirty="0" smtClean="0"/>
              <a:t>10124.09: ALR must initiate investigation of medication error within 24 hours of discovery and document the findings &amp; conclusion, which are to be maintained in record.</a:t>
            </a:r>
          </a:p>
        </p:txBody>
      </p:sp>
      <p:sp>
        <p:nvSpPr>
          <p:cNvPr id="4" name="Content Placeholder 3"/>
          <p:cNvSpPr>
            <a:spLocks noGrp="1"/>
          </p:cNvSpPr>
          <p:nvPr>
            <p:ph idx="13"/>
          </p:nvPr>
        </p:nvSpPr>
        <p:spPr>
          <a:xfrm>
            <a:off x="457200" y="1049161"/>
            <a:ext cx="8229600" cy="426786"/>
          </a:xfrm>
        </p:spPr>
        <p:txBody>
          <a:bodyPr/>
          <a:lstStyle/>
          <a:p>
            <a:r>
              <a:rPr lang="en-US" dirty="0" smtClean="0"/>
              <a:t>10124 medication administration*</a:t>
            </a:r>
            <a:endParaRPr lang="en-US" dirty="0"/>
          </a:p>
        </p:txBody>
      </p:sp>
      <p:sp>
        <p:nvSpPr>
          <p:cNvPr id="5" name="Content Placeholder 4"/>
          <p:cNvSpPr>
            <a:spLocks noGrp="1"/>
          </p:cNvSpPr>
          <p:nvPr>
            <p:ph idx="14"/>
          </p:nvPr>
        </p:nvSpPr>
        <p:spPr>
          <a:xfrm>
            <a:off x="457200" y="1758823"/>
            <a:ext cx="8229600" cy="1694876"/>
          </a:xfrm>
        </p:spPr>
        <p:txBody>
          <a:bodyPr/>
          <a:lstStyle/>
          <a:p>
            <a:r>
              <a:rPr lang="en-US" b="1" dirty="0" smtClean="0"/>
              <a:t>Purpose</a:t>
            </a:r>
            <a:r>
              <a:rPr lang="en-US" dirty="0" smtClean="0"/>
              <a:t>: </a:t>
            </a:r>
            <a:r>
              <a:rPr lang="en-US" i="1" dirty="0" smtClean="0"/>
              <a:t>To add minimum criteria on which to base the ALR’s assessment of a resident’s ability to self-administer medications and to establish provisions for the investigation, reporting, and documentation of medication errors.</a:t>
            </a:r>
          </a:p>
        </p:txBody>
      </p:sp>
    </p:spTree>
    <p:extLst>
      <p:ext uri="{BB962C8B-B14F-4D97-AF65-F5344CB8AC3E}">
        <p14:creationId xmlns:p14="http://schemas.microsoft.com/office/powerpoint/2010/main" val="38271550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personnel</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7284" y="2009377"/>
            <a:ext cx="5393283" cy="3361306"/>
          </a:xfrm>
        </p:spPr>
      </p:pic>
      <p:sp>
        <p:nvSpPr>
          <p:cNvPr id="4" name="Content Placeholder 3"/>
          <p:cNvSpPr>
            <a:spLocks noGrp="1"/>
          </p:cNvSpPr>
          <p:nvPr>
            <p:ph idx="13"/>
          </p:nvPr>
        </p:nvSpPr>
        <p:spPr/>
        <p:txBody>
          <a:bodyPr/>
          <a:lstStyle/>
          <a:p>
            <a:endParaRPr lang="en-US"/>
          </a:p>
        </p:txBody>
      </p:sp>
      <p:sp>
        <p:nvSpPr>
          <p:cNvPr id="5" name="Content Placeholder 4"/>
          <p:cNvSpPr>
            <a:spLocks noGrp="1"/>
          </p:cNvSpPr>
          <p:nvPr>
            <p:ph idx="14"/>
          </p:nvPr>
        </p:nvSpPr>
        <p:spPr/>
        <p:txBody>
          <a:bodyPr/>
          <a:lstStyle/>
          <a:p>
            <a:endParaRPr lang="en-US"/>
          </a:p>
        </p:txBody>
      </p:sp>
    </p:spTree>
    <p:extLst>
      <p:ext uri="{BB962C8B-B14F-4D97-AF65-F5344CB8AC3E}">
        <p14:creationId xmlns:p14="http://schemas.microsoft.com/office/powerpoint/2010/main" val="41563508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personnel</a:t>
            </a:r>
          </a:p>
        </p:txBody>
      </p:sp>
      <p:sp>
        <p:nvSpPr>
          <p:cNvPr id="3" name="Content Placeholder 2"/>
          <p:cNvSpPr>
            <a:spLocks noGrp="1"/>
          </p:cNvSpPr>
          <p:nvPr>
            <p:ph idx="1"/>
          </p:nvPr>
        </p:nvSpPr>
        <p:spPr>
          <a:xfrm>
            <a:off x="457200" y="2953972"/>
            <a:ext cx="8229600" cy="2920910"/>
          </a:xfrm>
        </p:spPr>
        <p:txBody>
          <a:bodyPr anchor="t"/>
          <a:lstStyle/>
          <a:p>
            <a:r>
              <a:rPr lang="en-US" dirty="0"/>
              <a:t>10116.02: The name of the ALA should be submitted to ICFD within 10 days of designation or beginning employment.  ICFD will provide the form on its website.</a:t>
            </a:r>
          </a:p>
          <a:p>
            <a:r>
              <a:rPr lang="en-US" dirty="0"/>
              <a:t>10116.03: Criteria to be an ALA is found in the Act at § 44-107.01.  ALAs must adhere to requirements located in the HORA (D.C. Official Code §§ 3-1201.01 </a:t>
            </a:r>
            <a:r>
              <a:rPr lang="en-US" i="1" dirty="0"/>
              <a:t>et seq.</a:t>
            </a:r>
            <a:r>
              <a:rPr lang="en-US" dirty="0"/>
              <a:t>)  ALAs must also abide by all pertinent regulations set forth by the Board of Long-Term Care via DC Health.  </a:t>
            </a:r>
            <a:r>
              <a:rPr lang="en-US" i="1" u="sng" dirty="0"/>
              <a:t>N.B. The portions of ALR rules regarding ALA licensure will not be enforced until ALA license regulations are established by the Department of Health.</a:t>
            </a:r>
            <a:endParaRPr lang="en-US" i="1" dirty="0"/>
          </a:p>
        </p:txBody>
      </p:sp>
      <p:sp>
        <p:nvSpPr>
          <p:cNvPr id="4" name="Content Placeholder 3"/>
          <p:cNvSpPr>
            <a:spLocks noGrp="1"/>
          </p:cNvSpPr>
          <p:nvPr>
            <p:ph idx="13"/>
          </p:nvPr>
        </p:nvSpPr>
        <p:spPr/>
        <p:txBody>
          <a:bodyPr/>
          <a:lstStyle/>
          <a:p>
            <a:r>
              <a:rPr lang="en-US" dirty="0"/>
              <a:t>10116 staffing standards</a:t>
            </a:r>
          </a:p>
        </p:txBody>
      </p:sp>
      <p:sp>
        <p:nvSpPr>
          <p:cNvPr id="5" name="Content Placeholder 4"/>
          <p:cNvSpPr>
            <a:spLocks noGrp="1"/>
          </p:cNvSpPr>
          <p:nvPr>
            <p:ph idx="14"/>
          </p:nvPr>
        </p:nvSpPr>
        <p:spPr>
          <a:xfrm>
            <a:off x="457200" y="2285428"/>
            <a:ext cx="8229600" cy="469783"/>
          </a:xfrm>
        </p:spPr>
        <p:txBody>
          <a:bodyPr anchor="t"/>
          <a:lstStyle/>
          <a:p>
            <a:r>
              <a:rPr lang="en-US" b="1" dirty="0"/>
              <a:t>Purpose</a:t>
            </a:r>
            <a:r>
              <a:rPr lang="en-US" dirty="0"/>
              <a:t>: </a:t>
            </a:r>
            <a:r>
              <a:rPr lang="en-US" i="1" dirty="0" smtClean="0"/>
              <a:t>To ensure </a:t>
            </a:r>
            <a:r>
              <a:rPr lang="en-US" i="1" dirty="0"/>
              <a:t>adequate supervision of ALRs at all times.</a:t>
            </a:r>
          </a:p>
        </p:txBody>
      </p:sp>
    </p:spTree>
    <p:extLst>
      <p:ext uri="{BB962C8B-B14F-4D97-AF65-F5344CB8AC3E}">
        <p14:creationId xmlns:p14="http://schemas.microsoft.com/office/powerpoint/2010/main" val="12039024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47E8E17-751C-4799-B14D-09BDF137C51E}"/>
              </a:ext>
            </a:extLst>
          </p:cNvPr>
          <p:cNvSpPr>
            <a:spLocks noGrp="1"/>
          </p:cNvSpPr>
          <p:nvPr>
            <p:ph idx="1"/>
          </p:nvPr>
        </p:nvSpPr>
        <p:spPr>
          <a:xfrm>
            <a:off x="457200" y="1288072"/>
            <a:ext cx="8229600" cy="4694666"/>
          </a:xfrm>
        </p:spPr>
        <p:txBody>
          <a:bodyPr anchor="t"/>
          <a:lstStyle/>
          <a:p>
            <a:r>
              <a:rPr lang="en-US" dirty="0"/>
              <a:t>10116.04: ALA must be on premises when there are residents on premises unless </a:t>
            </a:r>
          </a:p>
          <a:p>
            <a:pPr lvl="1">
              <a:buFont typeface="Courier New"/>
              <a:buChar char="o"/>
            </a:pPr>
            <a:r>
              <a:rPr lang="en-US" dirty="0">
                <a:solidFill>
                  <a:schemeClr val="tx1"/>
                </a:solidFill>
              </a:rPr>
              <a:t>a) an Acting Administrator is designated to take over the supervision of the ALR in the ALA's absence and meets the requirements found in the Act at § 44-107.01, as well as the requirements to temporarily practice without a license that will be set forth in the future by the Board of Long-Term Care via DC Health; and</a:t>
            </a:r>
          </a:p>
          <a:p>
            <a:pPr lvl="1">
              <a:buFont typeface="Courier New"/>
              <a:buChar char="o"/>
            </a:pPr>
            <a:r>
              <a:rPr lang="en-US" dirty="0">
                <a:solidFill>
                  <a:schemeClr val="tx1"/>
                </a:solidFill>
              </a:rPr>
              <a:t>b) the ALA is available the ALR staff by phone, at the least, and responds to staff's attempts to contact him or her within 1 hour of the initial attempt.  (Exceptions to follow.)</a:t>
            </a:r>
          </a:p>
          <a:p>
            <a:r>
              <a:rPr lang="en-US" dirty="0"/>
              <a:t>10116.05: An Acting Administrator may perform the duties of an ALA, during an ALA's leave of absence, for up to 6 cumulative weeks in a 12 month period. Leave of absence = scheduled or unscheduled absence from supervising the ALR for </a:t>
            </a:r>
            <a:r>
              <a:rPr lang="en-US" i="1" u="sng" dirty="0"/>
              <a:t>more than</a:t>
            </a:r>
            <a:r>
              <a:rPr lang="en-US" i="1" dirty="0"/>
              <a:t> </a:t>
            </a:r>
            <a:r>
              <a:rPr lang="en-US" dirty="0"/>
              <a:t>1 work day the ALA would have normally been expected to oversee the ALR's operations.</a:t>
            </a:r>
          </a:p>
          <a:p>
            <a:endParaRPr lang="en-US" dirty="0"/>
          </a:p>
        </p:txBody>
      </p:sp>
      <p:sp>
        <p:nvSpPr>
          <p:cNvPr id="4" name="Content Placeholder 3">
            <a:extLst>
              <a:ext uri="{FF2B5EF4-FFF2-40B4-BE49-F238E27FC236}">
                <a16:creationId xmlns:a16="http://schemas.microsoft.com/office/drawing/2014/main" xmlns="" id="{EBD44736-8C94-4F68-BAC3-62A1C745D0BC}"/>
              </a:ext>
            </a:extLst>
          </p:cNvPr>
          <p:cNvSpPr>
            <a:spLocks noGrp="1"/>
          </p:cNvSpPr>
          <p:nvPr>
            <p:ph idx="13"/>
          </p:nvPr>
        </p:nvSpPr>
        <p:spPr>
          <a:xfrm>
            <a:off x="457200" y="380455"/>
            <a:ext cx="8229600" cy="426786"/>
          </a:xfrm>
        </p:spPr>
        <p:txBody>
          <a:bodyPr anchor="t"/>
          <a:lstStyle/>
          <a:p>
            <a:r>
              <a:rPr lang="en-US" dirty="0"/>
              <a:t>10116 STAFFING STANDARDS (Cont.)</a:t>
            </a:r>
            <a:endParaRPr lang="en-US" b="0" dirty="0"/>
          </a:p>
          <a:p>
            <a:endParaRPr lang="en-US" dirty="0"/>
          </a:p>
        </p:txBody>
      </p:sp>
    </p:spTree>
    <p:extLst>
      <p:ext uri="{BB962C8B-B14F-4D97-AF65-F5344CB8AC3E}">
        <p14:creationId xmlns:p14="http://schemas.microsoft.com/office/powerpoint/2010/main" val="11113859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91142A8-CE85-41BE-830B-3DA40282F45B}"/>
              </a:ext>
            </a:extLst>
          </p:cNvPr>
          <p:cNvSpPr>
            <a:spLocks noGrp="1"/>
          </p:cNvSpPr>
          <p:nvPr>
            <p:ph idx="1"/>
          </p:nvPr>
        </p:nvSpPr>
        <p:spPr>
          <a:xfrm>
            <a:off x="457200" y="2576316"/>
            <a:ext cx="8229600" cy="2307628"/>
          </a:xfrm>
        </p:spPr>
        <p:txBody>
          <a:bodyPr anchor="t"/>
          <a:lstStyle/>
          <a:p>
            <a:r>
              <a:rPr lang="en-US" dirty="0"/>
              <a:t>10116.12: ALR is responsible for maintaining accurate record of ALA's leaves of absence.  Surveyors may check during inspections.</a:t>
            </a:r>
          </a:p>
          <a:p>
            <a:r>
              <a:rPr lang="en-US" dirty="0"/>
              <a:t>10116.13(c): 24/7 RN must be available to present himself or herself, in person, to the ALR's premises should the resident's change in health status necessitate it. </a:t>
            </a:r>
          </a:p>
          <a:p>
            <a:r>
              <a:rPr lang="en-US" dirty="0"/>
              <a:t>10116.14: RN's contact information must be posted for staff to see.</a:t>
            </a:r>
          </a:p>
          <a:p>
            <a:r>
              <a:rPr lang="en-US" dirty="0"/>
              <a:t>10116.18: Employees must wear IDs. Name and job title on the ID must always be visible.</a:t>
            </a:r>
          </a:p>
        </p:txBody>
      </p:sp>
      <p:sp>
        <p:nvSpPr>
          <p:cNvPr id="4" name="Content Placeholder 3">
            <a:extLst>
              <a:ext uri="{FF2B5EF4-FFF2-40B4-BE49-F238E27FC236}">
                <a16:creationId xmlns:a16="http://schemas.microsoft.com/office/drawing/2014/main" xmlns="" id="{BDB02ADE-6054-4326-840F-0AC62F28E514}"/>
              </a:ext>
            </a:extLst>
          </p:cNvPr>
          <p:cNvSpPr>
            <a:spLocks noGrp="1"/>
          </p:cNvSpPr>
          <p:nvPr>
            <p:ph idx="13"/>
          </p:nvPr>
        </p:nvSpPr>
        <p:spPr>
          <a:xfrm>
            <a:off x="532979" y="708831"/>
            <a:ext cx="8229600" cy="426786"/>
          </a:xfrm>
        </p:spPr>
        <p:txBody>
          <a:bodyPr anchor="t"/>
          <a:lstStyle/>
          <a:p>
            <a:r>
              <a:rPr lang="en-US" dirty="0"/>
              <a:t>10116 Staffing Standards (Cont.)</a:t>
            </a:r>
          </a:p>
        </p:txBody>
      </p:sp>
    </p:spTree>
    <p:extLst>
      <p:ext uri="{BB962C8B-B14F-4D97-AF65-F5344CB8AC3E}">
        <p14:creationId xmlns:p14="http://schemas.microsoft.com/office/powerpoint/2010/main" val="2270439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panose="020B0604020202020204" pitchFamily="34" charset="0"/>
                <a:cs typeface="Arial" panose="020B0604020202020204" pitchFamily="34" charset="0"/>
              </a:rPr>
              <a:t>Compliance Look-Back</a:t>
            </a:r>
            <a:endParaRPr lang="en-US" dirty="0">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12833021"/>
              </p:ext>
            </p:extLst>
          </p:nvPr>
        </p:nvGraphicFramePr>
        <p:xfrm>
          <a:off x="363893" y="3648273"/>
          <a:ext cx="7464490" cy="2560540"/>
        </p:xfrm>
        <a:graphic>
          <a:graphicData uri="http://schemas.openxmlformats.org/drawingml/2006/chart">
            <c:chart xmlns:c="http://schemas.openxmlformats.org/drawingml/2006/chart" xmlns:r="http://schemas.openxmlformats.org/officeDocument/2006/relationships" r:id="rId4"/>
          </a:graphicData>
        </a:graphic>
      </p:graphicFrame>
      <p:sp>
        <p:nvSpPr>
          <p:cNvPr id="8" name="Content Placeholder 7"/>
          <p:cNvSpPr>
            <a:spLocks noGrp="1"/>
          </p:cNvSpPr>
          <p:nvPr>
            <p:ph idx="13"/>
          </p:nvPr>
        </p:nvSpPr>
        <p:spPr/>
        <p:txBody>
          <a:bodyPr/>
          <a:lstStyle/>
          <a:p>
            <a:endParaRPr lang="en-US"/>
          </a:p>
        </p:txBody>
      </p:sp>
      <p:sp>
        <p:nvSpPr>
          <p:cNvPr id="9" name="Content Placeholder 8"/>
          <p:cNvSpPr>
            <a:spLocks noGrp="1"/>
          </p:cNvSpPr>
          <p:nvPr>
            <p:ph idx="14"/>
          </p:nvPr>
        </p:nvSpPr>
        <p:spPr/>
        <p:txBody>
          <a:bodyPr/>
          <a:lstStyle/>
          <a:p>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2843046811"/>
              </p:ext>
            </p:extLst>
          </p:nvPr>
        </p:nvGraphicFramePr>
        <p:xfrm>
          <a:off x="1240972" y="1049162"/>
          <a:ext cx="5924938" cy="2449820"/>
        </p:xfrm>
        <a:graphic>
          <a:graphicData uri="http://schemas.openxmlformats.org/presentationml/2006/ole">
            <mc:AlternateContent xmlns:mc="http://schemas.openxmlformats.org/markup-compatibility/2006">
              <mc:Choice xmlns:v="urn:schemas-microsoft-com:vml" Requires="v">
                <p:oleObj spid="_x0000_s6183" name="Worksheet" r:id="rId5" imgW="4771898" imgH="1914570" progId="Excel.Sheet.12">
                  <p:embed/>
                </p:oleObj>
              </mc:Choice>
              <mc:Fallback>
                <p:oleObj name="Worksheet" r:id="rId5" imgW="4771898" imgH="1914570" progId="Excel.Sheet.12">
                  <p:embed/>
                  <p:pic>
                    <p:nvPicPr>
                      <p:cNvPr id="0" name=""/>
                      <p:cNvPicPr/>
                      <p:nvPr/>
                    </p:nvPicPr>
                    <p:blipFill>
                      <a:blip r:embed="rId6"/>
                      <a:stretch>
                        <a:fillRect/>
                      </a:stretch>
                    </p:blipFill>
                    <p:spPr>
                      <a:xfrm>
                        <a:off x="1240972" y="1049162"/>
                        <a:ext cx="5924938" cy="2449820"/>
                      </a:xfrm>
                      <a:prstGeom prst="rect">
                        <a:avLst/>
                      </a:prstGeom>
                    </p:spPr>
                  </p:pic>
                </p:oleObj>
              </mc:Fallback>
            </mc:AlternateContent>
          </a:graphicData>
        </a:graphic>
      </p:graphicFrame>
    </p:spTree>
    <p:extLst>
      <p:ext uri="{BB962C8B-B14F-4D97-AF65-F5344CB8AC3E}">
        <p14:creationId xmlns:p14="http://schemas.microsoft.com/office/powerpoint/2010/main" val="8756780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personnel</a:t>
            </a:r>
          </a:p>
        </p:txBody>
      </p:sp>
      <p:sp>
        <p:nvSpPr>
          <p:cNvPr id="3" name="Content Placeholder 2"/>
          <p:cNvSpPr>
            <a:spLocks noGrp="1"/>
          </p:cNvSpPr>
          <p:nvPr>
            <p:ph idx="1"/>
          </p:nvPr>
        </p:nvSpPr>
        <p:spPr>
          <a:xfrm>
            <a:off x="457200" y="3433905"/>
            <a:ext cx="8229600" cy="2592535"/>
          </a:xfrm>
        </p:spPr>
        <p:txBody>
          <a:bodyPr anchor="t"/>
          <a:lstStyle/>
          <a:p>
            <a:r>
              <a:rPr lang="en-US" dirty="0"/>
              <a:t>10118.01: The ALA is responsible for all personnel within the ALR, to include the private duty healthcare professionals ("PDHPs") performing services on the residents. </a:t>
            </a:r>
          </a:p>
          <a:p>
            <a:r>
              <a:rPr lang="en-US" dirty="0"/>
              <a:t>10118.03: Have a written agreement with the PDHPs describing their obligations to report medication errors, adverse drug reactions, abuse, neglect, exploitation, or unusual incidents to the ALR.</a:t>
            </a:r>
          </a:p>
          <a:p>
            <a:r>
              <a:rPr lang="en-US" dirty="0"/>
              <a:t>10118.04: ALR is responsible for all of its residents, including those receiving care from PDHPs on the ALR premises.</a:t>
            </a:r>
          </a:p>
        </p:txBody>
      </p:sp>
      <p:sp>
        <p:nvSpPr>
          <p:cNvPr id="4" name="Content Placeholder 3"/>
          <p:cNvSpPr>
            <a:spLocks noGrp="1"/>
          </p:cNvSpPr>
          <p:nvPr>
            <p:ph idx="13"/>
          </p:nvPr>
        </p:nvSpPr>
        <p:spPr/>
        <p:txBody>
          <a:bodyPr/>
          <a:lstStyle/>
          <a:p>
            <a:r>
              <a:rPr lang="en-US" dirty="0"/>
              <a:t>10118 private duty healthcare professionals</a:t>
            </a:r>
          </a:p>
        </p:txBody>
      </p:sp>
      <p:sp>
        <p:nvSpPr>
          <p:cNvPr id="5" name="Content Placeholder 4"/>
          <p:cNvSpPr>
            <a:spLocks noGrp="1"/>
          </p:cNvSpPr>
          <p:nvPr>
            <p:ph idx="14"/>
          </p:nvPr>
        </p:nvSpPr>
        <p:spPr>
          <a:xfrm>
            <a:off x="457200" y="2335948"/>
            <a:ext cx="8229600" cy="823418"/>
          </a:xfrm>
        </p:spPr>
        <p:txBody>
          <a:bodyPr anchor="t"/>
          <a:lstStyle/>
          <a:p>
            <a:r>
              <a:rPr lang="en-US" b="1" dirty="0"/>
              <a:t>Purpose</a:t>
            </a:r>
            <a:r>
              <a:rPr lang="en-US" dirty="0"/>
              <a:t>: </a:t>
            </a:r>
            <a:r>
              <a:rPr lang="en-US" i="1" dirty="0"/>
              <a:t>To require a facility to remain informed about the private duty healthcare professionals providing services on its residents, and to authorize the facility to remove one when necessary to protect residents.</a:t>
            </a:r>
          </a:p>
          <a:p>
            <a:endParaRPr lang="en-US" dirty="0"/>
          </a:p>
        </p:txBody>
      </p:sp>
    </p:spTree>
    <p:extLst>
      <p:ext uri="{BB962C8B-B14F-4D97-AF65-F5344CB8AC3E}">
        <p14:creationId xmlns:p14="http://schemas.microsoft.com/office/powerpoint/2010/main" val="16826663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personnel</a:t>
            </a:r>
          </a:p>
        </p:txBody>
      </p:sp>
      <p:sp>
        <p:nvSpPr>
          <p:cNvPr id="3" name="Content Placeholder 2"/>
          <p:cNvSpPr>
            <a:spLocks noGrp="1"/>
          </p:cNvSpPr>
          <p:nvPr>
            <p:ph idx="1"/>
          </p:nvPr>
        </p:nvSpPr>
        <p:spPr>
          <a:xfrm>
            <a:off x="457200" y="2406371"/>
            <a:ext cx="8229600" cy="2592535"/>
          </a:xfrm>
        </p:spPr>
        <p:txBody>
          <a:bodyPr anchor="t"/>
          <a:lstStyle/>
          <a:p>
            <a:r>
              <a:rPr lang="en-US" dirty="0"/>
              <a:t>10119.01: Companions can't give healthcare services or hands-on care.</a:t>
            </a:r>
          </a:p>
          <a:p>
            <a:r>
              <a:rPr lang="en-US" dirty="0"/>
              <a:t>10119.02: </a:t>
            </a:r>
            <a:r>
              <a:rPr lang="en-US" i="1" dirty="0"/>
              <a:t>Can </a:t>
            </a:r>
            <a:r>
              <a:rPr lang="en-US" dirty="0"/>
              <a:t>perform cooking, housekeeping, errands, social interaction, and the like.</a:t>
            </a:r>
          </a:p>
          <a:p>
            <a:r>
              <a:rPr lang="en-US" dirty="0"/>
              <a:t>10119.03: ALR must require they provide CBC and written statement from their healthcare provider that they bear no communicable diseases.  </a:t>
            </a:r>
          </a:p>
          <a:p>
            <a:r>
              <a:rPr lang="en-US" dirty="0"/>
              <a:t>10119.04: ALR may remove a companion if ALA determine he or she is suspected to have a communicable disease, is mentally or physically incapable of performing companion duties, or otherwise presents a risk to the health or safety of residents.  </a:t>
            </a:r>
          </a:p>
          <a:p>
            <a:r>
              <a:rPr lang="en-US" dirty="0"/>
              <a:t>10119.05:  ALA is responsible for all personnel within the ALR, to include companions performing companion services on the premises.</a:t>
            </a:r>
          </a:p>
          <a:p>
            <a:r>
              <a:rPr lang="en-US" dirty="0"/>
              <a:t>10119.06: ALR is responsible for all of its residents, including those receiving care from companions on the ALR premises.</a:t>
            </a:r>
          </a:p>
          <a:p>
            <a:endParaRPr lang="en-US" dirty="0"/>
          </a:p>
        </p:txBody>
      </p:sp>
      <p:sp>
        <p:nvSpPr>
          <p:cNvPr id="4" name="Content Placeholder 3"/>
          <p:cNvSpPr>
            <a:spLocks noGrp="1"/>
          </p:cNvSpPr>
          <p:nvPr>
            <p:ph idx="13"/>
          </p:nvPr>
        </p:nvSpPr>
        <p:spPr>
          <a:xfrm>
            <a:off x="457200" y="1049836"/>
            <a:ext cx="8229600" cy="426786"/>
          </a:xfrm>
        </p:spPr>
        <p:txBody>
          <a:bodyPr/>
          <a:lstStyle/>
          <a:p>
            <a:r>
              <a:rPr lang="en-US" dirty="0"/>
              <a:t>10119 companions</a:t>
            </a:r>
          </a:p>
        </p:txBody>
      </p:sp>
      <p:sp>
        <p:nvSpPr>
          <p:cNvPr id="5" name="Content Placeholder 4"/>
          <p:cNvSpPr>
            <a:spLocks noGrp="1"/>
          </p:cNvSpPr>
          <p:nvPr>
            <p:ph idx="14"/>
          </p:nvPr>
        </p:nvSpPr>
        <p:spPr>
          <a:xfrm>
            <a:off x="457200" y="1476622"/>
            <a:ext cx="8229600" cy="899197"/>
          </a:xfrm>
        </p:spPr>
        <p:txBody>
          <a:bodyPr anchor="t"/>
          <a:lstStyle/>
          <a:p>
            <a:r>
              <a:rPr lang="en-US" b="1" dirty="0"/>
              <a:t>Purpose</a:t>
            </a:r>
            <a:r>
              <a:rPr lang="en-US" dirty="0"/>
              <a:t>: </a:t>
            </a:r>
            <a:r>
              <a:rPr lang="en-US" i="1" dirty="0"/>
              <a:t>To require a facility to remain informed about the companions providing companion services on its premises, and to authorize a facility to remove a companion when necessary to protect residents. </a:t>
            </a:r>
          </a:p>
          <a:p>
            <a:endParaRPr lang="en-US" dirty="0"/>
          </a:p>
        </p:txBody>
      </p:sp>
    </p:spTree>
    <p:extLst>
      <p:ext uri="{BB962C8B-B14F-4D97-AF65-F5344CB8AC3E}">
        <p14:creationId xmlns:p14="http://schemas.microsoft.com/office/powerpoint/2010/main" val="14915526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personnel</a:t>
            </a:r>
          </a:p>
        </p:txBody>
      </p:sp>
      <p:sp>
        <p:nvSpPr>
          <p:cNvPr id="3" name="Content Placeholder 2"/>
          <p:cNvSpPr>
            <a:spLocks noGrp="1"/>
          </p:cNvSpPr>
          <p:nvPr>
            <p:ph idx="1"/>
          </p:nvPr>
        </p:nvSpPr>
        <p:spPr>
          <a:xfrm>
            <a:off x="330902" y="2666338"/>
            <a:ext cx="8229600" cy="2592535"/>
          </a:xfrm>
        </p:spPr>
        <p:txBody>
          <a:bodyPr anchor="t"/>
          <a:lstStyle/>
          <a:p>
            <a:r>
              <a:rPr lang="en-US" dirty="0"/>
              <a:t>“Unlicensed person” means a person not licensed pursuant to </a:t>
            </a:r>
            <a:r>
              <a:rPr lang="en-US" u="sng" dirty="0"/>
              <a:t>Chapter 12</a:t>
            </a:r>
            <a:r>
              <a:rPr lang="en-US" u="sng" dirty="0">
                <a:hlinkClick r:id=""/>
              </a:rPr>
              <a:t> </a:t>
            </a:r>
            <a:r>
              <a:rPr lang="en-US" u="sng" dirty="0"/>
              <a:t>of Title 3</a:t>
            </a:r>
            <a:r>
              <a:rPr lang="en-US" dirty="0"/>
              <a:t> of the DC Code (the HORA), who functions in a complementary or assistance role to licensed health care professionals in providing direct patient care or in performing common nursing tasks. The term “unlicensed person” includes nurse aides, orderlies, assistant technicians, attendants, home health aides, personal care aides, medication aides, geriatric aides, or other health aides. The term “unlicensed person” also includes housekeeping, maintenance, and administrative staff for whom it is foreseeable that the prospective employee or contract worker will come in direct contact with patients.</a:t>
            </a:r>
          </a:p>
          <a:p>
            <a:r>
              <a:rPr lang="en-US" dirty="0"/>
              <a:t>Shall not apply to persons employed on or before July 23, 2001,or to a person who volunteers services to a facility and works under the direct supervision of a person licensed pursuant to the HORA.</a:t>
            </a:r>
          </a:p>
        </p:txBody>
      </p:sp>
      <p:sp>
        <p:nvSpPr>
          <p:cNvPr id="4" name="Content Placeholder 3"/>
          <p:cNvSpPr>
            <a:spLocks noGrp="1"/>
          </p:cNvSpPr>
          <p:nvPr>
            <p:ph idx="13"/>
          </p:nvPr>
        </p:nvSpPr>
        <p:spPr>
          <a:xfrm>
            <a:off x="457200" y="1054071"/>
            <a:ext cx="8229600" cy="426786"/>
          </a:xfrm>
        </p:spPr>
        <p:txBody>
          <a:bodyPr/>
          <a:lstStyle/>
          <a:p>
            <a:r>
              <a:rPr lang="en-US" dirty="0"/>
              <a:t>10120 unlicensed personnel criminal background check</a:t>
            </a:r>
          </a:p>
        </p:txBody>
      </p:sp>
      <p:sp>
        <p:nvSpPr>
          <p:cNvPr id="5" name="Content Placeholder 4"/>
          <p:cNvSpPr>
            <a:spLocks noGrp="1"/>
          </p:cNvSpPr>
          <p:nvPr>
            <p:ph idx="14"/>
          </p:nvPr>
        </p:nvSpPr>
        <p:spPr>
          <a:xfrm>
            <a:off x="457200" y="2007108"/>
            <a:ext cx="8229600" cy="659230"/>
          </a:xfrm>
        </p:spPr>
        <p:txBody>
          <a:bodyPr anchor="t"/>
          <a:lstStyle/>
          <a:p>
            <a:r>
              <a:rPr lang="en-US" b="1" dirty="0"/>
              <a:t>Purpose</a:t>
            </a:r>
            <a:r>
              <a:rPr lang="en-US" dirty="0"/>
              <a:t>: </a:t>
            </a:r>
            <a:r>
              <a:rPr lang="en-US" i="1" dirty="0"/>
              <a:t>To require a CBC before employing or contracting any personnel not holding a health professional license. </a:t>
            </a:r>
          </a:p>
        </p:txBody>
      </p:sp>
    </p:spTree>
    <p:extLst>
      <p:ext uri="{BB962C8B-B14F-4D97-AF65-F5344CB8AC3E}">
        <p14:creationId xmlns:p14="http://schemas.microsoft.com/office/powerpoint/2010/main" val="3647045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PREPAREDNESS</a:t>
            </a:r>
          </a:p>
        </p:txBody>
      </p:sp>
      <p:sp>
        <p:nvSpPr>
          <p:cNvPr id="4" name="Content Placeholder 3"/>
          <p:cNvSpPr>
            <a:spLocks noGrp="1"/>
          </p:cNvSpPr>
          <p:nvPr>
            <p:ph idx="13"/>
          </p:nvPr>
        </p:nvSpPr>
        <p:spPr/>
        <p:txBody>
          <a:bodyPr/>
          <a:lstStyle/>
          <a:p>
            <a:endParaRPr lang="en-US"/>
          </a:p>
        </p:txBody>
      </p:sp>
      <p:sp>
        <p:nvSpPr>
          <p:cNvPr id="5" name="Content Placeholder 4"/>
          <p:cNvSpPr>
            <a:spLocks noGrp="1"/>
          </p:cNvSpPr>
          <p:nvPr>
            <p:ph idx="14"/>
          </p:nvPr>
        </p:nvSpPr>
        <p:spPr/>
        <p:txBody>
          <a:bodyPr/>
          <a:lstStyle/>
          <a:p>
            <a:endParaRPr lang="en-US"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0486" y="2296887"/>
            <a:ext cx="7728857" cy="3571466"/>
          </a:xfrm>
        </p:spPr>
      </p:pic>
    </p:spTree>
    <p:extLst>
      <p:ext uri="{BB962C8B-B14F-4D97-AF65-F5344CB8AC3E}">
        <p14:creationId xmlns:p14="http://schemas.microsoft.com/office/powerpoint/2010/main" val="9108028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EMERGENCY PREPAREDNESS</a:t>
            </a:r>
            <a:endParaRPr lang="en-US" dirty="0"/>
          </a:p>
        </p:txBody>
      </p:sp>
      <p:sp>
        <p:nvSpPr>
          <p:cNvPr id="3" name="Content Placeholder 2"/>
          <p:cNvSpPr>
            <a:spLocks noGrp="1"/>
          </p:cNvSpPr>
          <p:nvPr>
            <p:ph idx="1"/>
          </p:nvPr>
        </p:nvSpPr>
        <p:spPr>
          <a:xfrm>
            <a:off x="457200" y="3509684"/>
            <a:ext cx="8229600" cy="2592535"/>
          </a:xfrm>
        </p:spPr>
        <p:txBody>
          <a:bodyPr/>
          <a:lstStyle/>
          <a:p>
            <a:endParaRPr lang="en-US" dirty="0"/>
          </a:p>
        </p:txBody>
      </p:sp>
      <p:sp>
        <p:nvSpPr>
          <p:cNvPr id="4" name="Content Placeholder 3"/>
          <p:cNvSpPr>
            <a:spLocks noGrp="1"/>
          </p:cNvSpPr>
          <p:nvPr>
            <p:ph idx="13"/>
          </p:nvPr>
        </p:nvSpPr>
        <p:spPr/>
        <p:txBody>
          <a:bodyPr/>
          <a:lstStyle/>
          <a:p>
            <a:r>
              <a:rPr lang="en-US" dirty="0" smtClean="0"/>
              <a:t>Provision 10110.01 (k) of required policies and procedures</a:t>
            </a:r>
            <a:endParaRPr lang="en-US" dirty="0"/>
          </a:p>
        </p:txBody>
      </p:sp>
      <p:sp>
        <p:nvSpPr>
          <p:cNvPr id="5" name="Content Placeholder 4"/>
          <p:cNvSpPr>
            <a:spLocks noGrp="1"/>
          </p:cNvSpPr>
          <p:nvPr>
            <p:ph idx="14"/>
          </p:nvPr>
        </p:nvSpPr>
        <p:spPr>
          <a:xfrm>
            <a:off x="457200" y="2335948"/>
            <a:ext cx="8229600" cy="1694876"/>
          </a:xfrm>
        </p:spPr>
        <p:txBody>
          <a:bodyPr/>
          <a:lstStyle/>
          <a:p>
            <a:endParaRPr lang="en-US" dirty="0"/>
          </a:p>
          <a:p>
            <a:r>
              <a:rPr lang="en-US" dirty="0" smtClean="0"/>
              <a:t>Shall meet the same standards for emergency preparedness as those set for long term care facilities by the Centers for Medicare and Medicaid Services, at 42 CFR § 483.73</a:t>
            </a:r>
            <a:endParaRPr lang="en-US" dirty="0"/>
          </a:p>
        </p:txBody>
      </p:sp>
    </p:spTree>
    <p:extLst>
      <p:ext uri="{BB962C8B-B14F-4D97-AF65-F5344CB8AC3E}">
        <p14:creationId xmlns:p14="http://schemas.microsoft.com/office/powerpoint/2010/main" val="27781620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1899"/>
            <a:ext cx="8229600" cy="774523"/>
          </a:xfrm>
        </p:spPr>
        <p:txBody>
          <a:bodyPr>
            <a:normAutofit fontScale="90000"/>
          </a:bodyPr>
          <a:lstStyle/>
          <a:p>
            <a:pPr algn="ctr"/>
            <a:r>
              <a:rPr lang="en-US" sz="4400" cap="none" dirty="0">
                <a:solidFill>
                  <a:prstClr val="black"/>
                </a:solidFill>
                <a:latin typeface="Times New Roman" panose="02020603050405020304" pitchFamily="18" charset="0"/>
                <a:cs typeface="Times New Roman" panose="02020603050405020304" pitchFamily="18" charset="0"/>
              </a:rPr>
              <a:t>Four Provisions for All </a:t>
            </a:r>
            <a:r>
              <a:rPr lang="en-US" sz="4400" cap="none" dirty="0" smtClean="0">
                <a:solidFill>
                  <a:prstClr val="black"/>
                </a:solidFill>
                <a:latin typeface="Times New Roman" panose="02020603050405020304" pitchFamily="18" charset="0"/>
                <a:cs typeface="Times New Roman" panose="02020603050405020304" pitchFamily="18" charset="0"/>
              </a:rPr>
              <a:t/>
            </a:r>
            <a:br>
              <a:rPr lang="en-US" sz="4400" cap="none" dirty="0" smtClean="0">
                <a:solidFill>
                  <a:prstClr val="black"/>
                </a:solidFill>
                <a:latin typeface="Times New Roman" panose="02020603050405020304" pitchFamily="18" charset="0"/>
                <a:cs typeface="Times New Roman" panose="02020603050405020304" pitchFamily="18" charset="0"/>
              </a:rPr>
            </a:br>
            <a:r>
              <a:rPr lang="en-US" sz="4400" cap="none" dirty="0" smtClean="0">
                <a:solidFill>
                  <a:prstClr val="black"/>
                </a:solidFill>
                <a:latin typeface="Times New Roman" panose="02020603050405020304" pitchFamily="18" charset="0"/>
                <a:cs typeface="Times New Roman" panose="02020603050405020304" pitchFamily="18" charset="0"/>
              </a:rPr>
              <a:t>Provider </a:t>
            </a:r>
            <a:r>
              <a:rPr lang="en-US" sz="4400" cap="none" dirty="0">
                <a:solidFill>
                  <a:prstClr val="black"/>
                </a:solidFill>
                <a:latin typeface="Times New Roman" panose="02020603050405020304" pitchFamily="18" charset="0"/>
                <a:cs typeface="Times New Roman" panose="02020603050405020304" pitchFamily="18" charset="0"/>
              </a:rPr>
              <a:t>Types</a:t>
            </a:r>
            <a:endParaRPr lang="en-US" sz="4000" dirty="0"/>
          </a:p>
        </p:txBody>
      </p:sp>
      <p:sp>
        <p:nvSpPr>
          <p:cNvPr id="3" name="Content Placeholder 2"/>
          <p:cNvSpPr txBox="1">
            <a:spLocks/>
          </p:cNvSpPr>
          <p:nvPr/>
        </p:nvSpPr>
        <p:spPr>
          <a:xfrm>
            <a:off x="457200" y="2006082"/>
            <a:ext cx="8229600" cy="419628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n-US" sz="2400" dirty="0" smtClean="0"/>
          </a:p>
        </p:txBody>
      </p:sp>
      <p:grpSp>
        <p:nvGrpSpPr>
          <p:cNvPr id="4" name="Group 3"/>
          <p:cNvGrpSpPr/>
          <p:nvPr/>
        </p:nvGrpSpPr>
        <p:grpSpPr>
          <a:xfrm>
            <a:off x="783770" y="1912775"/>
            <a:ext cx="3788232" cy="1861149"/>
            <a:chOff x="-1" y="-1"/>
            <a:chExt cx="4160923" cy="2262981"/>
          </a:xfrm>
        </p:grpSpPr>
        <p:sp>
          <p:nvSpPr>
            <p:cNvPr id="17" name="Round Single Corner Rectangle 16" descr="Emergency Preparedness Program&#10; Risk Assessment and Planning&#10; Policies and Procedures&#10; Communication Plan&#10; Training and Testing &#10;" title="Emergency Program"/>
            <p:cNvSpPr/>
            <p:nvPr/>
          </p:nvSpPr>
          <p:spPr>
            <a:xfrm rot="16200000">
              <a:off x="948970" y="-948971"/>
              <a:ext cx="2262981" cy="4160922"/>
            </a:xfrm>
            <a:prstGeom prst="round1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ound Single Corner Rectangle 4"/>
            <p:cNvSpPr/>
            <p:nvPr/>
          </p:nvSpPr>
          <p:spPr>
            <a:xfrm rot="21600000">
              <a:off x="-1" y="1"/>
              <a:ext cx="4114800" cy="16972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latin typeface="Arial" panose="020B0604020202020204" pitchFamily="34" charset="0"/>
                  <a:cs typeface="Arial" panose="020B0604020202020204" pitchFamily="34" charset="0"/>
                </a:rPr>
                <a:t>Emergency Plan</a:t>
              </a:r>
              <a:endParaRPr lang="en-US" sz="2100" kern="1200" dirty="0">
                <a:latin typeface="Arial" panose="020B0604020202020204" pitchFamily="34" charset="0"/>
                <a:cs typeface="Arial" panose="020B0604020202020204" pitchFamily="34" charset="0"/>
              </a:endParaRPr>
            </a:p>
          </p:txBody>
        </p:sp>
      </p:grpSp>
      <p:grpSp>
        <p:nvGrpSpPr>
          <p:cNvPr id="5" name="Group 4"/>
          <p:cNvGrpSpPr/>
          <p:nvPr/>
        </p:nvGrpSpPr>
        <p:grpSpPr>
          <a:xfrm>
            <a:off x="4441371" y="1912776"/>
            <a:ext cx="4203440" cy="1861149"/>
            <a:chOff x="4114800" y="0"/>
            <a:chExt cx="4114800" cy="2262981"/>
          </a:xfrm>
        </p:grpSpPr>
        <p:sp>
          <p:nvSpPr>
            <p:cNvPr id="15" name="Round Single Corner Rectangle 14" descr="Emergency Preparedness Program&#10; Risk Assessment and Planning&#10; Policies and Procedures&#10; Communication Plan&#10; Training and Testing &#10;" title="Emergency Program"/>
            <p:cNvSpPr/>
            <p:nvPr/>
          </p:nvSpPr>
          <p:spPr>
            <a:xfrm>
              <a:off x="4114800" y="0"/>
              <a:ext cx="4114800" cy="2262981"/>
            </a:xfrm>
            <a:prstGeom prst="round1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ound Single Corner Rectangle 6"/>
            <p:cNvSpPr/>
            <p:nvPr/>
          </p:nvSpPr>
          <p:spPr>
            <a:xfrm>
              <a:off x="4114800" y="0"/>
              <a:ext cx="4114800" cy="16972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latin typeface="Arial" panose="020B0604020202020204" pitchFamily="34" charset="0"/>
                  <a:cs typeface="Arial" panose="020B0604020202020204" pitchFamily="34" charset="0"/>
                </a:rPr>
                <a:t>Policies and Procedures</a:t>
              </a:r>
            </a:p>
          </p:txBody>
        </p:sp>
      </p:grpSp>
      <p:grpSp>
        <p:nvGrpSpPr>
          <p:cNvPr id="6" name="Group 5"/>
          <p:cNvGrpSpPr/>
          <p:nvPr/>
        </p:nvGrpSpPr>
        <p:grpSpPr>
          <a:xfrm>
            <a:off x="783771" y="3773925"/>
            <a:ext cx="3746240" cy="1899087"/>
            <a:chOff x="0" y="2262981"/>
            <a:chExt cx="4114800" cy="2262981"/>
          </a:xfrm>
        </p:grpSpPr>
        <p:sp>
          <p:nvSpPr>
            <p:cNvPr id="13" name="Round Single Corner Rectangle 12" descr="Emergency Preparedness Program&#10; Risk Assessment and Planning&#10; Policies and Procedures&#10; Communication Plan&#10; Training and Testing &#10;" title="Emergency Program"/>
            <p:cNvSpPr/>
            <p:nvPr/>
          </p:nvSpPr>
          <p:spPr>
            <a:xfrm rot="10800000">
              <a:off x="0" y="2262981"/>
              <a:ext cx="4114800" cy="2262981"/>
            </a:xfrm>
            <a:prstGeom prst="round1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 Single Corner Rectangle 8"/>
            <p:cNvSpPr/>
            <p:nvPr/>
          </p:nvSpPr>
          <p:spPr>
            <a:xfrm rot="21600000">
              <a:off x="0" y="2828726"/>
              <a:ext cx="4114800" cy="16972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latin typeface="Arial" panose="020B0604020202020204" pitchFamily="34" charset="0"/>
                  <a:cs typeface="Arial" panose="020B0604020202020204" pitchFamily="34" charset="0"/>
                </a:rPr>
                <a:t>Communication Plan</a:t>
              </a:r>
            </a:p>
          </p:txBody>
        </p:sp>
      </p:grpSp>
      <p:grpSp>
        <p:nvGrpSpPr>
          <p:cNvPr id="7" name="Group 6"/>
          <p:cNvGrpSpPr/>
          <p:nvPr/>
        </p:nvGrpSpPr>
        <p:grpSpPr>
          <a:xfrm>
            <a:off x="4441370" y="3773929"/>
            <a:ext cx="4203441" cy="1983059"/>
            <a:chOff x="3612619" y="2262985"/>
            <a:chExt cx="4616981" cy="2262977"/>
          </a:xfrm>
        </p:grpSpPr>
        <p:sp>
          <p:nvSpPr>
            <p:cNvPr id="11" name="Round Single Corner Rectangle 10" descr="Emergency Preparedness Program&#10; Risk Assessment and Planning&#10; Policies and Procedures&#10; Communication Plan&#10; Training and Testing &#10;" title="Emergency Program"/>
            <p:cNvSpPr/>
            <p:nvPr/>
          </p:nvSpPr>
          <p:spPr>
            <a:xfrm rot="5400000">
              <a:off x="4837534" y="1038070"/>
              <a:ext cx="2167152" cy="4616981"/>
            </a:xfrm>
            <a:prstGeom prst="round1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ound Single Corner Rectangle 10"/>
            <p:cNvSpPr/>
            <p:nvPr/>
          </p:nvSpPr>
          <p:spPr>
            <a:xfrm>
              <a:off x="4114799" y="2828726"/>
              <a:ext cx="4114800" cy="16972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latin typeface="Arial" panose="020B0604020202020204" pitchFamily="34" charset="0"/>
                  <a:cs typeface="Arial" panose="020B0604020202020204" pitchFamily="34" charset="0"/>
                </a:rPr>
                <a:t>Training and Testing </a:t>
              </a:r>
            </a:p>
          </p:txBody>
        </p:sp>
      </p:grpSp>
      <p:grpSp>
        <p:nvGrpSpPr>
          <p:cNvPr id="8" name="Group 7"/>
          <p:cNvGrpSpPr/>
          <p:nvPr/>
        </p:nvGrpSpPr>
        <p:grpSpPr>
          <a:xfrm>
            <a:off x="3533503" y="3533811"/>
            <a:ext cx="2247744" cy="930575"/>
            <a:chOff x="2880359" y="1697236"/>
            <a:chExt cx="2468880" cy="1131490"/>
          </a:xfrm>
        </p:grpSpPr>
        <p:sp>
          <p:nvSpPr>
            <p:cNvPr id="9" name="Rounded Rectangle 8" descr="Emergency Preparedness Program&#10; Risk Assessment and Planning&#10; Policies and Procedures&#10; Communication Plan&#10; Training and Testing &#10;" title="Emergency Program"/>
            <p:cNvSpPr/>
            <p:nvPr/>
          </p:nvSpPr>
          <p:spPr>
            <a:xfrm>
              <a:off x="2880359" y="1697236"/>
              <a:ext cx="2468880" cy="1131490"/>
            </a:xfrm>
            <a:prstGeom prst="roundRect">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0" name="Rounded Rectangle 12"/>
            <p:cNvSpPr/>
            <p:nvPr/>
          </p:nvSpPr>
          <p:spPr>
            <a:xfrm>
              <a:off x="2935594" y="1752471"/>
              <a:ext cx="2358410" cy="10210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latin typeface="Arial" panose="020B0604020202020204" pitchFamily="34" charset="0"/>
                  <a:cs typeface="Arial" panose="020B0604020202020204" pitchFamily="34" charset="0"/>
                </a:rPr>
                <a:t>Emergency Preparedness Program</a:t>
              </a:r>
            </a:p>
          </p:txBody>
        </p:sp>
      </p:grpSp>
    </p:spTree>
    <p:extLst>
      <p:ext uri="{BB962C8B-B14F-4D97-AF65-F5344CB8AC3E}">
        <p14:creationId xmlns:p14="http://schemas.microsoft.com/office/powerpoint/2010/main" val="23873282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675041"/>
            <a:ext cx="8229600" cy="774523"/>
          </a:xfrm>
        </p:spPr>
        <p:txBody>
          <a:bodyPr>
            <a:normAutofit/>
          </a:bodyPr>
          <a:lstStyle/>
          <a:p>
            <a:pPr algn="ctr"/>
            <a:endParaRPr lang="en-US" sz="4000" dirty="0"/>
          </a:p>
        </p:txBody>
      </p:sp>
      <p:sp>
        <p:nvSpPr>
          <p:cNvPr id="3" name="Content Placeholder 2"/>
          <p:cNvSpPr>
            <a:spLocks noGrp="1"/>
          </p:cNvSpPr>
          <p:nvPr>
            <p:ph idx="1"/>
          </p:nvPr>
        </p:nvSpPr>
        <p:spPr>
          <a:xfrm>
            <a:off x="214604" y="1940766"/>
            <a:ext cx="8929396" cy="4833257"/>
          </a:xfrm>
        </p:spPr>
        <p:txBody>
          <a:bodyPr/>
          <a:lstStyle/>
          <a:p>
            <a:pPr marL="342900" lvl="0" indent="-342900" defTabSz="914400">
              <a:buClrTx/>
              <a:buSzTx/>
              <a:buFont typeface="Arial" panose="020B0604020202020204" pitchFamily="34" charset="0"/>
              <a:buChar char="•"/>
            </a:pPr>
            <a:endParaRPr lang="en-US" sz="2200" dirty="0">
              <a:solidFill>
                <a:prstClr val="black"/>
              </a:solidFill>
              <a:latin typeface="Times New Roman" panose="02020603050405020304" pitchFamily="18" charset="0"/>
              <a:cs typeface="Times New Roman" panose="02020603050405020304" pitchFamily="18" charset="0"/>
            </a:endParaRPr>
          </a:p>
          <a:p>
            <a:pPr marL="342900" lvl="0" indent="-342900" defTabSz="914400">
              <a:buClrTx/>
              <a:buSzTx/>
              <a:buFont typeface="Arial" panose="020B0604020202020204" pitchFamily="34" charset="0"/>
              <a:buChar char="•"/>
            </a:pP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3"/>
          </p:nvPr>
        </p:nvSpPr>
        <p:spPr>
          <a:xfrm>
            <a:off x="457200" y="1278294"/>
            <a:ext cx="8229600" cy="5756987"/>
          </a:xfrm>
        </p:spPr>
        <p:txBody>
          <a:bodyPr/>
          <a:lstStyle/>
          <a:p>
            <a:pPr marL="342900" lvl="0" indent="-342900" defTabSz="914400">
              <a:buFont typeface="Arial" panose="020B0604020202020204" pitchFamily="34" charset="0"/>
              <a:buChar char="•"/>
            </a:pPr>
            <a:endParaRPr lang="en-US" sz="2200" b="0" cap="none" dirty="0">
              <a:solidFill>
                <a:prstClr val="black"/>
              </a:solidFill>
              <a:latin typeface="Times New Roman" panose="02020603050405020304" pitchFamily="18" charset="0"/>
              <a:cs typeface="Times New Roman" panose="02020603050405020304" pitchFamily="18" charset="0"/>
            </a:endParaRPr>
          </a:p>
          <a:p>
            <a:pPr marL="342900" lvl="0" indent="-342900" algn="ctr" defTabSz="914400"/>
            <a:r>
              <a:rPr lang="en-US" sz="6600" b="0" cap="none" dirty="0">
                <a:solidFill>
                  <a:prstClr val="black"/>
                </a:solidFill>
                <a:latin typeface="Times New Roman" panose="02020603050405020304" pitchFamily="18" charset="0"/>
                <a:cs typeface="Times New Roman" panose="02020603050405020304" pitchFamily="18" charset="0"/>
              </a:rPr>
              <a:t>QUESTIONS</a:t>
            </a:r>
          </a:p>
          <a:p>
            <a:pPr algn="ctr"/>
            <a:endParaRPr lang="en-US" dirty="0"/>
          </a:p>
        </p:txBody>
      </p:sp>
      <p:pic>
        <p:nvPicPr>
          <p:cNvPr id="6" name="Picture 7" descr="C:\Users\walkerer\AppData\Local\Microsoft\Windows\Temporary Internet Files\Content.IE5\SMSGZQBG\googley-eye-birdie-has-questions[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7641" y="2985795"/>
            <a:ext cx="2601301" cy="2118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864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675041"/>
            <a:ext cx="8229600" cy="774523"/>
          </a:xfrm>
        </p:spPr>
        <p:txBody>
          <a:bodyPr>
            <a:noAutofit/>
          </a:bodyPr>
          <a:lstStyle/>
          <a:p>
            <a:pPr algn="ctr"/>
            <a:r>
              <a:rPr lang="en-US" sz="4800" cap="none" dirty="0">
                <a:solidFill>
                  <a:prstClr val="black"/>
                </a:solidFill>
                <a:latin typeface="Times New Roman" panose="02020603050405020304" pitchFamily="18" charset="0"/>
                <a:cs typeface="Times New Roman" panose="02020603050405020304" pitchFamily="18" charset="0"/>
              </a:rPr>
              <a:t>Contact Information</a:t>
            </a:r>
            <a:endParaRPr lang="en-US" sz="4800" dirty="0"/>
          </a:p>
        </p:txBody>
      </p:sp>
      <p:sp>
        <p:nvSpPr>
          <p:cNvPr id="3" name="Content Placeholder 2"/>
          <p:cNvSpPr>
            <a:spLocks noGrp="1"/>
          </p:cNvSpPr>
          <p:nvPr>
            <p:ph idx="1"/>
          </p:nvPr>
        </p:nvSpPr>
        <p:spPr>
          <a:xfrm>
            <a:off x="214604" y="1940766"/>
            <a:ext cx="8929396" cy="4833257"/>
          </a:xfrm>
        </p:spPr>
        <p:txBody>
          <a:bodyPr/>
          <a:lstStyle/>
          <a:p>
            <a:pPr marL="342900" lvl="0" indent="-342900" defTabSz="914400">
              <a:buClrTx/>
              <a:buSzTx/>
              <a:buFont typeface="Arial" panose="020B0604020202020204" pitchFamily="34" charset="0"/>
              <a:buChar char="•"/>
            </a:pPr>
            <a:endParaRPr lang="en-US" sz="2200" dirty="0">
              <a:solidFill>
                <a:prstClr val="black"/>
              </a:solidFill>
              <a:latin typeface="Times New Roman" panose="02020603050405020304" pitchFamily="18" charset="0"/>
              <a:cs typeface="Times New Roman" panose="02020603050405020304" pitchFamily="18" charset="0"/>
            </a:endParaRPr>
          </a:p>
          <a:p>
            <a:pPr marL="342900" lvl="0" indent="-342900" defTabSz="914400">
              <a:buClrTx/>
              <a:buSzTx/>
              <a:buFont typeface="Arial" panose="020B0604020202020204" pitchFamily="34" charset="0"/>
              <a:buChar char="•"/>
            </a:pP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3"/>
          </p:nvPr>
        </p:nvSpPr>
        <p:spPr>
          <a:xfrm>
            <a:off x="457200" y="1268963"/>
            <a:ext cx="8229600" cy="4930377"/>
          </a:xfrm>
        </p:spPr>
        <p:txBody>
          <a:bodyPr/>
          <a:lstStyle/>
          <a:p>
            <a:pPr marL="342900" lvl="0" indent="-342900" defTabSz="914400">
              <a:buFont typeface="Arial" panose="020B0604020202020204" pitchFamily="34" charset="0"/>
              <a:buChar char="•"/>
            </a:pPr>
            <a:endParaRPr lang="en-US" sz="2200" b="0" cap="none" dirty="0">
              <a:solidFill>
                <a:prstClr val="black"/>
              </a:solidFill>
              <a:latin typeface="Times New Roman" panose="02020603050405020304" pitchFamily="18" charset="0"/>
              <a:cs typeface="Times New Roman" panose="02020603050405020304" pitchFamily="18" charset="0"/>
            </a:endParaRPr>
          </a:p>
          <a:p>
            <a:pPr marL="342900" lvl="0" indent="-342900" algn="ctr" defTabSz="914400"/>
            <a:r>
              <a:rPr lang="en-US" sz="1800" b="0" cap="none" dirty="0">
                <a:solidFill>
                  <a:prstClr val="black"/>
                </a:solidFill>
                <a:latin typeface="Times New Roman" panose="02020603050405020304" pitchFamily="18" charset="0"/>
                <a:cs typeface="Times New Roman" panose="02020603050405020304" pitchFamily="18" charset="0"/>
              </a:rPr>
              <a:t>Sharon H. Mebane</a:t>
            </a:r>
          </a:p>
          <a:p>
            <a:pPr marL="342900" lvl="0" indent="-342900" algn="ctr" defTabSz="914400"/>
            <a:r>
              <a:rPr lang="en-US" sz="1800" b="0" cap="none" dirty="0">
                <a:solidFill>
                  <a:prstClr val="black"/>
                </a:solidFill>
                <a:latin typeface="Times New Roman" panose="02020603050405020304" pitchFamily="18" charset="0"/>
                <a:cs typeface="Times New Roman" panose="02020603050405020304" pitchFamily="18" charset="0"/>
              </a:rPr>
              <a:t>Program Manager</a:t>
            </a:r>
          </a:p>
          <a:p>
            <a:pPr marL="342900" lvl="0" indent="-342900" algn="ctr" defTabSz="914400"/>
            <a:r>
              <a:rPr lang="en-US" sz="1800" b="0" cap="none" dirty="0">
                <a:solidFill>
                  <a:prstClr val="black"/>
                </a:solidFill>
                <a:latin typeface="Times New Roman" panose="02020603050405020304" pitchFamily="18" charset="0"/>
                <a:cs typeface="Times New Roman" panose="02020603050405020304" pitchFamily="18" charset="0"/>
              </a:rPr>
              <a:t>(202) 442-4751</a:t>
            </a:r>
          </a:p>
          <a:p>
            <a:pPr marL="342900" lvl="0" indent="-342900" algn="ctr" defTabSz="914400"/>
            <a:r>
              <a:rPr lang="en-US" sz="1800" b="0" cap="none" dirty="0" smtClean="0">
                <a:solidFill>
                  <a:prstClr val="black"/>
                </a:solidFill>
                <a:latin typeface="Times New Roman" panose="02020603050405020304" pitchFamily="18" charset="0"/>
                <a:cs typeface="Times New Roman" panose="02020603050405020304" pitchFamily="18" charset="0"/>
                <a:hlinkClick r:id="rId2"/>
              </a:rPr>
              <a:t>sharon.mebane@dc.gov</a:t>
            </a:r>
            <a:endParaRPr lang="en-US" sz="1800" b="0" cap="none" dirty="0">
              <a:solidFill>
                <a:prstClr val="black"/>
              </a:solidFill>
              <a:latin typeface="Times New Roman" panose="02020603050405020304" pitchFamily="18" charset="0"/>
              <a:cs typeface="Times New Roman" panose="02020603050405020304" pitchFamily="18" charset="0"/>
            </a:endParaRPr>
          </a:p>
          <a:p>
            <a:pPr marL="342900" lvl="0" indent="-342900" algn="ctr" defTabSz="914400"/>
            <a:endParaRPr lang="en-US" sz="1800" b="0" cap="none" dirty="0">
              <a:solidFill>
                <a:prstClr val="black"/>
              </a:solidFill>
              <a:latin typeface="Times New Roman" panose="02020603050405020304" pitchFamily="18" charset="0"/>
              <a:cs typeface="Times New Roman" panose="02020603050405020304" pitchFamily="18" charset="0"/>
            </a:endParaRPr>
          </a:p>
          <a:p>
            <a:pPr marL="342900" lvl="0" indent="-342900" algn="ctr" defTabSz="914400"/>
            <a:r>
              <a:rPr lang="en-US" sz="1800" b="0" cap="none" dirty="0">
                <a:solidFill>
                  <a:prstClr val="black"/>
                </a:solidFill>
                <a:latin typeface="Times New Roman" panose="02020603050405020304" pitchFamily="18" charset="0"/>
                <a:cs typeface="Times New Roman" panose="02020603050405020304" pitchFamily="18" charset="0"/>
              </a:rPr>
              <a:t>Ericka </a:t>
            </a:r>
            <a:r>
              <a:rPr lang="en-US" sz="1800" b="0" cap="none" dirty="0" smtClean="0">
                <a:solidFill>
                  <a:prstClr val="black"/>
                </a:solidFill>
                <a:latin typeface="Times New Roman" panose="02020603050405020304" pitchFamily="18" charset="0"/>
                <a:cs typeface="Times New Roman" panose="02020603050405020304" pitchFamily="18" charset="0"/>
              </a:rPr>
              <a:t>L. Walker</a:t>
            </a:r>
            <a:endParaRPr lang="en-US" sz="1800" b="0" cap="none" dirty="0">
              <a:solidFill>
                <a:prstClr val="black"/>
              </a:solidFill>
              <a:latin typeface="Times New Roman" panose="02020603050405020304" pitchFamily="18" charset="0"/>
              <a:cs typeface="Times New Roman" panose="02020603050405020304" pitchFamily="18" charset="0"/>
            </a:endParaRPr>
          </a:p>
          <a:p>
            <a:pPr marL="342900" lvl="0" indent="-342900" algn="ctr" defTabSz="914400"/>
            <a:r>
              <a:rPr lang="en-US" sz="1800" b="0" cap="none" dirty="0">
                <a:solidFill>
                  <a:prstClr val="black"/>
                </a:solidFill>
                <a:latin typeface="Times New Roman" panose="02020603050405020304" pitchFamily="18" charset="0"/>
                <a:cs typeface="Times New Roman" panose="02020603050405020304" pitchFamily="18" charset="0"/>
              </a:rPr>
              <a:t>Supervisory Health Services Program Specialist</a:t>
            </a:r>
          </a:p>
          <a:p>
            <a:pPr marL="342900" lvl="0" indent="-342900" algn="ctr" defTabSz="914400"/>
            <a:r>
              <a:rPr lang="en-US" sz="1800" b="0" cap="none" dirty="0">
                <a:solidFill>
                  <a:prstClr val="black"/>
                </a:solidFill>
                <a:latin typeface="Times New Roman" panose="02020603050405020304" pitchFamily="18" charset="0"/>
                <a:cs typeface="Times New Roman" panose="02020603050405020304" pitchFamily="18" charset="0"/>
              </a:rPr>
              <a:t>(202) 442-4781</a:t>
            </a:r>
          </a:p>
          <a:p>
            <a:pPr marL="342900" lvl="0" indent="-342900" algn="ctr" defTabSz="914400"/>
            <a:r>
              <a:rPr lang="en-US" sz="1800" b="0" u="sng" cap="none" dirty="0" smtClean="0">
                <a:solidFill>
                  <a:prstClr val="black"/>
                </a:solidFill>
                <a:latin typeface="Times New Roman" panose="02020603050405020304" pitchFamily="18" charset="0"/>
                <a:cs typeface="Times New Roman" panose="02020603050405020304" pitchFamily="18" charset="0"/>
                <a:hlinkClick r:id="rId3"/>
              </a:rPr>
              <a:t>ericka.walker@dc.gov</a:t>
            </a:r>
            <a:r>
              <a:rPr lang="en-US" sz="1800" b="0" u="sng" cap="none" dirty="0" smtClean="0">
                <a:solidFill>
                  <a:prstClr val="black"/>
                </a:solidFill>
                <a:latin typeface="Times New Roman" panose="02020603050405020304" pitchFamily="18" charset="0"/>
                <a:cs typeface="Times New Roman" panose="02020603050405020304" pitchFamily="18" charset="0"/>
              </a:rPr>
              <a:t> </a:t>
            </a:r>
            <a:r>
              <a:rPr lang="en-US" sz="1800" b="0" cap="none" dirty="0" smtClean="0">
                <a:solidFill>
                  <a:prstClr val="black"/>
                </a:solidFill>
                <a:latin typeface="Times New Roman" panose="02020603050405020304" pitchFamily="18" charset="0"/>
                <a:cs typeface="Times New Roman" panose="02020603050405020304" pitchFamily="18" charset="0"/>
              </a:rPr>
              <a:t> </a:t>
            </a:r>
            <a:endParaRPr lang="en-US" sz="1800" b="0" cap="none" dirty="0">
              <a:solidFill>
                <a:prstClr val="black"/>
              </a:solidFill>
              <a:latin typeface="Times New Roman" panose="02020603050405020304" pitchFamily="18" charset="0"/>
              <a:cs typeface="Times New Roman" panose="02020603050405020304" pitchFamily="18" charset="0"/>
            </a:endParaRPr>
          </a:p>
          <a:p>
            <a:pPr marL="342900" lvl="0" indent="-342900" algn="ctr" defTabSz="914400"/>
            <a:endParaRPr lang="en-US" sz="1800" b="0" cap="none" dirty="0">
              <a:solidFill>
                <a:prstClr val="black"/>
              </a:solidFill>
              <a:latin typeface="Times New Roman" panose="02020603050405020304" pitchFamily="18" charset="0"/>
              <a:cs typeface="Times New Roman" panose="02020603050405020304" pitchFamily="18" charset="0"/>
            </a:endParaRPr>
          </a:p>
          <a:p>
            <a:pPr marL="342900" lvl="0" indent="-342900" algn="ctr" defTabSz="914400"/>
            <a:r>
              <a:rPr lang="en-US" sz="1800" b="0" cap="none" dirty="0">
                <a:solidFill>
                  <a:prstClr val="black"/>
                </a:solidFill>
                <a:latin typeface="Times New Roman" panose="02020603050405020304" pitchFamily="18" charset="0"/>
                <a:cs typeface="Times New Roman" panose="02020603050405020304" pitchFamily="18" charset="0"/>
              </a:rPr>
              <a:t>Caitlin Houck</a:t>
            </a:r>
          </a:p>
          <a:p>
            <a:pPr marL="342900" lvl="0" indent="-342900" algn="ctr" defTabSz="914400"/>
            <a:r>
              <a:rPr lang="en-US" sz="1800" b="0" cap="none" dirty="0">
                <a:solidFill>
                  <a:prstClr val="black"/>
                </a:solidFill>
                <a:latin typeface="Times New Roman" panose="02020603050405020304" pitchFamily="18" charset="0"/>
                <a:cs typeface="Times New Roman" panose="02020603050405020304" pitchFamily="18" charset="0"/>
              </a:rPr>
              <a:t>Supervisory Health Services Program Specialist</a:t>
            </a:r>
          </a:p>
          <a:p>
            <a:pPr marL="342900" lvl="0" indent="-342900" algn="ctr" defTabSz="914400"/>
            <a:r>
              <a:rPr lang="en-US" sz="1800" b="0" cap="none" dirty="0">
                <a:solidFill>
                  <a:prstClr val="black"/>
                </a:solidFill>
                <a:latin typeface="Times New Roman" panose="02020603050405020304" pitchFamily="18" charset="0"/>
                <a:cs typeface="Times New Roman" panose="02020603050405020304" pitchFamily="18" charset="0"/>
              </a:rPr>
              <a:t>(202) 442-4736</a:t>
            </a:r>
          </a:p>
          <a:p>
            <a:pPr marL="342900" lvl="0" indent="-342900" algn="ctr" defTabSz="914400"/>
            <a:r>
              <a:rPr lang="en-US" sz="1800" b="0" cap="none" dirty="0" smtClean="0">
                <a:solidFill>
                  <a:prstClr val="black"/>
                </a:solidFill>
                <a:latin typeface="Times New Roman" panose="02020603050405020304" pitchFamily="18" charset="0"/>
                <a:cs typeface="Times New Roman" panose="02020603050405020304" pitchFamily="18" charset="0"/>
                <a:hlinkClick r:id="rId4"/>
              </a:rPr>
              <a:t>caitlin.houck@dc.gov</a:t>
            </a:r>
            <a:endParaRPr lang="en-US" sz="1800" b="0" cap="none" dirty="0">
              <a:solidFill>
                <a:prstClr val="black"/>
              </a:solidFill>
              <a:latin typeface="Times New Roman" panose="02020603050405020304" pitchFamily="18" charset="0"/>
              <a:cs typeface="Times New Roman" panose="02020603050405020304" pitchFamily="18" charset="0"/>
            </a:endParaRPr>
          </a:p>
          <a:p>
            <a:pPr algn="ctr"/>
            <a:endParaRPr lang="en-US" dirty="0"/>
          </a:p>
        </p:txBody>
      </p:sp>
      <p:pic>
        <p:nvPicPr>
          <p:cNvPr id="7" name="Picture 6" descr="C:\Documents and Settings\Laura\My Documents\My Pictures\Microsoft Clip Organizer\j0163105.gif"/>
          <p:cNvPicPr>
            <a:picLocks noChangeAspect="1" noChangeArrowheads="1" noCrop="1"/>
          </p:cNvPicPr>
          <p:nvPr/>
        </p:nvPicPr>
        <p:blipFill>
          <a:blip r:embed="rId5" cstate="print"/>
          <a:srcRect/>
          <a:stretch>
            <a:fillRect/>
          </a:stretch>
        </p:blipFill>
        <p:spPr bwMode="auto">
          <a:xfrm>
            <a:off x="152400" y="1524000"/>
            <a:ext cx="1758462" cy="1524000"/>
          </a:xfrm>
          <a:prstGeom prst="rect">
            <a:avLst/>
          </a:prstGeom>
          <a:noFill/>
        </p:spPr>
      </p:pic>
      <p:pic>
        <p:nvPicPr>
          <p:cNvPr id="8" name="Picture 2" descr="C:\Documents and Settings\Laura\My Documents\My Pictures\Microsoft Clip Organizer\j0438482.jpg"/>
          <p:cNvPicPr>
            <a:picLocks noChangeAspect="1" noChangeArrowheads="1"/>
          </p:cNvPicPr>
          <p:nvPr/>
        </p:nvPicPr>
        <p:blipFill>
          <a:blip r:embed="rId6" cstate="print">
            <a:clrChange>
              <a:clrFrom>
                <a:srgbClr val="DBDBDB"/>
              </a:clrFrom>
              <a:clrTo>
                <a:srgbClr val="DBDBDB">
                  <a:alpha val="0"/>
                </a:srgbClr>
              </a:clrTo>
            </a:clrChange>
          </a:blip>
          <a:srcRect/>
          <a:stretch>
            <a:fillRect/>
          </a:stretch>
        </p:blipFill>
        <p:spPr bwMode="auto">
          <a:xfrm>
            <a:off x="6971921" y="4827740"/>
            <a:ext cx="1718890" cy="1371600"/>
          </a:xfrm>
          <a:prstGeom prst="rect">
            <a:avLst/>
          </a:prstGeom>
          <a:noFill/>
        </p:spPr>
      </p:pic>
    </p:spTree>
    <p:extLst>
      <p:ext uri="{BB962C8B-B14F-4D97-AF65-F5344CB8AC3E}">
        <p14:creationId xmlns:p14="http://schemas.microsoft.com/office/powerpoint/2010/main" val="1147757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Compliance Look-Back</a:t>
            </a:r>
            <a:endParaRPr lang="en-US" dirty="0"/>
          </a:p>
        </p:txBody>
      </p:sp>
      <p:sp>
        <p:nvSpPr>
          <p:cNvPr id="4" name="Content Placeholder 3"/>
          <p:cNvSpPr>
            <a:spLocks noGrp="1"/>
          </p:cNvSpPr>
          <p:nvPr>
            <p:ph idx="13"/>
          </p:nvPr>
        </p:nvSpPr>
        <p:spPr/>
        <p:txBody>
          <a:bodyPr/>
          <a:lstStyle/>
          <a:p>
            <a:endParaRPr lang="en-US" dirty="0"/>
          </a:p>
        </p:txBody>
      </p:sp>
      <p:sp>
        <p:nvSpPr>
          <p:cNvPr id="5" name="Content Placeholder 4"/>
          <p:cNvSpPr>
            <a:spLocks noGrp="1"/>
          </p:cNvSpPr>
          <p:nvPr>
            <p:ph idx="14"/>
          </p:nvPr>
        </p:nvSpPr>
        <p:spPr/>
        <p:txBody>
          <a:bodyPr/>
          <a:lstStyle/>
          <a:p>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67841376"/>
              </p:ext>
            </p:extLst>
          </p:nvPr>
        </p:nvGraphicFramePr>
        <p:xfrm>
          <a:off x="690466" y="3573624"/>
          <a:ext cx="7333860" cy="26125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579953707"/>
              </p:ext>
            </p:extLst>
          </p:nvPr>
        </p:nvGraphicFramePr>
        <p:xfrm>
          <a:off x="1352940" y="1049161"/>
          <a:ext cx="5999582" cy="2431157"/>
        </p:xfrm>
        <a:graphic>
          <a:graphicData uri="http://schemas.openxmlformats.org/presentationml/2006/ole">
            <mc:AlternateContent xmlns:mc="http://schemas.openxmlformats.org/markup-compatibility/2006">
              <mc:Choice xmlns:v="urn:schemas-microsoft-com:vml" Requires="v">
                <p:oleObj spid="_x0000_s7203" name="Worksheet" r:id="rId5" imgW="4771898" imgH="1914570" progId="Excel.Sheet.12">
                  <p:embed/>
                </p:oleObj>
              </mc:Choice>
              <mc:Fallback>
                <p:oleObj name="Worksheet" r:id="rId5" imgW="4771898" imgH="1914570" progId="Excel.Sheet.12">
                  <p:embed/>
                  <p:pic>
                    <p:nvPicPr>
                      <p:cNvPr id="0" name=""/>
                      <p:cNvPicPr/>
                      <p:nvPr/>
                    </p:nvPicPr>
                    <p:blipFill>
                      <a:blip r:embed="rId6"/>
                      <a:stretch>
                        <a:fillRect/>
                      </a:stretch>
                    </p:blipFill>
                    <p:spPr>
                      <a:xfrm>
                        <a:off x="1352940" y="1049161"/>
                        <a:ext cx="5999582" cy="2431157"/>
                      </a:xfrm>
                      <a:prstGeom prst="rect">
                        <a:avLst/>
                      </a:prstGeom>
                    </p:spPr>
                  </p:pic>
                </p:oleObj>
              </mc:Fallback>
            </mc:AlternateContent>
          </a:graphicData>
        </a:graphic>
      </p:graphicFrame>
    </p:spTree>
    <p:extLst>
      <p:ext uri="{BB962C8B-B14F-4D97-AF65-F5344CB8AC3E}">
        <p14:creationId xmlns:p14="http://schemas.microsoft.com/office/powerpoint/2010/main" val="682230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Framing The </a:t>
            </a:r>
            <a:r>
              <a:rPr lang="en-US" sz="3200" dirty="0" err="1" smtClean="0"/>
              <a:t>ReguLatory</a:t>
            </a:r>
            <a:r>
              <a:rPr lang="en-US" sz="3200" dirty="0" smtClean="0"/>
              <a:t> Journey</a:t>
            </a:r>
            <a:endParaRPr lang="en-US" sz="3200" dirty="0"/>
          </a:p>
        </p:txBody>
      </p:sp>
      <p:sp>
        <p:nvSpPr>
          <p:cNvPr id="3" name="Content Placeholder 2"/>
          <p:cNvSpPr>
            <a:spLocks noGrp="1"/>
          </p:cNvSpPr>
          <p:nvPr>
            <p:ph idx="1"/>
          </p:nvPr>
        </p:nvSpPr>
        <p:spPr>
          <a:xfrm>
            <a:off x="457200" y="1940767"/>
            <a:ext cx="8229600" cy="4441372"/>
          </a:xfrm>
        </p:spPr>
        <p:txBody>
          <a:bodyPr/>
          <a:lstStyle/>
          <a:p>
            <a:pPr marL="365760" indent="0">
              <a:buNone/>
            </a:pPr>
            <a:r>
              <a:rPr lang="en-US" b="1" u="sng" dirty="0"/>
              <a:t>Two V</a:t>
            </a:r>
            <a:r>
              <a:rPr lang="en-US" b="1" u="sng" dirty="0" smtClean="0"/>
              <a:t>ignettes</a:t>
            </a:r>
          </a:p>
          <a:p>
            <a:pPr marL="365760" indent="0">
              <a:buNone/>
            </a:pPr>
            <a:r>
              <a:rPr lang="en-US" dirty="0" smtClean="0"/>
              <a:t>Case #1: “Care Level Exceeds What We Can Provide”</a:t>
            </a:r>
            <a:endParaRPr lang="en-US" dirty="0"/>
          </a:p>
          <a:p>
            <a:r>
              <a:rPr lang="en-US" dirty="0" smtClean="0"/>
              <a:t>Planned transfer of resident with dementia to memory care unit in response to declining condition (NWB, 2-assist)</a:t>
            </a:r>
          </a:p>
          <a:p>
            <a:r>
              <a:rPr lang="en-US" dirty="0" smtClean="0"/>
              <a:t>Falls, hospitalization for arrhythmia, anticoagulant</a:t>
            </a:r>
          </a:p>
          <a:p>
            <a:r>
              <a:rPr lang="en-US" dirty="0" smtClean="0"/>
              <a:t>End result: Eviction notice issued, ALR “no longer able </a:t>
            </a:r>
            <a:r>
              <a:rPr lang="en-US" dirty="0"/>
              <a:t>to meet needs of </a:t>
            </a:r>
            <a:r>
              <a:rPr lang="en-US" dirty="0" smtClean="0"/>
              <a:t>resident”; couple moved to a different facility</a:t>
            </a:r>
          </a:p>
          <a:p>
            <a:pPr marL="365760" indent="0">
              <a:buNone/>
            </a:pPr>
            <a:endParaRPr lang="en-US" dirty="0"/>
          </a:p>
          <a:p>
            <a:pPr marL="365760" indent="0">
              <a:buNone/>
            </a:pPr>
            <a:endParaRPr lang="en-US" sz="1400" dirty="0" smtClean="0"/>
          </a:p>
          <a:p>
            <a:pPr marL="365760" indent="0">
              <a:buNone/>
            </a:pPr>
            <a:endParaRPr lang="en-US" sz="1400" dirty="0"/>
          </a:p>
          <a:p>
            <a:pPr marL="365760" indent="0">
              <a:buNone/>
            </a:pPr>
            <a:endParaRPr lang="en-US" sz="1400" dirty="0" smtClean="0"/>
          </a:p>
          <a:p>
            <a:pPr marL="365760" indent="0">
              <a:buNone/>
            </a:pPr>
            <a:endParaRPr lang="en-US" sz="1400" dirty="0"/>
          </a:p>
          <a:p>
            <a:pPr marL="365760" indent="0">
              <a:buNone/>
            </a:pPr>
            <a:endParaRPr lang="en-US" sz="1400" dirty="0" smtClean="0"/>
          </a:p>
        </p:txBody>
      </p:sp>
      <p:sp>
        <p:nvSpPr>
          <p:cNvPr id="4" name="Content Placeholder 3"/>
          <p:cNvSpPr>
            <a:spLocks noGrp="1"/>
          </p:cNvSpPr>
          <p:nvPr>
            <p:ph idx="13"/>
          </p:nvPr>
        </p:nvSpPr>
        <p:spPr>
          <a:xfrm>
            <a:off x="457200" y="835768"/>
            <a:ext cx="8229600" cy="426786"/>
          </a:xfrm>
        </p:spPr>
        <p:txBody>
          <a:bodyPr/>
          <a:lstStyle/>
          <a:p>
            <a:r>
              <a:rPr lang="en-US" dirty="0" smtClean="0"/>
              <a:t>“Kicked out of assisted living: what you can do” – 09/20/18</a:t>
            </a:r>
          </a:p>
          <a:p>
            <a:r>
              <a:rPr lang="en-US" sz="1000" b="0" dirty="0"/>
              <a:t>Source: </a:t>
            </a:r>
            <a:r>
              <a:rPr lang="en-US" sz="1000" b="0" dirty="0">
                <a:hlinkClick r:id="rId3"/>
              </a:rPr>
              <a:t>https://www.cnn.com/2018/09/20/health/assisted-living-eviction-partner/index.html</a:t>
            </a:r>
            <a:r>
              <a:rPr lang="en-US" sz="1000" b="0" dirty="0"/>
              <a:t> </a:t>
            </a:r>
          </a:p>
          <a:p>
            <a:endParaRPr lang="en-US" dirty="0"/>
          </a:p>
        </p:txBody>
      </p:sp>
      <p:sp>
        <p:nvSpPr>
          <p:cNvPr id="5" name="Content Placeholder 4"/>
          <p:cNvSpPr>
            <a:spLocks noGrp="1"/>
          </p:cNvSpPr>
          <p:nvPr>
            <p:ph idx="14"/>
          </p:nvPr>
        </p:nvSpPr>
        <p:spPr/>
        <p:txBody>
          <a:bodyPr/>
          <a:lstStyle/>
          <a:p>
            <a:r>
              <a:rPr lang="en-US" dirty="0"/>
              <a:t>	</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0604" y="4208106"/>
            <a:ext cx="4040155" cy="2174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93669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Framing The </a:t>
            </a:r>
            <a:r>
              <a:rPr lang="en-US" sz="3200" dirty="0" err="1" smtClean="0"/>
              <a:t>ReguLatory</a:t>
            </a:r>
            <a:r>
              <a:rPr lang="en-US" sz="3200" dirty="0" smtClean="0"/>
              <a:t> Journey</a:t>
            </a:r>
            <a:endParaRPr lang="en-US" sz="3200" dirty="0"/>
          </a:p>
        </p:txBody>
      </p:sp>
      <p:sp>
        <p:nvSpPr>
          <p:cNvPr id="3" name="Content Placeholder 2"/>
          <p:cNvSpPr>
            <a:spLocks noGrp="1"/>
          </p:cNvSpPr>
          <p:nvPr>
            <p:ph idx="1"/>
          </p:nvPr>
        </p:nvSpPr>
        <p:spPr>
          <a:xfrm>
            <a:off x="457200" y="2080727"/>
            <a:ext cx="8229600" cy="4198775"/>
          </a:xfrm>
        </p:spPr>
        <p:txBody>
          <a:bodyPr/>
          <a:lstStyle/>
          <a:p>
            <a:pPr marL="365760" indent="0">
              <a:buNone/>
            </a:pPr>
            <a:r>
              <a:rPr lang="en-US" b="1" u="sng" dirty="0"/>
              <a:t>Two V</a:t>
            </a:r>
            <a:r>
              <a:rPr lang="en-US" b="1" u="sng" dirty="0" smtClean="0"/>
              <a:t>ignettes</a:t>
            </a:r>
          </a:p>
          <a:p>
            <a:pPr marL="365760" indent="0">
              <a:buNone/>
            </a:pPr>
            <a:r>
              <a:rPr lang="en-US" dirty="0" smtClean="0"/>
              <a:t>Case #2: “Squeaky Wheels”</a:t>
            </a:r>
          </a:p>
          <a:p>
            <a:r>
              <a:rPr lang="en-US" dirty="0" smtClean="0"/>
              <a:t>Daughters reported deficiencies in mother’s care, ALR required PD caregiver which doubled monthly cost of care</a:t>
            </a:r>
          </a:p>
          <a:p>
            <a:r>
              <a:rPr lang="en-US" dirty="0" smtClean="0"/>
              <a:t>Quality of care concerns continued, days later mom is “combative” and “referred for psych </a:t>
            </a:r>
            <a:r>
              <a:rPr lang="en-US" dirty="0" err="1" smtClean="0"/>
              <a:t>eval</a:t>
            </a:r>
            <a:r>
              <a:rPr lang="en-US" dirty="0" smtClean="0"/>
              <a:t>”</a:t>
            </a:r>
          </a:p>
          <a:p>
            <a:r>
              <a:rPr lang="en-US" dirty="0" smtClean="0"/>
              <a:t>End result: Voluntary transfer to different ALR, daughters considered legal action &amp; no record of behaviors were found</a:t>
            </a:r>
            <a:endParaRPr lang="en-US" dirty="0"/>
          </a:p>
          <a:p>
            <a:pPr marL="365760" indent="0">
              <a:buNone/>
            </a:pPr>
            <a:endParaRPr lang="en-US" dirty="0"/>
          </a:p>
        </p:txBody>
      </p:sp>
      <p:sp>
        <p:nvSpPr>
          <p:cNvPr id="4" name="Content Placeholder 3"/>
          <p:cNvSpPr>
            <a:spLocks noGrp="1"/>
          </p:cNvSpPr>
          <p:nvPr>
            <p:ph idx="13"/>
          </p:nvPr>
        </p:nvSpPr>
        <p:spPr>
          <a:xfrm>
            <a:off x="457200" y="918532"/>
            <a:ext cx="8229600" cy="426786"/>
          </a:xfrm>
        </p:spPr>
        <p:txBody>
          <a:bodyPr/>
          <a:lstStyle/>
          <a:p>
            <a:r>
              <a:rPr lang="en-US" dirty="0" smtClean="0"/>
              <a:t>“Kicked out of assisted living: what you can do” – 09/20/18</a:t>
            </a:r>
          </a:p>
          <a:p>
            <a:r>
              <a:rPr lang="en-US" sz="1000" b="0" dirty="0"/>
              <a:t>Source: </a:t>
            </a:r>
            <a:r>
              <a:rPr lang="en-US" sz="1000" b="0" dirty="0">
                <a:hlinkClick r:id="rId3"/>
              </a:rPr>
              <a:t>https://www.cnn.com/2018/09/20/health/assisted-living-eviction-partner/index.html</a:t>
            </a:r>
            <a:r>
              <a:rPr lang="en-US" sz="1000" b="0" dirty="0"/>
              <a:t> </a:t>
            </a:r>
          </a:p>
          <a:p>
            <a:endParaRPr lang="en-US" dirty="0"/>
          </a:p>
        </p:txBody>
      </p:sp>
      <p:sp>
        <p:nvSpPr>
          <p:cNvPr id="5" name="Content Placeholder 4"/>
          <p:cNvSpPr>
            <a:spLocks noGrp="1"/>
          </p:cNvSpPr>
          <p:nvPr>
            <p:ph idx="14"/>
          </p:nvPr>
        </p:nvSpPr>
        <p:spPr/>
        <p:txBody>
          <a:bodyPr/>
          <a:lstStyle/>
          <a:p>
            <a:r>
              <a:rPr lang="en-US" dirty="0"/>
              <a:t>	</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1252" y="4706321"/>
            <a:ext cx="2924175"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23596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Framing The </a:t>
            </a:r>
            <a:r>
              <a:rPr lang="en-US" sz="3200" dirty="0" err="1" smtClean="0"/>
              <a:t>ReguLatory</a:t>
            </a:r>
            <a:r>
              <a:rPr lang="en-US" sz="3200" dirty="0" smtClean="0"/>
              <a:t> Journey</a:t>
            </a:r>
            <a:endParaRPr lang="en-US" sz="3200" dirty="0"/>
          </a:p>
        </p:txBody>
      </p:sp>
      <p:sp>
        <p:nvSpPr>
          <p:cNvPr id="3" name="Content Placeholder 2"/>
          <p:cNvSpPr>
            <a:spLocks noGrp="1"/>
          </p:cNvSpPr>
          <p:nvPr>
            <p:ph idx="1"/>
          </p:nvPr>
        </p:nvSpPr>
        <p:spPr>
          <a:xfrm>
            <a:off x="457200" y="1931437"/>
            <a:ext cx="8229600" cy="4422710"/>
          </a:xfrm>
        </p:spPr>
        <p:txBody>
          <a:bodyPr/>
          <a:lstStyle/>
          <a:p>
            <a:pPr marL="365760" indent="0">
              <a:buNone/>
            </a:pPr>
            <a:r>
              <a:rPr lang="en-US" b="1" u="sng" dirty="0" smtClean="0"/>
              <a:t>Ranked by Complaint Category</a:t>
            </a:r>
          </a:p>
          <a:p>
            <a:pPr marL="365760" indent="0">
              <a:buNone/>
            </a:pPr>
            <a:endParaRPr lang="en-US" dirty="0"/>
          </a:p>
        </p:txBody>
      </p:sp>
      <p:sp>
        <p:nvSpPr>
          <p:cNvPr id="4" name="Content Placeholder 3"/>
          <p:cNvSpPr>
            <a:spLocks noGrp="1"/>
          </p:cNvSpPr>
          <p:nvPr>
            <p:ph idx="13"/>
          </p:nvPr>
        </p:nvSpPr>
        <p:spPr>
          <a:xfrm>
            <a:off x="457200" y="1049161"/>
            <a:ext cx="8229600" cy="426786"/>
          </a:xfrm>
        </p:spPr>
        <p:txBody>
          <a:bodyPr/>
          <a:lstStyle/>
          <a:p>
            <a:r>
              <a:rPr lang="en-US" dirty="0" smtClean="0"/>
              <a:t>Top 5 Grievances &amp; Complaints</a:t>
            </a:r>
          </a:p>
          <a:p>
            <a:r>
              <a:rPr lang="en-US" sz="1200" b="0" i="1" dirty="0" smtClean="0"/>
              <a:t>national Ombudsman Reporting System (NORS) data </a:t>
            </a:r>
          </a:p>
          <a:p>
            <a:r>
              <a:rPr lang="en-US" sz="1200" dirty="0" smtClean="0"/>
              <a:t>	</a:t>
            </a:r>
            <a:endParaRPr lang="en-US" sz="1200" dirty="0"/>
          </a:p>
        </p:txBody>
      </p:sp>
      <p:sp>
        <p:nvSpPr>
          <p:cNvPr id="5" name="Content Placeholder 4"/>
          <p:cNvSpPr>
            <a:spLocks noGrp="1"/>
          </p:cNvSpPr>
          <p:nvPr>
            <p:ph idx="14"/>
          </p:nvPr>
        </p:nvSpPr>
        <p:spPr>
          <a:xfrm>
            <a:off x="457200" y="2357371"/>
            <a:ext cx="8229600" cy="1082886"/>
          </a:xfrm>
        </p:spPr>
        <p:txBody>
          <a:bodyPr/>
          <a:lstStyle/>
          <a:p>
            <a:r>
              <a:rPr lang="en-US" dirty="0" smtClean="0"/>
              <a:t>		</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401711330"/>
              </p:ext>
            </p:extLst>
          </p:nvPr>
        </p:nvGraphicFramePr>
        <p:xfrm>
          <a:off x="905069" y="2357374"/>
          <a:ext cx="7352523" cy="3866146"/>
        </p:xfrm>
        <a:graphic>
          <a:graphicData uri="http://schemas.openxmlformats.org/drawingml/2006/table">
            <a:tbl>
              <a:tblPr/>
              <a:tblGrid>
                <a:gridCol w="744559"/>
                <a:gridCol w="428121"/>
                <a:gridCol w="5187098"/>
                <a:gridCol w="992745"/>
              </a:tblGrid>
              <a:tr h="266891">
                <a:tc gridSpan="3">
                  <a:txBody>
                    <a:bodyPr/>
                    <a:lstStyle/>
                    <a:p>
                      <a:pPr algn="ctr" fontAlgn="ctr"/>
                      <a:r>
                        <a:rPr lang="en-US" sz="1000" b="0" i="0" u="sng" strike="noStrike" dirty="0">
                          <a:solidFill>
                            <a:srgbClr val="0000FF"/>
                          </a:solidFill>
                          <a:effectLst/>
                          <a:latin typeface="arial"/>
                          <a:hlinkClick r:id="rId3" action="ppaction://hlinkfile"/>
                        </a:rPr>
                        <a:t>Complaint Categories/State (see Table B-1 for Codes)</a:t>
                      </a:r>
                      <a:endParaRPr lang="en-US" sz="1000" b="0" i="0" u="sng" strike="noStrike" dirty="0">
                        <a:solidFill>
                          <a:srgbClr val="0000FF"/>
                        </a:solidFill>
                        <a:effectLst/>
                        <a:latin typeface="arial"/>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ctr"/>
                      <a:r>
                        <a:rPr lang="en-US" sz="1000" b="1" i="0" u="none" strike="noStrike">
                          <a:effectLst/>
                          <a:latin typeface="Arial Narrow"/>
                        </a:rPr>
                        <a:t>All States</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891">
                <a:tc>
                  <a:txBody>
                    <a:bodyPr/>
                    <a:lstStyle/>
                    <a:p>
                      <a:pPr algn="r" fontAlgn="t"/>
                      <a:r>
                        <a:rPr lang="en-US" sz="1000" b="1" i="0" u="none" strike="noStrike">
                          <a:effectLst/>
                          <a:latin typeface="Arial Narrow"/>
                        </a:rPr>
                        <a:t>Group</a:t>
                      </a:r>
                    </a:p>
                  </a:txBody>
                  <a:tcPr marL="9525" marR="9525" marT="9525" marB="0">
                    <a:lnL w="6350" cap="flat" cmpd="sng" algn="ctr">
                      <a:solidFill>
                        <a:srgbClr val="000000"/>
                      </a:solidFill>
                      <a:prstDash val="dot"/>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000" b="1" i="0" u="none" strike="noStrike">
                          <a:effectLst/>
                          <a:latin typeface="Arial Narrow"/>
                        </a:rPr>
                        <a:t> </a:t>
                      </a:r>
                    </a:p>
                  </a:txBody>
                  <a:tcPr marL="9525" marR="9525"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1" i="0" u="none" strike="noStrike">
                          <a:effectLst/>
                          <a:latin typeface="Arial Narrow"/>
                        </a:rPr>
                        <a:t>See Table B-1 for Codes                             Total 2016</a:t>
                      </a:r>
                    </a:p>
                  </a:txBody>
                  <a:tcPr marL="9525" marR="9525" marT="9525"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1" i="0" u="none" strike="noStrike">
                          <a:effectLst/>
                          <a:latin typeface="Arial Narrow"/>
                        </a:rPr>
                        <a:t>54,212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228">
                <a:tc>
                  <a:txBody>
                    <a:bodyPr/>
                    <a:lstStyle/>
                    <a:p>
                      <a:pPr algn="r" fontAlgn="t"/>
                      <a:r>
                        <a:rPr lang="en-US" sz="1000" b="1" i="0" u="none" strike="noStrike" dirty="0">
                          <a:effectLst/>
                          <a:latin typeface="Arial Narrow"/>
                        </a:rPr>
                        <a:t> </a:t>
                      </a:r>
                    </a:p>
                  </a:txBody>
                  <a:tcPr marL="9525" marR="9525" marT="9525" marB="0">
                    <a:lnL w="6350" cap="flat" cmpd="sng" algn="ctr">
                      <a:solidFill>
                        <a:srgbClr val="000000"/>
                      </a:solidFill>
                      <a:prstDash val="dot"/>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000" b="1" i="0" u="none" strike="noStrike">
                          <a:effectLst/>
                          <a:latin typeface="Arial Narrow"/>
                        </a:rPr>
                        <a:t> </a:t>
                      </a:r>
                    </a:p>
                  </a:txBody>
                  <a:tcPr marL="9525" marR="9525"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000" b="1" i="0" u="none" strike="noStrike" dirty="0">
                          <a:effectLst/>
                          <a:latin typeface="Arial Narrow"/>
                        </a:rPr>
                        <a:t>2015</a:t>
                      </a:r>
                    </a:p>
                  </a:txBody>
                  <a:tcPr marL="9525" marR="9525" marT="9525" marB="0">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1" i="0" u="none" strike="noStrike">
                          <a:effectLst/>
                          <a:latin typeface="Arial Narrow"/>
                        </a:rPr>
                        <a:t>55,007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855">
                <a:tc>
                  <a:txBody>
                    <a:bodyPr/>
                    <a:lstStyle/>
                    <a:p>
                      <a:pPr algn="r" fontAlgn="t"/>
                      <a:r>
                        <a:rPr lang="en-US" sz="1000" b="1" i="0" u="none" strike="noStrike">
                          <a:effectLst/>
                          <a:latin typeface="Arial Narrow"/>
                        </a:rPr>
                        <a:t> </a:t>
                      </a:r>
                    </a:p>
                  </a:txBody>
                  <a:tcPr marL="9525" marR="9525" marT="9525" marB="0">
                    <a:lnL w="6350" cap="flat" cmpd="sng" algn="ctr">
                      <a:solidFill>
                        <a:srgbClr val="000000"/>
                      </a:solidFill>
                      <a:prstDash val="dot"/>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000" b="1" i="0" u="none" strike="noStrike">
                          <a:effectLst/>
                          <a:latin typeface="Arial Narrow"/>
                        </a:rPr>
                        <a:t> </a:t>
                      </a:r>
                    </a:p>
                  </a:txBody>
                  <a:tcPr marL="9525" marR="9525"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000" b="1" i="0" u="none" strike="noStrike">
                          <a:effectLst/>
                          <a:latin typeface="Arial Narrow"/>
                        </a:rPr>
                        <a:t>2014</a:t>
                      </a:r>
                    </a:p>
                  </a:txBody>
                  <a:tcPr marL="9525" marR="9525" marT="9525" marB="0">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1" i="0" u="none" strike="noStrike">
                          <a:effectLst/>
                          <a:latin typeface="Arial Narrow"/>
                        </a:rPr>
                        <a:t>51,152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855">
                <a:tc>
                  <a:txBody>
                    <a:bodyPr/>
                    <a:lstStyle/>
                    <a:p>
                      <a:pPr algn="r" fontAlgn="t"/>
                      <a:r>
                        <a:rPr lang="en-US" sz="1000" b="1" i="0" u="none" strike="noStrike">
                          <a:effectLst/>
                          <a:latin typeface="Arial Narrow"/>
                        </a:rPr>
                        <a:t> </a:t>
                      </a:r>
                    </a:p>
                  </a:txBody>
                  <a:tcPr marL="9525" marR="9525" marT="9525" marB="0">
                    <a:lnL w="6350" cap="flat" cmpd="sng" algn="ctr">
                      <a:solidFill>
                        <a:srgbClr val="000000"/>
                      </a:solidFill>
                      <a:prstDash val="dot"/>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000" b="1" i="0" u="none" strike="noStrike">
                          <a:effectLst/>
                          <a:latin typeface="Arial Narrow"/>
                        </a:rPr>
                        <a:t> </a:t>
                      </a:r>
                    </a:p>
                  </a:txBody>
                  <a:tcPr marL="9525" marR="9525"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000" b="1" i="0" u="none" strike="noStrike">
                          <a:effectLst/>
                          <a:latin typeface="Arial Narrow"/>
                        </a:rPr>
                        <a:t>2013</a:t>
                      </a:r>
                    </a:p>
                  </a:txBody>
                  <a:tcPr marL="9525" marR="9525" marT="9525" marB="0">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1" i="0" u="none" strike="noStrike">
                          <a:effectLst/>
                          <a:latin typeface="Arial Narrow"/>
                        </a:rPr>
                        <a:t>51,482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855">
                <a:tc>
                  <a:txBody>
                    <a:bodyPr/>
                    <a:lstStyle/>
                    <a:p>
                      <a:pPr algn="r" fontAlgn="t"/>
                      <a:r>
                        <a:rPr lang="en-US" sz="1000" b="1" i="0" u="none" strike="noStrike">
                          <a:effectLst/>
                          <a:latin typeface="Arial Narrow"/>
                        </a:rPr>
                        <a:t> </a:t>
                      </a:r>
                    </a:p>
                  </a:txBody>
                  <a:tcPr marL="9525" marR="9525" marT="9525" marB="0">
                    <a:lnL w="6350" cap="flat" cmpd="sng" algn="ctr">
                      <a:solidFill>
                        <a:srgbClr val="000000"/>
                      </a:solidFill>
                      <a:prstDash val="dot"/>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000" b="1" i="0" u="none" strike="noStrike">
                          <a:effectLst/>
                          <a:latin typeface="Arial Narrow"/>
                        </a:rPr>
                        <a:t> </a:t>
                      </a:r>
                    </a:p>
                  </a:txBody>
                  <a:tcPr marL="9525" marR="9525"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000" b="1" i="0" u="none" strike="noStrike">
                          <a:effectLst/>
                          <a:latin typeface="Arial Narrow"/>
                        </a:rPr>
                        <a:t>2012</a:t>
                      </a:r>
                    </a:p>
                  </a:txBody>
                  <a:tcPr marL="9525" marR="9525" marT="9525" marB="0">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1" i="0" u="none" strike="noStrike">
                          <a:effectLst/>
                          <a:latin typeface="Arial Narrow"/>
                        </a:rPr>
                        <a:t>50,126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855">
                <a:tc>
                  <a:txBody>
                    <a:bodyPr/>
                    <a:lstStyle/>
                    <a:p>
                      <a:pPr algn="ctr" fontAlgn="t"/>
                      <a:r>
                        <a:rPr lang="en-US" sz="1000" b="0" i="0" u="sng" strike="noStrike">
                          <a:solidFill>
                            <a:srgbClr val="0000FF"/>
                          </a:solidFill>
                          <a:effectLst/>
                          <a:latin typeface="arial"/>
                        </a:rPr>
                        <a:t> </a:t>
                      </a:r>
                    </a:p>
                  </a:txBody>
                  <a:tcPr marL="9525" marR="9525" marT="9525" marB="0">
                    <a:lnL w="6350" cap="flat" cmpd="sng" algn="ctr">
                      <a:solidFill>
                        <a:srgbClr val="000000"/>
                      </a:solidFill>
                      <a:prstDash val="dot"/>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000" b="1" i="0" u="none" strike="noStrike">
                          <a:effectLst/>
                          <a:latin typeface="Arial Narrow"/>
                        </a:rPr>
                        <a:t> </a:t>
                      </a:r>
                    </a:p>
                  </a:txBody>
                  <a:tcPr marL="9525" marR="9525"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000" b="1" i="0" u="none" strike="noStrike" dirty="0">
                          <a:effectLst/>
                          <a:latin typeface="Arial Narrow"/>
                        </a:rPr>
                        <a:t>2011</a:t>
                      </a:r>
                    </a:p>
                  </a:txBody>
                  <a:tcPr marL="9525" marR="9525" marT="9525" marB="0">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00" b="1" i="0" u="none" strike="noStrike">
                          <a:effectLst/>
                          <a:latin typeface="Arial Narrow"/>
                        </a:rPr>
                        <a:t>51,972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9108">
                <a:tc>
                  <a:txBody>
                    <a:bodyPr/>
                    <a:lstStyle/>
                    <a:p>
                      <a:pPr algn="r" fontAlgn="t"/>
                      <a:r>
                        <a:rPr lang="en-US" sz="1600" b="0" i="0" u="none" strike="noStrike" dirty="0">
                          <a:effectLst/>
                          <a:latin typeface="Arial Narrow"/>
                        </a:rPr>
                        <a:t>C.</a:t>
                      </a:r>
                    </a:p>
                  </a:txBody>
                  <a:tcPr marL="9525" marR="9525" marT="9525" marB="0">
                    <a:lnL w="6350" cap="flat" cmpd="sng" algn="ctr">
                      <a:solidFill>
                        <a:srgbClr val="000000"/>
                      </a:solidFill>
                      <a:prstDash val="dot"/>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60000"/>
                        <a:lumOff val="40000"/>
                      </a:schemeClr>
                    </a:solidFill>
                  </a:tcPr>
                </a:tc>
                <a:tc>
                  <a:txBody>
                    <a:bodyPr/>
                    <a:lstStyle/>
                    <a:p>
                      <a:pPr algn="r" fontAlgn="t"/>
                      <a:endParaRPr lang="en-US" sz="1600" b="0" i="0" u="none" strike="noStrike" dirty="0">
                        <a:effectLst/>
                        <a:latin typeface="Arial Narrow"/>
                      </a:endParaRPr>
                    </a:p>
                  </a:txBody>
                  <a:tcPr marL="9525" marR="9525" marT="9525"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60000"/>
                        <a:lumOff val="40000"/>
                      </a:schemeClr>
                    </a:solidFill>
                  </a:tcPr>
                </a:tc>
                <a:tc>
                  <a:txBody>
                    <a:bodyPr/>
                    <a:lstStyle/>
                    <a:p>
                      <a:pPr algn="l" fontAlgn="t"/>
                      <a:r>
                        <a:rPr lang="en-US" sz="1600" b="0" i="0" u="none" strike="noStrike" dirty="0">
                          <a:effectLst/>
                          <a:latin typeface="Arial Narrow"/>
                        </a:rPr>
                        <a:t>Discharge/eviction-planning, notice, procedure, implementation, including abandonment</a:t>
                      </a:r>
                    </a:p>
                  </a:txBody>
                  <a:tcPr marL="9525" marR="9525" marT="9525" marB="0">
                    <a:lnL>
                      <a:noFill/>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60000"/>
                        <a:lumOff val="40000"/>
                      </a:schemeClr>
                    </a:solidFill>
                  </a:tcPr>
                </a:tc>
                <a:tc>
                  <a:txBody>
                    <a:bodyPr/>
                    <a:lstStyle/>
                    <a:p>
                      <a:pPr algn="r" fontAlgn="ctr"/>
                      <a:r>
                        <a:rPr lang="en-US" sz="1600" b="0" i="0" u="none" strike="noStrike" dirty="0">
                          <a:effectLst/>
                          <a:latin typeface="Arial Narrow"/>
                        </a:rPr>
                        <a:t>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60000"/>
                        <a:lumOff val="40000"/>
                      </a:schemeClr>
                    </a:solidFill>
                  </a:tcPr>
                </a:tc>
              </a:tr>
              <a:tr h="300196">
                <a:tc>
                  <a:txBody>
                    <a:bodyPr/>
                    <a:lstStyle/>
                    <a:p>
                      <a:pPr algn="r" fontAlgn="t"/>
                      <a:r>
                        <a:rPr lang="en-US" sz="1600" b="0" i="0" u="none" strike="noStrike" dirty="0">
                          <a:effectLst/>
                          <a:latin typeface="Arial Narrow"/>
                        </a:rPr>
                        <a:t>F.</a:t>
                      </a:r>
                    </a:p>
                  </a:txBody>
                  <a:tcPr marL="9525" marR="9525" marT="9525" marB="0">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40000"/>
                        <a:lumOff val="60000"/>
                      </a:schemeClr>
                    </a:solidFill>
                  </a:tcPr>
                </a:tc>
                <a:tc>
                  <a:txBody>
                    <a:bodyPr/>
                    <a:lstStyle/>
                    <a:p>
                      <a:pPr algn="r" fontAlgn="t"/>
                      <a:endParaRPr lang="en-US" sz="1600" b="0" i="0" u="none" strike="noStrike" dirty="0">
                        <a:effectLst/>
                        <a:latin typeface="Arial Narrow"/>
                      </a:endParaRPr>
                    </a:p>
                  </a:txBody>
                  <a:tcPr marL="9525" marR="9525" marT="9525"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40000"/>
                        <a:lumOff val="60000"/>
                      </a:schemeClr>
                    </a:solidFill>
                  </a:tcPr>
                </a:tc>
                <a:tc>
                  <a:txBody>
                    <a:bodyPr/>
                    <a:lstStyle/>
                    <a:p>
                      <a:pPr algn="l" fontAlgn="t"/>
                      <a:r>
                        <a:rPr lang="en-US" sz="1600" b="0" i="0" u="none" strike="noStrike" dirty="0">
                          <a:effectLst/>
                          <a:latin typeface="Arial Narrow"/>
                        </a:rPr>
                        <a:t>Medications - administration, organization</a:t>
                      </a:r>
                    </a:p>
                  </a:txBody>
                  <a:tcPr marL="9525" marR="9525" marT="9525" marB="0">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40000"/>
                        <a:lumOff val="60000"/>
                      </a:schemeClr>
                    </a:solidFill>
                  </a:tcPr>
                </a:tc>
                <a:tc>
                  <a:txBody>
                    <a:bodyPr/>
                    <a:lstStyle/>
                    <a:p>
                      <a:pPr algn="r" fontAlgn="ctr"/>
                      <a:r>
                        <a:rPr lang="en-US" sz="1600" b="0" i="0" u="none" strike="noStrike" dirty="0">
                          <a:effectLst/>
                          <a:latin typeface="Arial Narrow"/>
                        </a:rPr>
                        <a:t>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40000"/>
                        <a:lumOff val="60000"/>
                      </a:schemeClr>
                    </a:solidFill>
                  </a:tcPr>
                </a:tc>
              </a:tr>
              <a:tr h="589108">
                <a:tc>
                  <a:txBody>
                    <a:bodyPr/>
                    <a:lstStyle/>
                    <a:p>
                      <a:pPr algn="r" fontAlgn="t"/>
                      <a:r>
                        <a:rPr lang="en-US" sz="1600" b="0" i="0" u="none" strike="noStrike" dirty="0">
                          <a:effectLst/>
                          <a:latin typeface="Arial Narrow"/>
                        </a:rPr>
                        <a:t>J.</a:t>
                      </a:r>
                    </a:p>
                  </a:txBody>
                  <a:tcPr marL="9525" marR="9525" marT="9525" marB="0">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40000"/>
                        <a:lumOff val="60000"/>
                      </a:schemeClr>
                    </a:solidFill>
                  </a:tcPr>
                </a:tc>
                <a:tc>
                  <a:txBody>
                    <a:bodyPr/>
                    <a:lstStyle/>
                    <a:p>
                      <a:pPr algn="r" fontAlgn="t"/>
                      <a:endParaRPr lang="en-US" sz="1600" b="0" i="0" u="none" strike="noStrike" dirty="0">
                        <a:effectLst/>
                        <a:latin typeface="Arial Narrow"/>
                      </a:endParaRPr>
                    </a:p>
                  </a:txBody>
                  <a:tcPr marL="9525" marR="9525" marT="9525"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40000"/>
                        <a:lumOff val="60000"/>
                      </a:schemeClr>
                    </a:solidFill>
                  </a:tcPr>
                </a:tc>
                <a:tc>
                  <a:txBody>
                    <a:bodyPr/>
                    <a:lstStyle/>
                    <a:p>
                      <a:pPr algn="l" fontAlgn="t"/>
                      <a:r>
                        <a:rPr lang="en-US" sz="1600" b="0" i="0" u="none" strike="noStrike" dirty="0">
                          <a:effectLst/>
                          <a:latin typeface="Arial Narrow"/>
                        </a:rPr>
                        <a:t>Food service - quantity, quality, variation, choice, condiments, utensils, menu</a:t>
                      </a:r>
                    </a:p>
                  </a:txBody>
                  <a:tcPr marL="9525" marR="9525" marT="9525" marB="0">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40000"/>
                        <a:lumOff val="60000"/>
                      </a:schemeClr>
                    </a:solidFill>
                  </a:tcPr>
                </a:tc>
                <a:tc>
                  <a:txBody>
                    <a:bodyPr/>
                    <a:lstStyle/>
                    <a:p>
                      <a:pPr algn="r" fontAlgn="ctr"/>
                      <a:r>
                        <a:rPr lang="en-US" sz="1600" b="0" i="0" u="none" strike="noStrike" dirty="0">
                          <a:effectLst/>
                          <a:latin typeface="Arial Narrow"/>
                        </a:rPr>
                        <a:t>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40000"/>
                        <a:lumOff val="60000"/>
                      </a:schemeClr>
                    </a:solidFill>
                  </a:tcPr>
                </a:tc>
              </a:tr>
              <a:tr h="300196">
                <a:tc>
                  <a:txBody>
                    <a:bodyPr/>
                    <a:lstStyle/>
                    <a:p>
                      <a:pPr algn="r" fontAlgn="t"/>
                      <a:r>
                        <a:rPr lang="en-US" sz="1600" b="0" i="0" u="none" strike="noStrike" dirty="0">
                          <a:effectLst/>
                          <a:latin typeface="Arial Narrow"/>
                        </a:rPr>
                        <a:t>D.</a:t>
                      </a:r>
                    </a:p>
                  </a:txBody>
                  <a:tcPr marL="9525" marR="9525" marT="9525" marB="0">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20000"/>
                        <a:lumOff val="80000"/>
                      </a:schemeClr>
                    </a:solidFill>
                  </a:tcPr>
                </a:tc>
                <a:tc>
                  <a:txBody>
                    <a:bodyPr/>
                    <a:lstStyle/>
                    <a:p>
                      <a:pPr algn="r" fontAlgn="t"/>
                      <a:endParaRPr lang="en-US" sz="1600" b="0" i="0" u="none" strike="noStrike" dirty="0">
                        <a:effectLst/>
                        <a:latin typeface="Arial Narrow"/>
                      </a:endParaRPr>
                    </a:p>
                  </a:txBody>
                  <a:tcPr marL="9525" marR="9525" marT="9525"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20000"/>
                        <a:lumOff val="80000"/>
                      </a:schemeClr>
                    </a:solidFill>
                  </a:tcPr>
                </a:tc>
                <a:tc>
                  <a:txBody>
                    <a:bodyPr/>
                    <a:lstStyle/>
                    <a:p>
                      <a:pPr algn="l" fontAlgn="t"/>
                      <a:r>
                        <a:rPr lang="en-US" sz="1600" b="0" i="0" u="none" strike="noStrike" dirty="0">
                          <a:effectLst/>
                          <a:latin typeface="Arial Narrow"/>
                        </a:rPr>
                        <a:t>Dignity, respect - staff attitudes</a:t>
                      </a:r>
                    </a:p>
                  </a:txBody>
                  <a:tcPr marL="9525" marR="9525" marT="9525" marB="0">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20000"/>
                        <a:lumOff val="80000"/>
                      </a:schemeClr>
                    </a:solidFill>
                  </a:tcPr>
                </a:tc>
                <a:tc>
                  <a:txBody>
                    <a:bodyPr/>
                    <a:lstStyle/>
                    <a:p>
                      <a:pPr algn="r" fontAlgn="ctr"/>
                      <a:r>
                        <a:rPr lang="en-US" sz="1600" b="0" i="0" u="none" strike="noStrike" dirty="0">
                          <a:effectLst/>
                          <a:latin typeface="Arial Narrow"/>
                        </a:rPr>
                        <a:t>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20000"/>
                        <a:lumOff val="80000"/>
                      </a:schemeClr>
                    </a:solidFill>
                  </a:tcPr>
                </a:tc>
              </a:tr>
              <a:tr h="589108">
                <a:tc>
                  <a:txBody>
                    <a:bodyPr/>
                    <a:lstStyle/>
                    <a:p>
                      <a:pPr algn="r" fontAlgn="t"/>
                      <a:r>
                        <a:rPr lang="en-US" sz="1600" b="0" i="0" u="none" strike="noStrike" dirty="0">
                          <a:effectLst/>
                          <a:latin typeface="Arial Narrow"/>
                        </a:rPr>
                        <a:t>K.</a:t>
                      </a:r>
                    </a:p>
                  </a:txBody>
                  <a:tcPr marL="9525" marR="9525" marT="9525" marB="0">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20000"/>
                        <a:lumOff val="80000"/>
                      </a:schemeClr>
                    </a:solidFill>
                  </a:tcPr>
                </a:tc>
                <a:tc>
                  <a:txBody>
                    <a:bodyPr/>
                    <a:lstStyle/>
                    <a:p>
                      <a:pPr algn="r" fontAlgn="t"/>
                      <a:endParaRPr lang="en-US" sz="1600" b="0" i="0" u="none" strike="noStrike" dirty="0">
                        <a:effectLst/>
                        <a:latin typeface="Arial Narrow"/>
                      </a:endParaRPr>
                    </a:p>
                  </a:txBody>
                  <a:tcPr marL="9525" marR="9525" marT="9525"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20000"/>
                        <a:lumOff val="80000"/>
                      </a:schemeClr>
                    </a:solidFill>
                  </a:tcPr>
                </a:tc>
                <a:tc>
                  <a:txBody>
                    <a:bodyPr/>
                    <a:lstStyle/>
                    <a:p>
                      <a:pPr algn="l" fontAlgn="t"/>
                      <a:r>
                        <a:rPr lang="en-US" sz="1600" b="0" i="0" u="none" strike="noStrike" dirty="0">
                          <a:effectLst/>
                          <a:latin typeface="Arial Narrow"/>
                        </a:rPr>
                        <a:t>Equipment/building - disrepair, hazard, poor lighting, fire safety, not secure</a:t>
                      </a:r>
                    </a:p>
                  </a:txBody>
                  <a:tcPr marL="9525" marR="9525" marT="9525" marB="0">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20000"/>
                        <a:lumOff val="80000"/>
                      </a:schemeClr>
                    </a:solidFill>
                  </a:tcPr>
                </a:tc>
                <a:tc>
                  <a:txBody>
                    <a:bodyPr/>
                    <a:lstStyle/>
                    <a:p>
                      <a:pPr algn="r" fontAlgn="ctr"/>
                      <a:r>
                        <a:rPr lang="en-US" sz="1600" b="0" i="0" u="none" strike="noStrike" dirty="0">
                          <a:effectLst/>
                          <a:latin typeface="Arial Narrow"/>
                        </a:rPr>
                        <a:t>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20000"/>
                        <a:lumOff val="80000"/>
                      </a:schemeClr>
                    </a:solidFill>
                  </a:tcPr>
                </a:tc>
              </a:tr>
            </a:tbl>
          </a:graphicData>
        </a:graphic>
      </p:graphicFrame>
    </p:spTree>
    <p:extLst>
      <p:ext uri="{BB962C8B-B14F-4D97-AF65-F5344CB8AC3E}">
        <p14:creationId xmlns:p14="http://schemas.microsoft.com/office/powerpoint/2010/main" val="924618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5403</TotalTime>
  <Words>5040</Words>
  <Application>Microsoft Office PowerPoint</Application>
  <PresentationFormat>On-screen Show (4:3)</PresentationFormat>
  <Paragraphs>556</Paragraphs>
  <Slides>57</Slides>
  <Notes>31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59" baseType="lpstr">
      <vt:lpstr>Office Theme</vt:lpstr>
      <vt:lpstr>Worksheet</vt:lpstr>
      <vt:lpstr>Intermediate Care Facilities Division </vt:lpstr>
      <vt:lpstr>Mission</vt:lpstr>
      <vt:lpstr>PowerPoint Presentation</vt:lpstr>
      <vt:lpstr>Regulatory Roadmap</vt:lpstr>
      <vt:lpstr>Compliance Look-Back</vt:lpstr>
      <vt:lpstr>Compliance Look-Back</vt:lpstr>
      <vt:lpstr>Framing The ReguLatory Journey</vt:lpstr>
      <vt:lpstr>Framing The ReguLatory Journey</vt:lpstr>
      <vt:lpstr>Framing The ReguLatory Journey</vt:lpstr>
      <vt:lpstr>Top 5 Grievances &amp; Complaints </vt:lpstr>
      <vt:lpstr>Data Comparison - National vs. DC </vt:lpstr>
      <vt:lpstr>Framing The ReguLatory Journey</vt:lpstr>
      <vt:lpstr>Framing The ReguLatory Journey</vt:lpstr>
      <vt:lpstr>PowerPoint Presentation</vt:lpstr>
      <vt:lpstr>The Rulemaking Process</vt:lpstr>
      <vt:lpstr>Presentation Structure</vt:lpstr>
      <vt:lpstr>Licensing &amp; Inspection</vt:lpstr>
      <vt:lpstr>Licensing &amp; Inspection</vt:lpstr>
      <vt:lpstr>Licensing &amp; Inspection</vt:lpstr>
      <vt:lpstr>Licensing &amp; Inspection</vt:lpstr>
      <vt:lpstr>Licensing &amp; Inspection</vt:lpstr>
      <vt:lpstr>administration</vt:lpstr>
      <vt:lpstr>administration</vt:lpstr>
      <vt:lpstr>administration</vt:lpstr>
      <vt:lpstr>administration</vt:lpstr>
      <vt:lpstr>administration</vt:lpstr>
      <vt:lpstr>administration</vt:lpstr>
      <vt:lpstr>administration</vt:lpstr>
      <vt:lpstr>administration</vt:lpstr>
      <vt:lpstr>Scenario #1</vt:lpstr>
      <vt:lpstr>Resident rights</vt:lpstr>
      <vt:lpstr>Resident rights</vt:lpstr>
      <vt:lpstr>Resident rights</vt:lpstr>
      <vt:lpstr>PowerPoint Presentation</vt:lpstr>
      <vt:lpstr>PROCEDURAL REQUIREMENTS FOR THE TRANSFER, DISCHARGE OR RELOCATION OF RESIDENTS</vt:lpstr>
      <vt:lpstr>PROCEDURAL REQUIREMENTS FOR THE TRANSFER, DISCHARGE OR RELOCATION OF RESIDENTS</vt:lpstr>
      <vt:lpstr>PROCEDURAL REQUIREMENTS FOR THE TRANSFER, DISCHARGE OR RELOCATION OF RESIDENTS</vt:lpstr>
      <vt:lpstr>PROCEDURAL REQUIREMENTS FOR THE TRANSFER, DISCHARGE OR RELOCATION OF RESIDENTS</vt:lpstr>
      <vt:lpstr>Services provided</vt:lpstr>
      <vt:lpstr>Services provided</vt:lpstr>
      <vt:lpstr>Services provided</vt:lpstr>
      <vt:lpstr>Services provided</vt:lpstr>
      <vt:lpstr>Services provided</vt:lpstr>
      <vt:lpstr>Services provided</vt:lpstr>
      <vt:lpstr>Services provided</vt:lpstr>
      <vt:lpstr>personnel</vt:lpstr>
      <vt:lpstr>personnel</vt:lpstr>
      <vt:lpstr>PowerPoint Presentation</vt:lpstr>
      <vt:lpstr>PowerPoint Presentation</vt:lpstr>
      <vt:lpstr>personnel</vt:lpstr>
      <vt:lpstr>personnel</vt:lpstr>
      <vt:lpstr>personnel</vt:lpstr>
      <vt:lpstr>EMERGENCY PREPAREDNESS</vt:lpstr>
      <vt:lpstr>EMERGENCY PREPAREDNESS</vt:lpstr>
      <vt:lpstr>Four Provisions for All  Provider Types</vt:lpstr>
      <vt:lpstr>PowerPoint Presentation</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dc:creator>
  <cp:lastModifiedBy>ServUS</cp:lastModifiedBy>
  <cp:revision>181</cp:revision>
  <cp:lastPrinted>2018-09-18T12:19:29Z</cp:lastPrinted>
  <dcterms:created xsi:type="dcterms:W3CDTF">2018-02-28T17:47:31Z</dcterms:created>
  <dcterms:modified xsi:type="dcterms:W3CDTF">2018-10-05T12:08:25Z</dcterms:modified>
</cp:coreProperties>
</file>