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64" r:id="rId3"/>
    <p:sldId id="265" r:id="rId4"/>
    <p:sldId id="273" r:id="rId5"/>
    <p:sldId id="274" r:id="rId6"/>
    <p:sldId id="275" r:id="rId7"/>
    <p:sldId id="270" r:id="rId8"/>
    <p:sldId id="271" r:id="rId9"/>
    <p:sldId id="272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0D1C"/>
    <a:srgbClr val="434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4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4A6B0A3-8F47-4B72-91A9-445C18370B41}" type="datetimeFigureOut">
              <a:rPr lang="en-US" smtClean="0"/>
              <a:t>10/04/2018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7753273-3BFD-456C-AF36-6AD18C6EE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84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38132" y="3556765"/>
            <a:ext cx="6920067" cy="91742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 i="0" baseline="0">
                <a:solidFill>
                  <a:srgbClr val="434445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38132" y="4598087"/>
            <a:ext cx="6400800" cy="696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04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38E57C-A788-F747-9550-6A69924AC59D}" type="datetimeFigureOut">
              <a:rPr lang="en-US" smtClean="0"/>
              <a:t>10/04/2018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95E675-C0F5-6543-8E50-2814DA1C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2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38E57C-A788-F747-9550-6A69924AC59D}" type="datetimeFigureOut">
              <a:rPr lang="en-US" smtClean="0"/>
              <a:t>10/04/2018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95E675-C0F5-6543-8E50-2814DA1C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39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74523"/>
          </a:xfrm>
          <a:prstGeom prst="rect">
            <a:avLst/>
          </a:prstGeom>
        </p:spPr>
        <p:txBody>
          <a:bodyPr/>
          <a:lstStyle>
            <a:lvl1pPr algn="l">
              <a:defRPr sz="4000" b="1" i="0" u="none" cap="all" baseline="0">
                <a:solidFill>
                  <a:srgbClr val="434445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220437"/>
            <a:ext cx="8229600" cy="2307628"/>
          </a:xfrm>
          <a:prstGeom prst="rect">
            <a:avLst/>
          </a:prstGeom>
        </p:spPr>
        <p:txBody>
          <a:bodyPr/>
          <a:lstStyle>
            <a:lvl1pPr marL="548640" indent="-182880">
              <a:buClr>
                <a:srgbClr val="AC0D1C"/>
              </a:buClr>
              <a:buSzPct val="75000"/>
              <a:buFont typeface="Arial"/>
              <a:buChar char="•"/>
              <a:defRPr sz="1800" b="0" i="0">
                <a:latin typeface="Arial"/>
                <a:cs typeface="Arial"/>
              </a:defRPr>
            </a:lvl1pPr>
            <a:lvl2pPr marL="914400" indent="-182880">
              <a:buClr>
                <a:srgbClr val="AC0D1C"/>
              </a:buClr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1188720" indent="-182880">
              <a:buClr>
                <a:srgbClr val="AC0D1C"/>
              </a:buClr>
              <a:buSzPct val="50000"/>
              <a:buFont typeface="Wingdings" charset="2"/>
              <a:buChar char="v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 marL="1463040" indent="-182880">
              <a:buClr>
                <a:srgbClr val="AC0D1C"/>
              </a:buClr>
              <a:buSzPct val="75000"/>
              <a:buFont typeface="Wingdings" charset="2"/>
              <a:buChar char="Ø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 marL="1737360" indent="-182880">
              <a:buClr>
                <a:srgbClr val="AC0D1C"/>
              </a:buClr>
              <a:buSzPct val="75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Example of bullet treatment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1453991"/>
            <a:ext cx="8229600" cy="4267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 i="0" cap="all">
                <a:solidFill>
                  <a:srgbClr val="AC0D1C"/>
                </a:solidFill>
                <a:latin typeface="Arial"/>
                <a:cs typeface="Arial"/>
              </a:defRPr>
            </a:lvl1pPr>
            <a:lvl2pPr marL="457200" indent="0">
              <a:buNone/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SECTION HEADER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7200" y="2009377"/>
            <a:ext cx="8229600" cy="10828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224641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38E57C-A788-F747-9550-6A69924AC59D}" type="datetimeFigureOut">
              <a:rPr lang="en-US" smtClean="0"/>
              <a:t>10/04/2018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95E675-C0F5-6543-8E50-2814DA1C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1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38E57C-A788-F747-9550-6A69924AC59D}" type="datetimeFigureOut">
              <a:rPr lang="en-US" smtClean="0"/>
              <a:t>10/04/2018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95E675-C0F5-6543-8E50-2814DA1C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8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38E57C-A788-F747-9550-6A69924AC59D}" type="datetimeFigureOut">
              <a:rPr lang="en-US" smtClean="0"/>
              <a:t>10/04/2018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95E675-C0F5-6543-8E50-2814DA1C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68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38E57C-A788-F747-9550-6A69924AC59D}" type="datetimeFigureOut">
              <a:rPr lang="en-US" smtClean="0"/>
              <a:t>10/04/2018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95E675-C0F5-6543-8E50-2814DA1C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6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38E57C-A788-F747-9550-6A69924AC59D}" type="datetimeFigureOut">
              <a:rPr lang="en-US" smtClean="0"/>
              <a:t>10/04/2018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95E675-C0F5-6543-8E50-2814DA1C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38E57C-A788-F747-9550-6A69924AC59D}" type="datetimeFigureOut">
              <a:rPr lang="en-US" smtClean="0"/>
              <a:t>10/04/2018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95E675-C0F5-6543-8E50-2814DA1C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53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38E57C-A788-F747-9550-6A69924AC59D}" type="datetimeFigureOut">
              <a:rPr lang="en-US" smtClean="0"/>
              <a:t>10/04/2018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95E675-C0F5-6543-8E50-2814DA1C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8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33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Nursing Home Updates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8132" y="4598087"/>
            <a:ext cx="6400800" cy="95106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Tonoah Hampton MSN, RN</a:t>
            </a:r>
          </a:p>
          <a:p>
            <a:r>
              <a:rPr lang="en-US" dirty="0" smtClean="0"/>
              <a:t>Supervisory Nurse Consultant</a:t>
            </a:r>
          </a:p>
          <a:p>
            <a:r>
              <a:rPr lang="en-US" dirty="0" smtClean="0"/>
              <a:t>October </a:t>
            </a:r>
            <a:r>
              <a:rPr lang="en-US" dirty="0"/>
              <a:t>5</a:t>
            </a:r>
            <a:r>
              <a:rPr lang="en-US" dirty="0" smtClean="0"/>
              <a:t>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13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Nursing </a:t>
            </a:r>
            <a:r>
              <a:rPr lang="en-US" dirty="0" smtClean="0"/>
              <a:t>Home </a:t>
            </a:r>
            <a:r>
              <a:rPr lang="en-US" dirty="0"/>
              <a:t>Updates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80683" y="1453991"/>
            <a:ext cx="8919882" cy="426786"/>
          </a:xfrm>
        </p:spPr>
        <p:txBody>
          <a:bodyPr/>
          <a:lstStyle/>
          <a:p>
            <a:r>
              <a:rPr lang="en-US" dirty="0" smtClean="0"/>
              <a:t>Provider training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10/05/2018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F579E8-B8D2-4DEA-B6E2-8F4BFDBE4849}" type="slidenum">
              <a:rPr lang="en-US" smtClean="0"/>
              <a:t>10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04" t="10794" r="55600" b="4928"/>
          <a:stretch/>
        </p:blipFill>
        <p:spPr>
          <a:xfrm>
            <a:off x="1721224" y="2124636"/>
            <a:ext cx="5701552" cy="28059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2683" y="5320304"/>
            <a:ext cx="7646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https://www.cms.gov/Medicare/Provider-Enrollment-and-Certification/GuidanceforLawsAndRegulations/Nursing-Homes.html</a:t>
            </a:r>
          </a:p>
        </p:txBody>
      </p:sp>
    </p:spTree>
    <p:extLst>
      <p:ext uri="{BB962C8B-B14F-4D97-AF65-F5344CB8AC3E}">
        <p14:creationId xmlns:p14="http://schemas.microsoft.com/office/powerpoint/2010/main" val="302118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Nursing </a:t>
            </a:r>
            <a:r>
              <a:rPr lang="en-US" dirty="0" smtClean="0"/>
              <a:t>Home </a:t>
            </a:r>
            <a:r>
              <a:rPr lang="en-US" dirty="0"/>
              <a:t>Updates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80683" y="1453991"/>
            <a:ext cx="8919882" cy="426786"/>
          </a:xfrm>
        </p:spPr>
        <p:txBody>
          <a:bodyPr/>
          <a:lstStyle/>
          <a:p>
            <a:r>
              <a:rPr lang="en-US" dirty="0" smtClean="0"/>
              <a:t>Top 10 deficiencies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10/05/2018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F579E8-B8D2-4DEA-B6E2-8F4BFDBE4849}" type="slidenum">
              <a:rPr lang="en-US" smtClean="0"/>
              <a:t>11</a:t>
            </a:fld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699" t="28193" r="57869" b="6453"/>
          <a:stretch/>
        </p:blipFill>
        <p:spPr>
          <a:xfrm>
            <a:off x="1640541" y="2285607"/>
            <a:ext cx="5737411" cy="296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5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Nursing </a:t>
            </a:r>
            <a:r>
              <a:rPr lang="en-US" dirty="0" smtClean="0"/>
              <a:t>Home </a:t>
            </a:r>
            <a:r>
              <a:rPr lang="en-US" dirty="0"/>
              <a:t>Updates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80683" y="1453991"/>
            <a:ext cx="8919882" cy="426786"/>
          </a:xfrm>
        </p:spPr>
        <p:txBody>
          <a:bodyPr/>
          <a:lstStyle/>
          <a:p>
            <a:r>
              <a:rPr lang="en-US" dirty="0" smtClean="0"/>
              <a:t>Washington DC Top 10 deficiencies FY18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10/05/2018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F579E8-B8D2-4DEA-B6E2-8F4BFDBE4849}" type="slidenum">
              <a:rPr lang="en-US" smtClean="0"/>
              <a:t>12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72871"/>
            <a:ext cx="8229600" cy="3433482"/>
          </a:xfrm>
        </p:spPr>
        <p:txBody>
          <a:bodyPr/>
          <a:lstStyle/>
          <a:p>
            <a:r>
              <a:rPr lang="en-US" dirty="0" smtClean="0"/>
              <a:t>F684- Quality of Care</a:t>
            </a:r>
          </a:p>
          <a:p>
            <a:r>
              <a:rPr lang="en-US" dirty="0" smtClean="0"/>
              <a:t>F584- Safe/Clean/Comfortable/ Homelike Environment</a:t>
            </a:r>
          </a:p>
          <a:p>
            <a:r>
              <a:rPr lang="en-US" dirty="0" smtClean="0"/>
              <a:t>F656- Develop/Implement Comprehensive Care Plan</a:t>
            </a:r>
          </a:p>
          <a:p>
            <a:r>
              <a:rPr lang="en-US" dirty="0" smtClean="0"/>
              <a:t>F689- Accidents &amp; Supervision</a:t>
            </a:r>
          </a:p>
          <a:p>
            <a:r>
              <a:rPr lang="en-US" dirty="0" smtClean="0"/>
              <a:t>F657- Care Plan Timing and Revision</a:t>
            </a:r>
          </a:p>
          <a:p>
            <a:r>
              <a:rPr lang="en-US" dirty="0" smtClean="0"/>
              <a:t>F812- Food Procurement/Storage</a:t>
            </a:r>
          </a:p>
          <a:p>
            <a:r>
              <a:rPr lang="en-US" dirty="0" smtClean="0"/>
              <a:t>F641- Accuracy of Assessments</a:t>
            </a:r>
          </a:p>
          <a:p>
            <a:r>
              <a:rPr lang="en-US" dirty="0" smtClean="0"/>
              <a:t>F856- QAPI Program/Plan</a:t>
            </a:r>
          </a:p>
          <a:p>
            <a:r>
              <a:rPr lang="en-US" dirty="0" smtClean="0"/>
              <a:t>F860- Infection Prevention</a:t>
            </a:r>
          </a:p>
          <a:p>
            <a:r>
              <a:rPr lang="en-US" dirty="0" smtClean="0"/>
              <a:t>F660- Discharge Planning &amp; Process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44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Nursing </a:t>
            </a:r>
            <a:r>
              <a:rPr lang="en-US" dirty="0" smtClean="0"/>
              <a:t>Home </a:t>
            </a:r>
            <a:r>
              <a:rPr lang="en-US" dirty="0"/>
              <a:t>Updates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80683" y="1453991"/>
            <a:ext cx="8919882" cy="426786"/>
          </a:xfrm>
        </p:spPr>
        <p:txBody>
          <a:bodyPr/>
          <a:lstStyle/>
          <a:p>
            <a:r>
              <a:rPr lang="en-US" dirty="0" smtClean="0"/>
              <a:t>Infection prevention and control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10/05/2108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F579E8-B8D2-4DEA-B6E2-8F4BFDBE4849}" type="slidenum">
              <a:rPr lang="en-US" smtClean="0"/>
              <a:t>13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72871"/>
            <a:ext cx="8229600" cy="343348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961" t="27865" r="54510" b="5904"/>
          <a:stretch/>
        </p:blipFill>
        <p:spPr>
          <a:xfrm>
            <a:off x="1075766" y="2285607"/>
            <a:ext cx="6750422" cy="349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3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Nursing </a:t>
            </a:r>
            <a:r>
              <a:rPr lang="en-US" dirty="0" smtClean="0"/>
              <a:t>Home </a:t>
            </a:r>
            <a:r>
              <a:rPr lang="en-US" dirty="0"/>
              <a:t>Updates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80683" y="1453991"/>
            <a:ext cx="8919882" cy="426786"/>
          </a:xfrm>
        </p:spPr>
        <p:txBody>
          <a:bodyPr/>
          <a:lstStyle/>
          <a:p>
            <a:r>
              <a:rPr lang="en-US" dirty="0" smtClean="0"/>
              <a:t>Care Planning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10/05/2018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F579E8-B8D2-4DEA-B6E2-8F4BFDBE4849}" type="slidenum">
              <a:rPr lang="en-US" smtClean="0"/>
              <a:t>14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72871"/>
            <a:ext cx="8229600" cy="343348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6862" t="27516" r="55393" b="9389"/>
          <a:stretch/>
        </p:blipFill>
        <p:spPr>
          <a:xfrm>
            <a:off x="1210235" y="2285607"/>
            <a:ext cx="6920753" cy="360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6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Nursing </a:t>
            </a:r>
            <a:r>
              <a:rPr lang="en-US" dirty="0" smtClean="0"/>
              <a:t>Home </a:t>
            </a:r>
            <a:r>
              <a:rPr lang="en-US" dirty="0"/>
              <a:t>Updates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80683" y="1453991"/>
            <a:ext cx="8919882" cy="426786"/>
          </a:xfrm>
        </p:spPr>
        <p:txBody>
          <a:bodyPr/>
          <a:lstStyle/>
          <a:p>
            <a:r>
              <a:rPr lang="en-US" dirty="0" smtClean="0"/>
              <a:t>Phase 2 requirements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10/05/2018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F579E8-B8D2-4DEA-B6E2-8F4BFDBE4849}" type="slidenum">
              <a:rPr lang="en-US" smtClean="0"/>
              <a:t>15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72871"/>
            <a:ext cx="8229600" cy="343348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569" t="28562" r="56471" b="5556"/>
          <a:stretch/>
        </p:blipFill>
        <p:spPr>
          <a:xfrm>
            <a:off x="887506" y="2285607"/>
            <a:ext cx="7431741" cy="354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3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Nursing </a:t>
            </a:r>
            <a:r>
              <a:rPr lang="en-US" dirty="0" smtClean="0"/>
              <a:t>Home </a:t>
            </a:r>
            <a:r>
              <a:rPr lang="en-US" dirty="0"/>
              <a:t>Updates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80683" y="1453991"/>
            <a:ext cx="8919882" cy="426786"/>
          </a:xfrm>
        </p:spPr>
        <p:txBody>
          <a:bodyPr/>
          <a:lstStyle/>
          <a:p>
            <a:r>
              <a:rPr lang="en-US" dirty="0" smtClean="0"/>
              <a:t>Nursing home compare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10/05/2018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F579E8-B8D2-4DEA-B6E2-8F4BFDBE4849}" type="slidenum">
              <a:rPr lang="en-US" smtClean="0"/>
              <a:t>16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5824" y="2401822"/>
            <a:ext cx="8229600" cy="3433482"/>
          </a:xfrm>
        </p:spPr>
        <p:txBody>
          <a:bodyPr/>
          <a:lstStyle/>
          <a:p>
            <a:pPr marL="365760" indent="0">
              <a:buNone/>
            </a:pPr>
            <a:r>
              <a:rPr lang="en-US" b="1" dirty="0" smtClean="0"/>
              <a:t>Health Inspection domain “freeze”</a:t>
            </a:r>
          </a:p>
          <a:p>
            <a:pPr marL="365760" indent="0">
              <a:buNone/>
            </a:pPr>
            <a:r>
              <a:rPr lang="en-US" dirty="0"/>
              <a:t>“Apples to Apples” comparison</a:t>
            </a:r>
          </a:p>
          <a:p>
            <a:pPr marL="365760" indent="0">
              <a:buNone/>
            </a:pPr>
            <a:r>
              <a:rPr lang="en-US" dirty="0"/>
              <a:t>• Surveys conducted using the new survey process not in health</a:t>
            </a:r>
          </a:p>
          <a:p>
            <a:pPr marL="365760" indent="0">
              <a:buNone/>
            </a:pPr>
            <a:r>
              <a:rPr lang="en-US" dirty="0"/>
              <a:t>inspection rating</a:t>
            </a:r>
          </a:p>
          <a:p>
            <a:pPr marL="365760" indent="0">
              <a:buNone/>
            </a:pPr>
            <a:r>
              <a:rPr lang="en-US" dirty="0"/>
              <a:t>• 3rd (oldest) cycle of surveys dropped</a:t>
            </a:r>
          </a:p>
          <a:p>
            <a:pPr marL="365760" indent="0">
              <a:buNone/>
            </a:pPr>
            <a:r>
              <a:rPr lang="en-US" dirty="0"/>
              <a:t>• Transparency and user-friendliness to consumers</a:t>
            </a:r>
          </a:p>
          <a:p>
            <a:pPr marL="365760" indent="0">
              <a:buNone/>
            </a:pPr>
            <a:r>
              <a:rPr lang="en-US" dirty="0"/>
              <a:t>•Number of deficiencies</a:t>
            </a:r>
          </a:p>
          <a:p>
            <a:pPr marL="365760" indent="0">
              <a:buNone/>
            </a:pPr>
            <a:r>
              <a:rPr lang="en-US" dirty="0"/>
              <a:t>•Highest level of scope and severity</a:t>
            </a:r>
          </a:p>
        </p:txBody>
      </p:sp>
    </p:spTree>
    <p:extLst>
      <p:ext uri="{BB962C8B-B14F-4D97-AF65-F5344CB8AC3E}">
        <p14:creationId xmlns:p14="http://schemas.microsoft.com/office/powerpoint/2010/main" val="204934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Nursing </a:t>
            </a:r>
            <a:r>
              <a:rPr lang="en-US" dirty="0" smtClean="0"/>
              <a:t>Home </a:t>
            </a:r>
            <a:r>
              <a:rPr lang="en-US" dirty="0"/>
              <a:t>Updates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80683" y="1453991"/>
            <a:ext cx="8919882" cy="426786"/>
          </a:xfrm>
        </p:spPr>
        <p:txBody>
          <a:bodyPr/>
          <a:lstStyle/>
          <a:p>
            <a:r>
              <a:rPr lang="en-US" dirty="0" smtClean="0"/>
              <a:t>Payroll-based journal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10/05/2018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F579E8-B8D2-4DEA-B6E2-8F4BFDBE4849}" type="slidenum">
              <a:rPr lang="en-US" smtClean="0"/>
              <a:t>17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5824" y="2401822"/>
            <a:ext cx="8229600" cy="3433482"/>
          </a:xfrm>
        </p:spPr>
        <p:txBody>
          <a:bodyPr/>
          <a:lstStyle/>
          <a:p>
            <a:r>
              <a:rPr lang="en-US" dirty="0"/>
              <a:t>Integrated into Nursing Home Compare website and Five-Star Quality Rating System</a:t>
            </a:r>
            <a:r>
              <a:rPr lang="en-US" dirty="0" smtClean="0"/>
              <a:t>:</a:t>
            </a:r>
          </a:p>
          <a:p>
            <a:pPr marL="365760" indent="0">
              <a:buNone/>
            </a:pPr>
            <a:endParaRPr lang="en-US" dirty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Risk </a:t>
            </a:r>
            <a:r>
              <a:rPr lang="en-US" dirty="0">
                <a:solidFill>
                  <a:schemeClr val="tx1"/>
                </a:solidFill>
              </a:rPr>
              <a:t>adjustment changed from RUG III to RUG IV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 </a:t>
            </a:r>
            <a:r>
              <a:rPr lang="en-US" dirty="0">
                <a:solidFill>
                  <a:schemeClr val="tx1"/>
                </a:solidFill>
              </a:rPr>
              <a:t>submission = 1 star staffing rating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On-going </a:t>
            </a:r>
            <a:r>
              <a:rPr lang="en-US" dirty="0">
                <a:solidFill>
                  <a:schemeClr val="tx1"/>
                </a:solidFill>
              </a:rPr>
              <a:t>audits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Nursing </a:t>
            </a:r>
            <a:r>
              <a:rPr lang="en-US" dirty="0">
                <a:solidFill>
                  <a:schemeClr val="tx1"/>
                </a:solidFill>
              </a:rPr>
              <a:t>data posted </a:t>
            </a:r>
            <a:r>
              <a:rPr lang="en-US" dirty="0" smtClean="0">
                <a:solidFill>
                  <a:schemeClr val="tx1"/>
                </a:solidFill>
              </a:rPr>
              <a:t>publicly</a:t>
            </a:r>
          </a:p>
        </p:txBody>
      </p:sp>
    </p:spTree>
    <p:extLst>
      <p:ext uri="{BB962C8B-B14F-4D97-AF65-F5344CB8AC3E}">
        <p14:creationId xmlns:p14="http://schemas.microsoft.com/office/powerpoint/2010/main" val="48772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Nursing </a:t>
            </a:r>
            <a:r>
              <a:rPr lang="en-US" dirty="0" smtClean="0"/>
              <a:t>Home </a:t>
            </a:r>
            <a:r>
              <a:rPr lang="en-US" dirty="0"/>
              <a:t>Updates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80683" y="1453991"/>
            <a:ext cx="8919882" cy="426786"/>
          </a:xfrm>
        </p:spPr>
        <p:txBody>
          <a:bodyPr/>
          <a:lstStyle/>
          <a:p>
            <a:r>
              <a:rPr lang="en-US" dirty="0" smtClean="0"/>
              <a:t>Payroll-based journal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10/05/2018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F579E8-B8D2-4DEA-B6E2-8F4BFDBE4849}" type="slidenum">
              <a:rPr lang="en-US" smtClean="0"/>
              <a:t>18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5824" y="2401822"/>
            <a:ext cx="8229600" cy="3433482"/>
          </a:xfrm>
        </p:spPr>
        <p:txBody>
          <a:bodyPr/>
          <a:lstStyle/>
          <a:p>
            <a:r>
              <a:rPr lang="en-US" dirty="0" smtClean="0"/>
              <a:t>Staffing </a:t>
            </a:r>
            <a:r>
              <a:rPr lang="en-US" dirty="0"/>
              <a:t>portion of CMS-671 form discontinued effective June 1, 2018.</a:t>
            </a:r>
          </a:p>
          <a:p>
            <a:endParaRPr lang="en-US" dirty="0" smtClean="0"/>
          </a:p>
          <a:p>
            <a:r>
              <a:rPr lang="en-US" dirty="0" smtClean="0"/>
              <a:t>Remember</a:t>
            </a:r>
            <a:r>
              <a:rPr lang="en-US" dirty="0"/>
              <a:t>…</a:t>
            </a:r>
          </a:p>
          <a:p>
            <a:pPr lvl="1"/>
            <a:r>
              <a:rPr lang="en-US" dirty="0" smtClean="0"/>
              <a:t> </a:t>
            </a:r>
            <a:r>
              <a:rPr lang="en-US" dirty="0">
                <a:solidFill>
                  <a:schemeClr val="tx1"/>
                </a:solidFill>
              </a:rPr>
              <a:t>Exclude meal-times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Complete </a:t>
            </a:r>
            <a:r>
              <a:rPr lang="en-US" dirty="0">
                <a:solidFill>
                  <a:schemeClr val="tx1"/>
                </a:solidFill>
              </a:rPr>
              <a:t>minimum data set (MDS) assessments timely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Allocate </a:t>
            </a:r>
            <a:r>
              <a:rPr lang="en-US" dirty="0">
                <a:solidFill>
                  <a:schemeClr val="tx1"/>
                </a:solidFill>
              </a:rPr>
              <a:t>shared staff appropriately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71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Nursing </a:t>
            </a:r>
            <a:r>
              <a:rPr lang="en-US" dirty="0" smtClean="0"/>
              <a:t>Home </a:t>
            </a:r>
            <a:r>
              <a:rPr lang="en-US" dirty="0"/>
              <a:t>Updates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80683" y="1453991"/>
            <a:ext cx="8919882" cy="426786"/>
          </a:xfrm>
        </p:spPr>
        <p:txBody>
          <a:bodyPr/>
          <a:lstStyle/>
          <a:p>
            <a:r>
              <a:rPr lang="en-US" dirty="0" smtClean="0"/>
              <a:t>Recent Changes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10/05/2018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F579E8-B8D2-4DEA-B6E2-8F4BFDBE4849}" type="slidenum">
              <a:rPr lang="en-US" smtClean="0"/>
              <a:t>19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5824" y="2401822"/>
            <a:ext cx="8229600" cy="3433482"/>
          </a:xfrm>
        </p:spPr>
        <p:txBody>
          <a:bodyPr/>
          <a:lstStyle/>
          <a:p>
            <a:r>
              <a:rPr lang="en-US" dirty="0" smtClean="0"/>
              <a:t>Revisions to the RAI Manual effective October 1, 2018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Sections impacted GG, I, J, 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Clarification provided for Section Q</a:t>
            </a:r>
          </a:p>
          <a:p>
            <a:pPr lvl="1"/>
            <a:endParaRPr lang="en-US" dirty="0"/>
          </a:p>
          <a:p>
            <a:pPr marL="834390" lvl="1" indent="-285750">
              <a:spcBef>
                <a:spcPts val="24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Skilled Nursing Facility (SNF) Quality Reporting Program (QRP)- launched October 1, 2018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 smtClean="0"/>
          </a:p>
          <a:p>
            <a:pPr lvl="1" indent="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393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10/5/18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F579E8-B8D2-4DEA-B6E2-8F4BFDBE4849}" type="slidenum">
              <a:rPr lang="en-US" smtClean="0"/>
              <a:t>2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idx="13"/>
          </p:nvPr>
        </p:nvSpPr>
        <p:spPr>
          <a:xfrm>
            <a:off x="457200" y="493871"/>
            <a:ext cx="8229600" cy="426786"/>
          </a:xfrm>
        </p:spPr>
        <p:txBody>
          <a:bodyPr/>
          <a:lstStyle/>
          <a:p>
            <a:r>
              <a:rPr lang="en-US" dirty="0" smtClean="0"/>
              <a:t>Nursing </a:t>
            </a:r>
            <a:r>
              <a:rPr lang="en-US" dirty="0" smtClean="0"/>
              <a:t>Home </a:t>
            </a:r>
            <a:r>
              <a:rPr lang="en-US" dirty="0" smtClean="0"/>
              <a:t>Updates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92941"/>
            <a:ext cx="8229600" cy="2453171"/>
          </a:xfrm>
        </p:spPr>
        <p:txBody>
          <a:bodyPr/>
          <a:lstStyle/>
          <a:p>
            <a:r>
              <a:rPr lang="en-US" dirty="0" smtClean="0"/>
              <a:t>Current Status of Long Term Care Survey Process</a:t>
            </a:r>
          </a:p>
          <a:p>
            <a:r>
              <a:rPr lang="en-US" dirty="0" smtClean="0"/>
              <a:t>Training, Resources, and Highlights</a:t>
            </a:r>
          </a:p>
          <a:p>
            <a:r>
              <a:rPr lang="en-US" dirty="0" smtClean="0"/>
              <a:t>Nursing Home Compare</a:t>
            </a:r>
          </a:p>
          <a:p>
            <a:r>
              <a:rPr lang="en-US" dirty="0" smtClean="0"/>
              <a:t>Payroll-Based Journal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32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Nursing </a:t>
            </a:r>
            <a:r>
              <a:rPr lang="en-US" dirty="0" smtClean="0"/>
              <a:t>Home </a:t>
            </a:r>
            <a:r>
              <a:rPr lang="en-US" dirty="0"/>
              <a:t>Updates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80683" y="1453991"/>
            <a:ext cx="8919882" cy="426786"/>
          </a:xfrm>
        </p:spPr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10/05/2018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F579E8-B8D2-4DEA-B6E2-8F4BFDBE4849}" type="slidenum">
              <a:rPr lang="en-US" smtClean="0"/>
              <a:t>20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5824" y="2401822"/>
            <a:ext cx="8229600" cy="3433482"/>
          </a:xfrm>
        </p:spPr>
        <p:txBody>
          <a:bodyPr/>
          <a:lstStyle/>
          <a:p>
            <a:pPr marL="731520" lvl="1" indent="0" algn="ctr">
              <a:buNone/>
            </a:pPr>
            <a:endParaRPr lang="en-US" dirty="0" smtClean="0"/>
          </a:p>
          <a:p>
            <a:pPr lvl="1" indent="0" algn="ctr">
              <a:buNone/>
            </a:pPr>
            <a:r>
              <a:rPr lang="en-US" dirty="0" smtClean="0"/>
              <a:t>Tonoah Hampton MSN, RN</a:t>
            </a:r>
          </a:p>
          <a:p>
            <a:pPr lvl="1" indent="0" algn="ctr">
              <a:buNone/>
            </a:pPr>
            <a:r>
              <a:rPr lang="en-US" dirty="0" smtClean="0"/>
              <a:t>Supervisory Nurse Consultant</a:t>
            </a:r>
          </a:p>
          <a:p>
            <a:pPr lvl="1" indent="0" algn="ctr">
              <a:buNone/>
            </a:pPr>
            <a:r>
              <a:rPr lang="en-US" dirty="0" smtClean="0"/>
              <a:t>Health Regulations and Licensing Administration</a:t>
            </a:r>
          </a:p>
          <a:p>
            <a:pPr lvl="1" indent="0" algn="ctr">
              <a:buNone/>
            </a:pPr>
            <a:r>
              <a:rPr lang="en-US" dirty="0" smtClean="0"/>
              <a:t>202-442-8536 (office)</a:t>
            </a:r>
          </a:p>
          <a:p>
            <a:pPr lvl="1" indent="0" algn="ctr">
              <a:buNone/>
            </a:pPr>
            <a:r>
              <a:rPr lang="en-US" dirty="0" smtClean="0"/>
              <a:t>202-306-9684 (cell)</a:t>
            </a:r>
          </a:p>
          <a:p>
            <a:pPr lvl="1" indent="0" algn="ctr">
              <a:buNone/>
            </a:pPr>
            <a:r>
              <a:rPr lang="en-US" smtClean="0"/>
              <a:t>Tonoah.Hampton@dc.gov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178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Nursing </a:t>
            </a:r>
            <a:r>
              <a:rPr lang="en-US" dirty="0" smtClean="0"/>
              <a:t>Home Updates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idx="1"/>
          </p:nvPr>
        </p:nvSpPr>
        <p:spPr>
          <a:xfrm>
            <a:off x="457200" y="2124635"/>
            <a:ext cx="8229600" cy="3403430"/>
          </a:xfrm>
        </p:spPr>
        <p:txBody>
          <a:bodyPr/>
          <a:lstStyle/>
          <a:p>
            <a:r>
              <a:rPr lang="en-US" dirty="0" smtClean="0"/>
              <a:t>Began </a:t>
            </a:r>
            <a:r>
              <a:rPr lang="en-US" dirty="0" smtClean="0"/>
              <a:t>November 28, 2017 (included Phases 1 and 2 requirements)</a:t>
            </a:r>
          </a:p>
          <a:p>
            <a:pPr marL="365760" indent="0">
              <a:buNone/>
            </a:pPr>
            <a:endParaRPr lang="en-US" dirty="0" smtClean="0"/>
          </a:p>
          <a:p>
            <a:r>
              <a:rPr lang="en-US" dirty="0"/>
              <a:t>L</a:t>
            </a:r>
            <a:r>
              <a:rPr lang="en-US" dirty="0" smtClean="0"/>
              <a:t>essons learned from the Quality Indicator Survey (QIS) processes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Best practices and opportunities for improvement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Identified slightly different quality of care/ quality of life issues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Flexibility vs. prescriptiveness</a:t>
            </a:r>
          </a:p>
          <a:p>
            <a:pPr marL="731520" lvl="1" indent="0">
              <a:buNone/>
            </a:pPr>
            <a:endParaRPr lang="en-US" dirty="0" smtClean="0"/>
          </a:p>
          <a:p>
            <a:r>
              <a:rPr lang="en-US" dirty="0" smtClean="0"/>
              <a:t>Integrate finalized Requirement for Participation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80683" y="1453991"/>
            <a:ext cx="8919882" cy="426786"/>
          </a:xfrm>
        </p:spPr>
        <p:txBody>
          <a:bodyPr/>
          <a:lstStyle/>
          <a:p>
            <a:r>
              <a:rPr lang="en-US" dirty="0" smtClean="0"/>
              <a:t>New Long Term Care Survey Process (LTCSP)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10/05/2018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F579E8-B8D2-4DEA-B6E2-8F4BFDBE48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8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Nursing </a:t>
            </a:r>
            <a:r>
              <a:rPr lang="en-US" dirty="0" smtClean="0"/>
              <a:t>Home </a:t>
            </a:r>
            <a:r>
              <a:rPr lang="en-US" dirty="0"/>
              <a:t>Updates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80683" y="1453991"/>
            <a:ext cx="8919882" cy="426786"/>
          </a:xfrm>
        </p:spPr>
        <p:txBody>
          <a:bodyPr/>
          <a:lstStyle/>
          <a:p>
            <a:r>
              <a:rPr lang="en-US" dirty="0" smtClean="0"/>
              <a:t>Interpretive guidelines (IG)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10/05/2018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F579E8-B8D2-4DEA-B6E2-8F4BFDBE4849}" type="slidenum">
              <a:rPr lang="en-US" smtClean="0"/>
              <a:t>4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964749"/>
            <a:ext cx="8229600" cy="2307628"/>
          </a:xfrm>
        </p:spPr>
        <p:txBody>
          <a:bodyPr/>
          <a:lstStyle/>
          <a:p>
            <a:r>
              <a:rPr lang="en-US" dirty="0" smtClean="0"/>
              <a:t>Revised format with consistent section (e.g., Key elements of Non-compliance)</a:t>
            </a:r>
          </a:p>
          <a:p>
            <a:r>
              <a:rPr lang="en-US" dirty="0" smtClean="0"/>
              <a:t>Revisions for Phase 1 and 2 tags, and some existing tags, where improvements were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54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Nursing </a:t>
            </a:r>
            <a:r>
              <a:rPr lang="en-US" dirty="0" smtClean="0"/>
              <a:t>Home </a:t>
            </a:r>
            <a:r>
              <a:rPr lang="en-US" dirty="0"/>
              <a:t>Updates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80683" y="1453991"/>
            <a:ext cx="8919882" cy="426786"/>
          </a:xfrm>
        </p:spPr>
        <p:txBody>
          <a:bodyPr/>
          <a:lstStyle/>
          <a:p>
            <a:r>
              <a:rPr lang="en-US" dirty="0" smtClean="0"/>
              <a:t>Provider training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10/05/2018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F579E8-B8D2-4DEA-B6E2-8F4BFDBE4849}" type="slidenum">
              <a:rPr lang="en-US" smtClean="0"/>
              <a:t>5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377" r="50219" b="3732"/>
          <a:stretch/>
        </p:blipFill>
        <p:spPr>
          <a:xfrm>
            <a:off x="1461247" y="2285607"/>
            <a:ext cx="6167717" cy="33617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16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Nursing </a:t>
            </a:r>
            <a:r>
              <a:rPr lang="en-US" dirty="0" smtClean="0"/>
              <a:t>Home </a:t>
            </a:r>
            <a:r>
              <a:rPr lang="en-US" dirty="0"/>
              <a:t>Updates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80683" y="1453991"/>
            <a:ext cx="8919882" cy="426786"/>
          </a:xfrm>
        </p:spPr>
        <p:txBody>
          <a:bodyPr/>
          <a:lstStyle/>
          <a:p>
            <a:pPr algn="ctr"/>
            <a:r>
              <a:rPr lang="en-US" dirty="0" smtClean="0"/>
              <a:t>Provider training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10/05/2018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F579E8-B8D2-4DEA-B6E2-8F4BFDBE4849}" type="slidenum">
              <a:rPr lang="en-US" smtClean="0"/>
              <a:t>6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5824" y="2825990"/>
            <a:ext cx="8229600" cy="2307628"/>
          </a:xfrm>
        </p:spPr>
        <p:txBody>
          <a:bodyPr/>
          <a:lstStyle/>
          <a:p>
            <a:r>
              <a:rPr lang="en-US" dirty="0" smtClean="0"/>
              <a:t>Training available through Integrated Surveyor Training Website (ISTW)</a:t>
            </a:r>
          </a:p>
          <a:p>
            <a:r>
              <a:rPr lang="en-US" dirty="0" smtClean="0"/>
              <a:t>Specific provider training</a:t>
            </a:r>
          </a:p>
          <a:p>
            <a:r>
              <a:rPr lang="en-US" dirty="0" smtClean="0"/>
              <a:t>Survey documents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Entrance worksheet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Facility Matrix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Procedure guide</a:t>
            </a:r>
          </a:p>
        </p:txBody>
      </p:sp>
    </p:spTree>
    <p:extLst>
      <p:ext uri="{BB962C8B-B14F-4D97-AF65-F5344CB8AC3E}">
        <p14:creationId xmlns:p14="http://schemas.microsoft.com/office/powerpoint/2010/main" val="67830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Nursing </a:t>
            </a:r>
            <a:r>
              <a:rPr lang="en-US" dirty="0" smtClean="0"/>
              <a:t>Home </a:t>
            </a:r>
            <a:r>
              <a:rPr lang="en-US" dirty="0"/>
              <a:t>Updates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14" t="19491" r="10131"/>
          <a:stretch/>
        </p:blipFill>
        <p:spPr>
          <a:xfrm>
            <a:off x="2057400" y="2285607"/>
            <a:ext cx="5652247" cy="3415946"/>
          </a:xfrm>
        </p:spPr>
      </p:pic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80683" y="1453991"/>
            <a:ext cx="8919882" cy="426786"/>
          </a:xfrm>
        </p:spPr>
        <p:txBody>
          <a:bodyPr/>
          <a:lstStyle/>
          <a:p>
            <a:r>
              <a:rPr lang="en-US" dirty="0" smtClean="0"/>
              <a:t>Entrance conference form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10/05/2018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F579E8-B8D2-4DEA-B6E2-8F4BFDBE48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4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Nursing </a:t>
            </a:r>
            <a:r>
              <a:rPr lang="en-US" dirty="0" smtClean="0"/>
              <a:t>Home </a:t>
            </a:r>
            <a:r>
              <a:rPr lang="en-US" dirty="0"/>
              <a:t>Updates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80683" y="1453991"/>
            <a:ext cx="8919882" cy="426786"/>
          </a:xfrm>
        </p:spPr>
        <p:txBody>
          <a:bodyPr/>
          <a:lstStyle/>
          <a:p>
            <a:r>
              <a:rPr lang="en-US" dirty="0" smtClean="0"/>
              <a:t>Facility Matrix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10/05/2018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F579E8-B8D2-4DEA-B6E2-8F4BFDBE4849}" type="slidenum">
              <a:rPr lang="en-US" smtClean="0"/>
              <a:t>8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6" t="17760" r="11524"/>
          <a:stretch/>
        </p:blipFill>
        <p:spPr>
          <a:xfrm>
            <a:off x="1443318" y="2285607"/>
            <a:ext cx="6158753" cy="3460769"/>
          </a:xfrm>
        </p:spPr>
      </p:pic>
    </p:spTree>
    <p:extLst>
      <p:ext uri="{BB962C8B-B14F-4D97-AF65-F5344CB8AC3E}">
        <p14:creationId xmlns:p14="http://schemas.microsoft.com/office/powerpoint/2010/main" val="362131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Nursing </a:t>
            </a:r>
            <a:r>
              <a:rPr lang="en-US" dirty="0" smtClean="0"/>
              <a:t>Home </a:t>
            </a:r>
            <a:r>
              <a:rPr lang="en-US" dirty="0"/>
              <a:t>Updates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80683" y="1453991"/>
            <a:ext cx="8919882" cy="426786"/>
          </a:xfrm>
        </p:spPr>
        <p:txBody>
          <a:bodyPr/>
          <a:lstStyle/>
          <a:p>
            <a:r>
              <a:rPr lang="en-US" dirty="0" smtClean="0"/>
              <a:t>F-tags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10/05/2018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F579E8-B8D2-4DEA-B6E2-8F4BFDBE4849}" type="slidenum">
              <a:rPr lang="en-US" smtClean="0"/>
              <a:t>9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218" t="26310" r="65884" b="6842"/>
          <a:stretch/>
        </p:blipFill>
        <p:spPr>
          <a:xfrm>
            <a:off x="977153" y="1880777"/>
            <a:ext cx="7132374" cy="397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2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508</Words>
  <Application>Microsoft Office PowerPoint</Application>
  <PresentationFormat>On-screen Show (4:3)</PresentationFormat>
  <Paragraphs>142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Nursing Home Updates</vt:lpstr>
      <vt:lpstr>PowerPoint Presentation</vt:lpstr>
      <vt:lpstr>Nursing Home Updates</vt:lpstr>
      <vt:lpstr>Nursing Home Updates</vt:lpstr>
      <vt:lpstr>Nursing Home Updates</vt:lpstr>
      <vt:lpstr>Nursing Home Updates</vt:lpstr>
      <vt:lpstr>Nursing Home Updates</vt:lpstr>
      <vt:lpstr>Nursing Home Updates</vt:lpstr>
      <vt:lpstr>Nursing Home Updates</vt:lpstr>
      <vt:lpstr>Nursing Home Updates</vt:lpstr>
      <vt:lpstr>Nursing Home Updates</vt:lpstr>
      <vt:lpstr>Nursing Home Updates</vt:lpstr>
      <vt:lpstr>Nursing Home Updates</vt:lpstr>
      <vt:lpstr>Nursing Home Updates</vt:lpstr>
      <vt:lpstr>Nursing Home Updates</vt:lpstr>
      <vt:lpstr>Nursing Home Updates</vt:lpstr>
      <vt:lpstr>Nursing Home Updates</vt:lpstr>
      <vt:lpstr>Nursing Home Updates</vt:lpstr>
      <vt:lpstr>Nursing Home Updates</vt:lpstr>
      <vt:lpstr>Nursing Home Updates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</dc:creator>
  <cp:lastModifiedBy>Tonoah Hampton</cp:lastModifiedBy>
  <cp:revision>36</cp:revision>
  <cp:lastPrinted>2018-10-01T18:50:45Z</cp:lastPrinted>
  <dcterms:created xsi:type="dcterms:W3CDTF">2018-02-28T17:47:31Z</dcterms:created>
  <dcterms:modified xsi:type="dcterms:W3CDTF">2018-10-04T15:26:48Z</dcterms:modified>
</cp:coreProperties>
</file>